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7" r:id="rId5"/>
    <p:sldId id="295" r:id="rId6"/>
    <p:sldId id="296" r:id="rId7"/>
    <p:sldId id="297" r:id="rId8"/>
    <p:sldId id="300" r:id="rId9"/>
    <p:sldId id="298" r:id="rId10"/>
    <p:sldId id="312" r:id="rId11"/>
    <p:sldId id="292" r:id="rId12"/>
    <p:sldId id="879" r:id="rId13"/>
    <p:sldId id="724" r:id="rId14"/>
    <p:sldId id="874" r:id="rId15"/>
    <p:sldId id="876" r:id="rId16"/>
    <p:sldId id="320" r:id="rId17"/>
    <p:sldId id="877" r:id="rId18"/>
    <p:sldId id="880" r:id="rId19"/>
    <p:sldId id="881" r:id="rId20"/>
    <p:sldId id="883" r:id="rId21"/>
    <p:sldId id="882" r:id="rId2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A12E"/>
    <a:srgbClr val="1EA12D"/>
    <a:srgbClr val="282828"/>
    <a:srgbClr val="2E2E2E"/>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6626" autoAdjust="0"/>
  </p:normalViewPr>
  <p:slideViewPr>
    <p:cSldViewPr>
      <p:cViewPr varScale="1">
        <p:scale>
          <a:sx n="62" d="100"/>
          <a:sy n="62" d="100"/>
        </p:scale>
        <p:origin x="122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62D9BD57-A9A9-4154-8132-5BB503E8D267}" type="datetimeFigureOut">
              <a:rPr lang="sv-SE" smtClean="0"/>
              <a:t>2021-11-04</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E44D587F-8C5B-46FA-8D6B-6107EBCC7035}" type="slidenum">
              <a:rPr lang="sv-SE" smtClean="0"/>
              <a:t>‹#›</a:t>
            </a:fld>
            <a:endParaRPr lang="sv-SE"/>
          </a:p>
        </p:txBody>
      </p:sp>
    </p:spTree>
    <p:extLst>
      <p:ext uri="{BB962C8B-B14F-4D97-AF65-F5344CB8AC3E}">
        <p14:creationId xmlns:p14="http://schemas.microsoft.com/office/powerpoint/2010/main" val="206980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44D587F-8C5B-46FA-8D6B-6107EBCC7035}" type="slidenum">
              <a:rPr lang="sv-SE" smtClean="0"/>
              <a:t>1</a:t>
            </a:fld>
            <a:endParaRPr lang="sv-SE"/>
          </a:p>
        </p:txBody>
      </p:sp>
    </p:spTree>
    <p:extLst>
      <p:ext uri="{BB962C8B-B14F-4D97-AF65-F5344CB8AC3E}">
        <p14:creationId xmlns:p14="http://schemas.microsoft.com/office/powerpoint/2010/main" val="105651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30000"/>
              </a:lnSpc>
              <a:spcAft>
                <a:spcPts val="400"/>
              </a:spcAft>
              <a:buFont typeface="Times New Roman" panose="02020603050405020304" pitchFamily="18" charset="0"/>
              <a:buNone/>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Rutiner som ska bifogas:</a:t>
            </a:r>
          </a:p>
          <a:p>
            <a:pPr marL="342900" lvl="0" indent="-342900">
              <a:lnSpc>
                <a:spcPct val="130000"/>
              </a:lnSpc>
              <a:spcAft>
                <a:spcPts val="400"/>
              </a:spcAft>
              <a:buFont typeface="Times New Roman" panose="02020603050405020304" pitchFamily="18" charset="0"/>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Entreprenören ska säkerställa att det finns dokumenterad och lättillgänglig rutin för att dokumentera, utreda, anmäla och avhjälpa eller undanröja missförhållanden och risker för missförhållanden (lex Sarah) enligt SOSFS 2011:5 och att denna är väl känd av all personal. Entreprenören ska rapportera lex Sarah-anmälningar och tillhörande utredningar till socialtjänstens socialt ansvariga samordnare (SAS) så snart utredning avslutats. Entreprenören ska årligen redovisa en sammanställning av de lex Sarah-anmälningar som gjorts i samband med verksamhetsberättelsen, se bilaga Verksamhetsberättelse.</a:t>
            </a:r>
            <a:endParaRPr lang="sv-SE"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400"/>
              </a:spcAft>
              <a:buFont typeface="Times New Roman" panose="02020603050405020304" pitchFamily="18" charset="0"/>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Entreprenören ska säkerställa att det finns dokumenterad och lättillgänglig rutin för att ta emot och hantera synpunkter och klagomål, samt för att dokumentera och åtgärda fel och brister. Leverantör ska årligen redovisa en sammanställning av de synpunkter och klagomål som inkommit samt vilka åtgärder som vidtagits i samband med verksamhetsberättelsen, se bilaga Verksamhetsberättelse.</a:t>
            </a:r>
            <a:endParaRPr lang="sv-SE"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400"/>
              </a:spcAft>
              <a:buFont typeface="Times New Roman" panose="02020603050405020304" pitchFamily="18" charset="0"/>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Entreprenören ska säkerställa att rutin för avvikelsehantering finns dokumenterad och lättillgänglig och är väl känd av all personal. Entreprenören ska årligen redovisa avvikelser och åtgärder i samband med verksamhetsberättelsen, se bilaga Verksamhetsberättelse.</a:t>
            </a:r>
            <a:endParaRPr lang="sv-SE"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30000"/>
              </a:lnSpc>
              <a:spcAft>
                <a:spcPts val="600"/>
              </a:spcAft>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30000"/>
              </a:lnSpc>
              <a:spcBef>
                <a:spcPts val="300"/>
              </a:spcBef>
              <a:spcAft>
                <a:spcPts val="300"/>
              </a:spcAft>
              <a:tabLst>
                <a:tab pos="3961130" algn="l"/>
              </a:tabLst>
            </a:pPr>
            <a:endParaRPr lang="sv-SE" dirty="0"/>
          </a:p>
        </p:txBody>
      </p:sp>
      <p:sp>
        <p:nvSpPr>
          <p:cNvPr id="4" name="Platshållare för bildnummer 3"/>
          <p:cNvSpPr>
            <a:spLocks noGrp="1"/>
          </p:cNvSpPr>
          <p:nvPr>
            <p:ph type="sldNum" sz="quarter" idx="5"/>
          </p:nvPr>
        </p:nvSpPr>
        <p:spPr/>
        <p:txBody>
          <a:bodyPr/>
          <a:lstStyle/>
          <a:p>
            <a:fld id="{BA091CBD-5959-4A4D-AA16-9FEAD0AF728C}" type="slidenum">
              <a:rPr lang="sv-SE" smtClean="0"/>
              <a:t>15</a:t>
            </a:fld>
            <a:endParaRPr lang="sv-SE" dirty="0"/>
          </a:p>
        </p:txBody>
      </p:sp>
    </p:spTree>
    <p:extLst>
      <p:ext uri="{BB962C8B-B14F-4D97-AF65-F5344CB8AC3E}">
        <p14:creationId xmlns:p14="http://schemas.microsoft.com/office/powerpoint/2010/main" val="2338390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30000"/>
              </a:lnSpc>
              <a:spcBef>
                <a:spcPts val="300"/>
              </a:spcBef>
              <a:spcAft>
                <a:spcPts val="300"/>
              </a:spcAft>
              <a:tabLst>
                <a:tab pos="3961130" algn="l"/>
              </a:tabLst>
            </a:pPr>
            <a:r>
              <a:rPr lang="sv-SE" b="1" dirty="0"/>
              <a:t>Externt tillhandahållna processer ska styras och kontrolleras när:</a:t>
            </a:r>
          </a:p>
          <a:p>
            <a:pPr marL="171450" indent="-171450">
              <a:lnSpc>
                <a:spcPct val="130000"/>
              </a:lnSpc>
              <a:spcBef>
                <a:spcPts val="300"/>
              </a:spcBef>
              <a:spcAft>
                <a:spcPts val="300"/>
              </a:spcAft>
              <a:buFontTx/>
              <a:buChar char="-"/>
              <a:tabLst>
                <a:tab pos="3961130" algn="l"/>
              </a:tabLst>
            </a:pPr>
            <a:r>
              <a:rPr lang="sv-SE" b="1" dirty="0"/>
              <a:t>Produkter och tjänster från externa leverantörer är avsedda att ingå i organisationens egna produkter och tjänster</a:t>
            </a:r>
          </a:p>
          <a:p>
            <a:pPr marL="171450" indent="-171450">
              <a:lnSpc>
                <a:spcPct val="130000"/>
              </a:lnSpc>
              <a:spcBef>
                <a:spcPts val="300"/>
              </a:spcBef>
              <a:spcAft>
                <a:spcPts val="300"/>
              </a:spcAft>
              <a:buFontTx/>
              <a:buChar char="-"/>
              <a:tabLst>
                <a:tab pos="3961130" algn="l"/>
              </a:tabLst>
            </a:pPr>
            <a:r>
              <a:rPr lang="sv-SE" b="1" dirty="0"/>
              <a:t>Produkter och tjänster levereras direkt till kund från extern leverantör för organisationens räkning</a:t>
            </a:r>
          </a:p>
          <a:p>
            <a:pPr marL="171450" indent="-171450">
              <a:lnSpc>
                <a:spcPct val="130000"/>
              </a:lnSpc>
              <a:spcBef>
                <a:spcPts val="300"/>
              </a:spcBef>
              <a:spcAft>
                <a:spcPts val="300"/>
              </a:spcAft>
              <a:buFontTx/>
              <a:buChar char="-"/>
              <a:tabLst>
                <a:tab pos="3961130" algn="l"/>
              </a:tabLst>
            </a:pPr>
            <a:r>
              <a:rPr lang="sv-SE" b="1" dirty="0"/>
              <a:t>Organisationen beslutat att en process ska utföras av en extern </a:t>
            </a:r>
            <a:r>
              <a:rPr lang="sv-SE" b="1" dirty="0" err="1"/>
              <a:t>leverentör</a:t>
            </a:r>
            <a:r>
              <a:rPr lang="sv-SE" b="1" dirty="0"/>
              <a:t> (Extern utförare)</a:t>
            </a:r>
          </a:p>
        </p:txBody>
      </p:sp>
      <p:sp>
        <p:nvSpPr>
          <p:cNvPr id="4" name="Platshållare för bildnummer 3"/>
          <p:cNvSpPr>
            <a:spLocks noGrp="1"/>
          </p:cNvSpPr>
          <p:nvPr>
            <p:ph type="sldNum" sz="quarter" idx="5"/>
          </p:nvPr>
        </p:nvSpPr>
        <p:spPr/>
        <p:txBody>
          <a:bodyPr/>
          <a:lstStyle/>
          <a:p>
            <a:fld id="{BA091CBD-5959-4A4D-AA16-9FEAD0AF728C}" type="slidenum">
              <a:rPr lang="sv-SE" smtClean="0"/>
              <a:t>16</a:t>
            </a:fld>
            <a:endParaRPr lang="sv-SE" dirty="0"/>
          </a:p>
        </p:txBody>
      </p:sp>
    </p:spTree>
    <p:extLst>
      <p:ext uri="{BB962C8B-B14F-4D97-AF65-F5344CB8AC3E}">
        <p14:creationId xmlns:p14="http://schemas.microsoft.com/office/powerpoint/2010/main" val="3504447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30000"/>
              </a:lnSpc>
              <a:spcBef>
                <a:spcPts val="300"/>
              </a:spcBef>
              <a:spcAft>
                <a:spcPts val="300"/>
              </a:spcAft>
              <a:tabLst>
                <a:tab pos="3961130" algn="l"/>
              </a:tabLst>
            </a:pPr>
            <a:r>
              <a:rPr lang="sv-SE" b="1" dirty="0"/>
              <a:t>Har man en certifiering – så vet vi att ni har ett systematiskt arbetssätt och jobbar med ständiga förbättringar</a:t>
            </a:r>
          </a:p>
          <a:p>
            <a:pPr>
              <a:lnSpc>
                <a:spcPct val="130000"/>
              </a:lnSpc>
              <a:spcBef>
                <a:spcPts val="300"/>
              </a:spcBef>
              <a:spcAft>
                <a:spcPts val="300"/>
              </a:spcAft>
              <a:tabLst>
                <a:tab pos="3961130" algn="l"/>
              </a:tabLst>
            </a:pPr>
            <a:endParaRPr lang="sv-SE" b="1" dirty="0"/>
          </a:p>
          <a:p>
            <a:pPr marL="0" marR="0" lvl="0" indent="0" algn="l" defTabSz="914400" rtl="0" eaLnBrk="1" fontAlgn="auto" latinLnBrk="0" hangingPunct="1">
              <a:lnSpc>
                <a:spcPct val="130000"/>
              </a:lnSpc>
              <a:spcBef>
                <a:spcPts val="300"/>
              </a:spcBef>
              <a:spcAft>
                <a:spcPts val="300"/>
              </a:spcAft>
              <a:buClrTx/>
              <a:buSzTx/>
              <a:buFontTx/>
              <a:buNone/>
              <a:tabLst>
                <a:tab pos="3961130" algn="l"/>
              </a:tabLst>
              <a:defRPr/>
            </a:pPr>
            <a:r>
              <a:rPr lang="sv-SE" sz="1200" dirty="0">
                <a:solidFill>
                  <a:srgbClr val="080808"/>
                </a:solidFill>
                <a:latin typeface="Calibri" panose="020F0502020204030204" pitchFamily="34" charset="0"/>
                <a:ea typeface="Times New Roman" panose="02020603050405020304" pitchFamily="18" charset="0"/>
              </a:rPr>
              <a:t>Men Certifieringen det kräver också en hel del arbete och innebär en kostnad att införa – men kan vara väl värt det.</a:t>
            </a:r>
          </a:p>
          <a:p>
            <a:pPr>
              <a:lnSpc>
                <a:spcPct val="130000"/>
              </a:lnSpc>
              <a:spcBef>
                <a:spcPts val="300"/>
              </a:spcBef>
              <a:spcAft>
                <a:spcPts val="300"/>
              </a:spcAft>
              <a:tabLst>
                <a:tab pos="3961130" algn="l"/>
              </a:tabLst>
            </a:pPr>
            <a:endParaRPr lang="sv-SE" b="1" dirty="0"/>
          </a:p>
        </p:txBody>
      </p:sp>
      <p:sp>
        <p:nvSpPr>
          <p:cNvPr id="4" name="Platshållare för bildnummer 3"/>
          <p:cNvSpPr>
            <a:spLocks noGrp="1"/>
          </p:cNvSpPr>
          <p:nvPr>
            <p:ph type="sldNum" sz="quarter" idx="5"/>
          </p:nvPr>
        </p:nvSpPr>
        <p:spPr/>
        <p:txBody>
          <a:bodyPr/>
          <a:lstStyle/>
          <a:p>
            <a:fld id="{BA091CBD-5959-4A4D-AA16-9FEAD0AF728C}" type="slidenum">
              <a:rPr lang="sv-SE" smtClean="0"/>
              <a:t>18</a:t>
            </a:fld>
            <a:endParaRPr lang="sv-SE" dirty="0"/>
          </a:p>
        </p:txBody>
      </p:sp>
    </p:spTree>
    <p:extLst>
      <p:ext uri="{BB962C8B-B14F-4D97-AF65-F5344CB8AC3E}">
        <p14:creationId xmlns:p14="http://schemas.microsoft.com/office/powerpoint/2010/main" val="2820487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Mitt namn är Malin Ärlebrandt och jag är Kvalitetschef inom Umeå kommun</a:t>
            </a:r>
          </a:p>
        </p:txBody>
      </p:sp>
      <p:sp>
        <p:nvSpPr>
          <p:cNvPr id="4" name="Platshållare för bildnummer 3"/>
          <p:cNvSpPr>
            <a:spLocks noGrp="1"/>
          </p:cNvSpPr>
          <p:nvPr>
            <p:ph type="sldNum" sz="quarter" idx="5"/>
          </p:nvPr>
        </p:nvSpPr>
        <p:spPr/>
        <p:txBody>
          <a:bodyPr/>
          <a:lstStyle/>
          <a:p>
            <a:fld id="{BA091CBD-5959-4A4D-AA16-9FEAD0AF728C}" type="slidenum">
              <a:rPr lang="sv-SE" smtClean="0"/>
              <a:t>7</a:t>
            </a:fld>
            <a:endParaRPr lang="sv-SE" dirty="0"/>
          </a:p>
        </p:txBody>
      </p:sp>
    </p:spTree>
    <p:extLst>
      <p:ext uri="{BB962C8B-B14F-4D97-AF65-F5344CB8AC3E}">
        <p14:creationId xmlns:p14="http://schemas.microsoft.com/office/powerpoint/2010/main" val="67638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jag tänker prata om är</a:t>
            </a:r>
          </a:p>
          <a:p>
            <a:pPr marL="171450" indent="-171450">
              <a:buFont typeface="Arial" panose="020B0604020202020204" pitchFamily="34" charset="0"/>
              <a:buChar char="•"/>
            </a:pPr>
            <a:r>
              <a:rPr lang="sv-SE" dirty="0"/>
              <a:t>Vad är ett ledningssystem?</a:t>
            </a:r>
          </a:p>
          <a:p>
            <a:pPr marL="171450" indent="-171450">
              <a:buFont typeface="Arial" panose="020B0604020202020204" pitchFamily="34" charset="0"/>
              <a:buChar char="•"/>
            </a:pPr>
            <a:r>
              <a:rPr lang="sv-SE" dirty="0"/>
              <a:t>Varför ställer vi dessa krav, </a:t>
            </a:r>
          </a:p>
          <a:p>
            <a:pPr marL="171450" indent="-171450">
              <a:buFont typeface="Arial" panose="020B0604020202020204" pitchFamily="34" charset="0"/>
              <a:buChar char="•"/>
            </a:pPr>
            <a:r>
              <a:rPr lang="sv-SE" dirty="0"/>
              <a:t>Vilka krav ställs</a:t>
            </a:r>
          </a:p>
          <a:p>
            <a:pPr marL="171450" indent="-171450">
              <a:buFont typeface="Arial" panose="020B0604020202020204" pitchFamily="34" charset="0"/>
              <a:buChar char="•"/>
            </a:pPr>
            <a:r>
              <a:rPr lang="sv-SE" dirty="0"/>
              <a:t>varför kan det vara olika krav</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Hur ser vår organisation ut?</a:t>
            </a:r>
          </a:p>
          <a:p>
            <a:pPr marL="171450" indent="-171450">
              <a:buFontTx/>
              <a:buChar char="-"/>
            </a:pPr>
            <a:r>
              <a:rPr lang="sv-SE" dirty="0"/>
              <a:t>Upphandlingsbyrån</a:t>
            </a:r>
          </a:p>
          <a:p>
            <a:pPr marL="171450" indent="-171450">
              <a:buFontTx/>
              <a:buChar char="-"/>
            </a:pPr>
            <a:r>
              <a:rPr lang="sv-SE" dirty="0"/>
              <a:t>Internrevisorspool – för hjälp med bedömning av krav samt genomförande av revisioner</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Hur kan ni säkra att ni uppfyller kraven – checklistor osv?</a:t>
            </a:r>
          </a:p>
          <a:p>
            <a:pPr marL="171450" indent="-171450">
              <a:buFont typeface="Arial" panose="020B0604020202020204" pitchFamily="34" charset="0"/>
              <a:buChar char="•"/>
            </a:pPr>
            <a:r>
              <a:rPr lang="sv-SE" dirty="0"/>
              <a:t>Vad ska ni tänka på</a:t>
            </a:r>
          </a:p>
          <a:p>
            <a:pPr marL="628650" lvl="1" indent="-171450">
              <a:buFont typeface="Arial" panose="020B0604020202020204" pitchFamily="34" charset="0"/>
              <a:buChar char="•"/>
            </a:pPr>
            <a:r>
              <a:rPr lang="sv-SE" dirty="0"/>
              <a:t>Bifoga beskrivningar/rutiner som bilagor - måste ibland skickas med </a:t>
            </a:r>
          </a:p>
          <a:p>
            <a:pPr marL="628650" lvl="1" indent="-171450">
              <a:buFont typeface="Arial" panose="020B0604020202020204" pitchFamily="34" charset="0"/>
              <a:buChar char="•"/>
            </a:pPr>
            <a:r>
              <a:rPr lang="sv-SE" dirty="0"/>
              <a:t>För utökat krav finns en checklista för vad vi vill att ni bifogar och ska tänka på</a:t>
            </a:r>
          </a:p>
          <a:p>
            <a:pPr marL="628650" lvl="1" indent="-171450">
              <a:buFont typeface="Arial" panose="020B0604020202020204" pitchFamily="34" charset="0"/>
              <a:buChar char="•"/>
            </a:pPr>
            <a:r>
              <a:rPr lang="sv-SE" dirty="0"/>
              <a:t>Certifikat ska vara giltiga för att godtas</a:t>
            </a:r>
          </a:p>
          <a:p>
            <a:pPr marL="628650" lvl="1" indent="-171450">
              <a:buFont typeface="Arial" panose="020B0604020202020204" pitchFamily="34" charset="0"/>
              <a:buChar char="•"/>
            </a:pPr>
            <a:r>
              <a:rPr lang="sv-SE" dirty="0"/>
              <a:t>Dokument – ska kännas uppdaterade (gärna daterade för när de senast reviderades)</a:t>
            </a:r>
          </a:p>
          <a:p>
            <a:pPr marL="628650" lvl="1" indent="-171450">
              <a:buFont typeface="Arial" panose="020B0604020202020204" pitchFamily="34" charset="0"/>
              <a:buChar char="•"/>
            </a:pPr>
            <a:endParaRPr lang="sv-SE" dirty="0"/>
          </a:p>
          <a:p>
            <a:pPr marL="628650" lvl="1" indent="-171450">
              <a:buFont typeface="Arial" panose="020B0604020202020204" pitchFamily="34" charset="0"/>
              <a:buChar char="•"/>
            </a:pPr>
            <a:endParaRPr lang="sv-SE" dirty="0"/>
          </a:p>
          <a:p>
            <a:pPr marL="457200" lvl="1" indent="0">
              <a:buFont typeface="Arial" panose="020B0604020202020204" pitchFamily="34" charset="0"/>
              <a:buNone/>
            </a:pPr>
            <a:endParaRPr lang="sv-SE" dirty="0"/>
          </a:p>
          <a:p>
            <a:pPr marL="628650" lvl="1" indent="-171450">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BA091CBD-5959-4A4D-AA16-9FEAD0AF728C}" type="slidenum">
              <a:rPr lang="sv-SE" smtClean="0"/>
              <a:t>8</a:t>
            </a:fld>
            <a:endParaRPr lang="sv-SE" dirty="0"/>
          </a:p>
        </p:txBody>
      </p:sp>
    </p:spTree>
    <p:extLst>
      <p:ext uri="{BB962C8B-B14F-4D97-AF65-F5344CB8AC3E}">
        <p14:creationId xmlns:p14="http://schemas.microsoft.com/office/powerpoint/2010/main" val="2231790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A091CBD-5959-4A4D-AA16-9FEAD0AF728C}" type="slidenum">
              <a:rPr lang="sv-SE" smtClean="0"/>
              <a:t>9</a:t>
            </a:fld>
            <a:endParaRPr lang="sv-SE" dirty="0"/>
          </a:p>
        </p:txBody>
      </p:sp>
    </p:spTree>
    <p:extLst>
      <p:ext uri="{BB962C8B-B14F-4D97-AF65-F5344CB8AC3E}">
        <p14:creationId xmlns:p14="http://schemas.microsoft.com/office/powerpoint/2010/main" val="3799685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dirty="0">
                <a:effectLst/>
                <a:latin typeface="inherit"/>
              </a:rPr>
              <a:t>Standard – gemensamt för organisationer som är duktiga/framgångsrika inom dessa områden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dirty="0">
              <a:effectLst/>
              <a:latin typeface="inheri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dirty="0">
                <a:effectLst/>
                <a:latin typeface="inherit"/>
              </a:rPr>
              <a:t>Standarden säger inte att den här verksamheten är bättre än någon annan för att den är certifierad. Men den säger att vi jobbar systematiskt med vårt kvalitets-, miljö- eller arbetsmiljöarbete</a:t>
            </a:r>
            <a:br>
              <a:rPr lang="sv-SE" sz="1200" b="1" i="0" dirty="0">
                <a:effectLst/>
                <a:latin typeface="inherit"/>
              </a:rPr>
            </a:br>
            <a:r>
              <a:rPr lang="sv-SE" sz="1200" b="1" i="0" dirty="0">
                <a:effectLst/>
                <a:latin typeface="inherit"/>
              </a:rPr>
              <a:t>och att vi jobbar systematiskt med att förbättra och bli bättre.</a:t>
            </a:r>
          </a:p>
          <a:p>
            <a:endParaRPr lang="sv-SE" dirty="0"/>
          </a:p>
        </p:txBody>
      </p:sp>
      <p:sp>
        <p:nvSpPr>
          <p:cNvPr id="4" name="Platshållare för bildnummer 3"/>
          <p:cNvSpPr>
            <a:spLocks noGrp="1"/>
          </p:cNvSpPr>
          <p:nvPr>
            <p:ph type="sldNum" sz="quarter" idx="5"/>
          </p:nvPr>
        </p:nvSpPr>
        <p:spPr/>
        <p:txBody>
          <a:bodyPr/>
          <a:lstStyle/>
          <a:p>
            <a:fld id="{BA091CBD-5959-4A4D-AA16-9FEAD0AF728C}" type="slidenum">
              <a:rPr lang="sv-SE" smtClean="0"/>
              <a:t>10</a:t>
            </a:fld>
            <a:endParaRPr lang="sv-SE" dirty="0"/>
          </a:p>
        </p:txBody>
      </p:sp>
    </p:spTree>
    <p:extLst>
      <p:ext uri="{BB962C8B-B14F-4D97-AF65-F5344CB8AC3E}">
        <p14:creationId xmlns:p14="http://schemas.microsoft.com/office/powerpoint/2010/main" val="46201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30000"/>
              </a:lnSpc>
              <a:spcBef>
                <a:spcPts val="300"/>
              </a:spcBef>
              <a:spcAft>
                <a:spcPts val="300"/>
              </a:spcAft>
              <a:tabLst>
                <a:tab pos="3961130" algn="l"/>
              </a:tabLst>
            </a:pPr>
            <a:r>
              <a:rPr lang="sv-SE" dirty="0"/>
              <a:t>Alla upphandlingar? - gäller nästan.</a:t>
            </a:r>
          </a:p>
          <a:p>
            <a:pPr>
              <a:lnSpc>
                <a:spcPct val="130000"/>
              </a:lnSpc>
              <a:spcBef>
                <a:spcPts val="300"/>
              </a:spcBef>
              <a:spcAft>
                <a:spcPts val="300"/>
              </a:spcAft>
              <a:tabLst>
                <a:tab pos="3961130" algn="l"/>
              </a:tabLst>
            </a:pPr>
            <a:r>
              <a:rPr lang="sv-SE" dirty="0"/>
              <a:t>Finns några undantag som gjorts och då har det med konkurrens</a:t>
            </a:r>
          </a:p>
        </p:txBody>
      </p:sp>
      <p:sp>
        <p:nvSpPr>
          <p:cNvPr id="4" name="Platshållare för bildnummer 3"/>
          <p:cNvSpPr>
            <a:spLocks noGrp="1"/>
          </p:cNvSpPr>
          <p:nvPr>
            <p:ph type="sldNum" sz="quarter" idx="5"/>
          </p:nvPr>
        </p:nvSpPr>
        <p:spPr/>
        <p:txBody>
          <a:bodyPr/>
          <a:lstStyle/>
          <a:p>
            <a:fld id="{BA091CBD-5959-4A4D-AA16-9FEAD0AF728C}" type="slidenum">
              <a:rPr lang="sv-SE" smtClean="0"/>
              <a:t>11</a:t>
            </a:fld>
            <a:endParaRPr lang="sv-SE" dirty="0"/>
          </a:p>
        </p:txBody>
      </p:sp>
    </p:spTree>
    <p:extLst>
      <p:ext uri="{BB962C8B-B14F-4D97-AF65-F5344CB8AC3E}">
        <p14:creationId xmlns:p14="http://schemas.microsoft.com/office/powerpoint/2010/main" val="135842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30000"/>
              </a:lnSpc>
              <a:spcBef>
                <a:spcPts val="300"/>
              </a:spcBef>
              <a:spcAft>
                <a:spcPts val="300"/>
              </a:spcAft>
              <a:tabLst>
                <a:tab pos="3961130" algn="l"/>
              </a:tabLst>
            </a:pPr>
            <a:endParaRPr lang="sv-SE" dirty="0"/>
          </a:p>
        </p:txBody>
      </p:sp>
      <p:sp>
        <p:nvSpPr>
          <p:cNvPr id="4" name="Platshållare för bildnummer 3"/>
          <p:cNvSpPr>
            <a:spLocks noGrp="1"/>
          </p:cNvSpPr>
          <p:nvPr>
            <p:ph type="sldNum" sz="quarter" idx="5"/>
          </p:nvPr>
        </p:nvSpPr>
        <p:spPr/>
        <p:txBody>
          <a:bodyPr/>
          <a:lstStyle/>
          <a:p>
            <a:fld id="{BA091CBD-5959-4A4D-AA16-9FEAD0AF728C}" type="slidenum">
              <a:rPr lang="sv-SE" smtClean="0"/>
              <a:t>12</a:t>
            </a:fld>
            <a:endParaRPr lang="sv-SE" dirty="0"/>
          </a:p>
        </p:txBody>
      </p:sp>
    </p:spTree>
    <p:extLst>
      <p:ext uri="{BB962C8B-B14F-4D97-AF65-F5344CB8AC3E}">
        <p14:creationId xmlns:p14="http://schemas.microsoft.com/office/powerpoint/2010/main" val="1086865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30000"/>
              </a:lnSpc>
              <a:spcBef>
                <a:spcPts val="300"/>
              </a:spcBef>
              <a:spcAft>
                <a:spcPts val="300"/>
              </a:spcAft>
              <a:tabLst>
                <a:tab pos="3961130" algn="l"/>
              </a:tabLst>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Dokumentation som styrker anbudsgivarens uppfyllande av kraven ska skickas in på begäran </a:t>
            </a:r>
            <a:endParaRPr lang="sv-SE" dirty="0"/>
          </a:p>
          <a:p>
            <a:pPr>
              <a:lnSpc>
                <a:spcPct val="130000"/>
              </a:lnSpc>
              <a:spcBef>
                <a:spcPts val="300"/>
              </a:spcBef>
              <a:spcAft>
                <a:spcPts val="300"/>
              </a:spcAft>
              <a:tabLst>
                <a:tab pos="3961130" algn="l"/>
              </a:tabLst>
            </a:pPr>
            <a:endParaRPr lang="sv-SE" dirty="0"/>
          </a:p>
          <a:p>
            <a:pPr>
              <a:lnSpc>
                <a:spcPct val="130000"/>
              </a:lnSpc>
              <a:spcBef>
                <a:spcPts val="300"/>
              </a:spcBef>
              <a:spcAft>
                <a:spcPts val="300"/>
              </a:spcAft>
              <a:tabLst>
                <a:tab pos="3961130" algn="l"/>
              </a:tabLst>
            </a:pPr>
            <a:r>
              <a:rPr lang="sv-SE" dirty="0"/>
              <a:t>5 § Det skall finnas en arbetsmiljöpolicy som beskriver hur arbetsförhållandena i arbetsgivarens verksamhet skall vara för att ohälsa och olycksfall i arbetet skall förebyggas och en tillfredsställande arbetsmiljö uppnås. Det skall finnas rutiner som beskriver hur det systematiska arbetsmiljöarbetet skall gå till. </a:t>
            </a:r>
            <a:r>
              <a:rPr lang="sv-SE" b="1" dirty="0"/>
              <a:t>Arbetsmiljöpolicyn och rutinerna skall dokumenteras skriftligt om det finns minst tio arbetstagare i verksamheten</a:t>
            </a:r>
            <a:r>
              <a:rPr lang="sv-SE" dirty="0"/>
              <a:t>. </a:t>
            </a:r>
          </a:p>
          <a:p>
            <a:pPr>
              <a:lnSpc>
                <a:spcPct val="130000"/>
              </a:lnSpc>
              <a:spcBef>
                <a:spcPts val="300"/>
              </a:spcBef>
              <a:spcAft>
                <a:spcPts val="300"/>
              </a:spcAft>
              <a:tabLst>
                <a:tab pos="3961130" algn="l"/>
              </a:tabLst>
            </a:pPr>
            <a:endParaRPr lang="sv-SE" dirty="0"/>
          </a:p>
          <a:p>
            <a:pPr>
              <a:lnSpc>
                <a:spcPct val="130000"/>
              </a:lnSpc>
              <a:spcBef>
                <a:spcPts val="300"/>
              </a:spcBef>
              <a:spcAft>
                <a:spcPts val="300"/>
              </a:spcAft>
              <a:tabLst>
                <a:tab pos="3961130" algn="l"/>
              </a:tabLst>
            </a:pPr>
            <a:r>
              <a:rPr lang="sv-SE" dirty="0"/>
              <a:t>6 § Arbetsgivaren skall fördela uppgifterna i verksamheten på ett sådant sätt att en eller flera chefer, arbetsledare eller andra arbetstagare får i uppgift att verka för att risker i arbetet förebyggs och en tillfredsställande arbetsmiljö uppnås. </a:t>
            </a:r>
            <a:r>
              <a:rPr lang="sv-SE" b="1" dirty="0"/>
              <a:t>Uppgiftsfördelningen skall dokumenteras skriftligt om det finns minst tio arbetstagare i verksamheten.</a:t>
            </a:r>
          </a:p>
          <a:p>
            <a:pPr>
              <a:lnSpc>
                <a:spcPct val="130000"/>
              </a:lnSpc>
              <a:spcBef>
                <a:spcPts val="300"/>
              </a:spcBef>
              <a:spcAft>
                <a:spcPts val="300"/>
              </a:spcAft>
              <a:tabLst>
                <a:tab pos="3961130" algn="l"/>
              </a:tabLst>
            </a:pPr>
            <a:endParaRPr lang="sv-SE" b="1" dirty="0"/>
          </a:p>
          <a:p>
            <a:pPr>
              <a:lnSpc>
                <a:spcPct val="130000"/>
              </a:lnSpc>
              <a:spcBef>
                <a:spcPts val="300"/>
              </a:spcBef>
              <a:spcAft>
                <a:spcPts val="300"/>
              </a:spcAft>
              <a:tabLst>
                <a:tab pos="3961130" algn="l"/>
              </a:tabLst>
            </a:pPr>
            <a:r>
              <a:rPr lang="sv-SE" dirty="0"/>
              <a:t>Riskbedömningen skall dokumenteras skriftligt. I riskbedömningen skall anges vilka risker som finns och om de är allvarliga eller inte.</a:t>
            </a:r>
            <a:endParaRPr lang="sv-SE" b="1" dirty="0"/>
          </a:p>
        </p:txBody>
      </p:sp>
      <p:sp>
        <p:nvSpPr>
          <p:cNvPr id="4" name="Platshållare för bildnummer 3"/>
          <p:cNvSpPr>
            <a:spLocks noGrp="1"/>
          </p:cNvSpPr>
          <p:nvPr>
            <p:ph type="sldNum" sz="quarter" idx="5"/>
          </p:nvPr>
        </p:nvSpPr>
        <p:spPr/>
        <p:txBody>
          <a:bodyPr/>
          <a:lstStyle/>
          <a:p>
            <a:fld id="{BA091CBD-5959-4A4D-AA16-9FEAD0AF728C}" type="slidenum">
              <a:rPr lang="sv-SE" smtClean="0"/>
              <a:t>13</a:t>
            </a:fld>
            <a:endParaRPr lang="sv-SE" dirty="0"/>
          </a:p>
        </p:txBody>
      </p:sp>
    </p:spTree>
    <p:extLst>
      <p:ext uri="{BB962C8B-B14F-4D97-AF65-F5344CB8AC3E}">
        <p14:creationId xmlns:p14="http://schemas.microsoft.com/office/powerpoint/2010/main" val="709025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30000"/>
              </a:lnSpc>
              <a:spcBef>
                <a:spcPts val="300"/>
              </a:spcBef>
              <a:spcAft>
                <a:spcPts val="300"/>
              </a:spcAft>
              <a:tabLst>
                <a:tab pos="3961130" algn="l"/>
              </a:tabLst>
            </a:pPr>
            <a:r>
              <a:rPr lang="sv-SE" sz="1200" dirty="0">
                <a:effectLst/>
                <a:latin typeface="Calibri" panose="020F0502020204030204" pitchFamily="34" charset="0"/>
                <a:ea typeface="Times New Roman" panose="02020603050405020304" pitchFamily="18" charset="0"/>
                <a:cs typeface="Times New Roman" panose="02020603050405020304" pitchFamily="18" charset="0"/>
              </a:rPr>
              <a:t>Dokumentation som styrker anbudsgivarens uppfyllande av kraven ska bifogas på anmodan. Vägledning och krav avseende dokumentation finns i bilaga 2 ”Dokumentation ledningssystem- vägledning och krav utökat kvalificeringskrav”. </a:t>
            </a:r>
            <a:endParaRPr lang="sv-SE" dirty="0"/>
          </a:p>
        </p:txBody>
      </p:sp>
      <p:sp>
        <p:nvSpPr>
          <p:cNvPr id="4" name="Platshållare för bildnummer 3"/>
          <p:cNvSpPr>
            <a:spLocks noGrp="1"/>
          </p:cNvSpPr>
          <p:nvPr>
            <p:ph type="sldNum" sz="quarter" idx="5"/>
          </p:nvPr>
        </p:nvSpPr>
        <p:spPr/>
        <p:txBody>
          <a:bodyPr/>
          <a:lstStyle/>
          <a:p>
            <a:fld id="{BA091CBD-5959-4A4D-AA16-9FEAD0AF728C}" type="slidenum">
              <a:rPr lang="sv-SE" smtClean="0"/>
              <a:t>14</a:t>
            </a:fld>
            <a:endParaRPr lang="sv-SE" dirty="0"/>
          </a:p>
        </p:txBody>
      </p:sp>
    </p:spTree>
    <p:extLst>
      <p:ext uri="{BB962C8B-B14F-4D97-AF65-F5344CB8AC3E}">
        <p14:creationId xmlns:p14="http://schemas.microsoft.com/office/powerpoint/2010/main" val="179985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4F2A36-D81F-4070-BFA9-F8EE5D337D51}"/>
              </a:ext>
            </a:extLst>
          </p:cNvPr>
          <p:cNvSpPr>
            <a:spLocks noGrp="1"/>
          </p:cNvSpPr>
          <p:nvPr>
            <p:ph type="ctrTitle"/>
          </p:nvPr>
        </p:nvSpPr>
        <p:spPr>
          <a:xfrm>
            <a:off x="1143000" y="1122363"/>
            <a:ext cx="6858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25CDB74-81D1-4102-9EC4-9F3E40E9B75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0D175E3-3FF5-4D61-9160-C476D639F26B}"/>
              </a:ext>
            </a:extLst>
          </p:cNvPr>
          <p:cNvSpPr>
            <a:spLocks noGrp="1"/>
          </p:cNvSpPr>
          <p:nvPr>
            <p:ph type="dt" sz="half" idx="10"/>
          </p:nvPr>
        </p:nvSpPr>
        <p:spPr/>
        <p:txBody>
          <a:bodyPr/>
          <a:lstStyle/>
          <a:p>
            <a:fld id="{820217CF-6DF6-4BFA-8699-420D860FF09B}" type="datetimeFigureOut">
              <a:rPr lang="sv-SE" smtClean="0"/>
              <a:t>2021-11-04</a:t>
            </a:fld>
            <a:endParaRPr lang="sv-SE"/>
          </a:p>
        </p:txBody>
      </p:sp>
      <p:sp>
        <p:nvSpPr>
          <p:cNvPr id="5" name="Platshållare för sidfot 4">
            <a:extLst>
              <a:ext uri="{FF2B5EF4-FFF2-40B4-BE49-F238E27FC236}">
                <a16:creationId xmlns:a16="http://schemas.microsoft.com/office/drawing/2014/main" id="{24255789-E458-4977-834F-D21F98C2A0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2BDB71A-04D6-44A6-A319-3A80E41A7D23}"/>
              </a:ext>
            </a:extLst>
          </p:cNvPr>
          <p:cNvSpPr>
            <a:spLocks noGrp="1"/>
          </p:cNvSpPr>
          <p:nvPr>
            <p:ph type="sldNum" sz="quarter" idx="12"/>
          </p:nvPr>
        </p:nvSpPr>
        <p:spPr/>
        <p:txBody>
          <a:bodyPr/>
          <a:lstStyle/>
          <a:p>
            <a:fld id="{DFDD47F4-2EE0-4F9B-8BC5-C5F28507F40F}" type="slidenum">
              <a:rPr lang="sv-SE" smtClean="0"/>
              <a:t>‹#›</a:t>
            </a:fld>
            <a:endParaRPr lang="sv-SE"/>
          </a:p>
        </p:txBody>
      </p:sp>
    </p:spTree>
    <p:extLst>
      <p:ext uri="{BB962C8B-B14F-4D97-AF65-F5344CB8AC3E}">
        <p14:creationId xmlns:p14="http://schemas.microsoft.com/office/powerpoint/2010/main" val="54854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A36A34-7FA3-4567-B499-02C7F7AC82F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6C3AF59-A726-4447-9618-D9E6CFF0E461}"/>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CC00CD0-1509-4144-ABFE-1ED1A83E3635}"/>
              </a:ext>
            </a:extLst>
          </p:cNvPr>
          <p:cNvSpPr>
            <a:spLocks noGrp="1"/>
          </p:cNvSpPr>
          <p:nvPr>
            <p:ph type="dt" sz="half" idx="10"/>
          </p:nvPr>
        </p:nvSpPr>
        <p:spPr/>
        <p:txBody>
          <a:bodyPr/>
          <a:lstStyle/>
          <a:p>
            <a:fld id="{820217CF-6DF6-4BFA-8699-420D860FF09B}" type="datetimeFigureOut">
              <a:rPr lang="sv-SE" smtClean="0"/>
              <a:t>2021-11-04</a:t>
            </a:fld>
            <a:endParaRPr lang="sv-SE"/>
          </a:p>
        </p:txBody>
      </p:sp>
      <p:sp>
        <p:nvSpPr>
          <p:cNvPr id="5" name="Platshållare för sidfot 4">
            <a:extLst>
              <a:ext uri="{FF2B5EF4-FFF2-40B4-BE49-F238E27FC236}">
                <a16:creationId xmlns:a16="http://schemas.microsoft.com/office/drawing/2014/main" id="{C4AB0124-74BF-4829-8997-28D5E1B8B8A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C9038F7-98A4-4DC1-90C9-0E521441CD17}"/>
              </a:ext>
            </a:extLst>
          </p:cNvPr>
          <p:cNvSpPr>
            <a:spLocks noGrp="1"/>
          </p:cNvSpPr>
          <p:nvPr>
            <p:ph type="sldNum" sz="quarter" idx="12"/>
          </p:nvPr>
        </p:nvSpPr>
        <p:spPr/>
        <p:txBody>
          <a:bodyPr/>
          <a:lstStyle/>
          <a:p>
            <a:fld id="{DFDD47F4-2EE0-4F9B-8BC5-C5F28507F40F}" type="slidenum">
              <a:rPr lang="sv-SE" smtClean="0"/>
              <a:t>‹#›</a:t>
            </a:fld>
            <a:endParaRPr lang="sv-SE"/>
          </a:p>
        </p:txBody>
      </p:sp>
    </p:spTree>
    <p:extLst>
      <p:ext uri="{BB962C8B-B14F-4D97-AF65-F5344CB8AC3E}">
        <p14:creationId xmlns:p14="http://schemas.microsoft.com/office/powerpoint/2010/main" val="189744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C450BE7-AEA6-4C93-B223-A1B03E9CAC56}"/>
              </a:ext>
            </a:extLst>
          </p:cNvPr>
          <p:cNvSpPr>
            <a:spLocks noGrp="1"/>
          </p:cNvSpPr>
          <p:nvPr>
            <p:ph type="title" orient="vert"/>
          </p:nvPr>
        </p:nvSpPr>
        <p:spPr>
          <a:xfrm>
            <a:off x="6543675" y="365125"/>
            <a:ext cx="1971675"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CC9D80F-814C-450A-A683-BA4BAA939449}"/>
              </a:ext>
            </a:extLst>
          </p:cNvPr>
          <p:cNvSpPr>
            <a:spLocks noGrp="1"/>
          </p:cNvSpPr>
          <p:nvPr>
            <p:ph type="body" orient="vert" idx="1"/>
          </p:nvPr>
        </p:nvSpPr>
        <p:spPr>
          <a:xfrm>
            <a:off x="628650" y="365125"/>
            <a:ext cx="5762625"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58F00-8FB3-42A7-8603-2963B25454F3}"/>
              </a:ext>
            </a:extLst>
          </p:cNvPr>
          <p:cNvSpPr>
            <a:spLocks noGrp="1"/>
          </p:cNvSpPr>
          <p:nvPr>
            <p:ph type="dt" sz="half" idx="10"/>
          </p:nvPr>
        </p:nvSpPr>
        <p:spPr/>
        <p:txBody>
          <a:bodyPr/>
          <a:lstStyle/>
          <a:p>
            <a:fld id="{820217CF-6DF6-4BFA-8699-420D860FF09B}" type="datetimeFigureOut">
              <a:rPr lang="sv-SE" smtClean="0"/>
              <a:t>2021-11-04</a:t>
            </a:fld>
            <a:endParaRPr lang="sv-SE"/>
          </a:p>
        </p:txBody>
      </p:sp>
      <p:sp>
        <p:nvSpPr>
          <p:cNvPr id="5" name="Platshållare för sidfot 4">
            <a:extLst>
              <a:ext uri="{FF2B5EF4-FFF2-40B4-BE49-F238E27FC236}">
                <a16:creationId xmlns:a16="http://schemas.microsoft.com/office/drawing/2014/main" id="{325CFF99-CF34-4F1F-B104-1576A4C3CA1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77D505-1E5E-4499-B303-D233A36C3AD4}"/>
              </a:ext>
            </a:extLst>
          </p:cNvPr>
          <p:cNvSpPr>
            <a:spLocks noGrp="1"/>
          </p:cNvSpPr>
          <p:nvPr>
            <p:ph type="sldNum" sz="quarter" idx="12"/>
          </p:nvPr>
        </p:nvSpPr>
        <p:spPr/>
        <p:txBody>
          <a:bodyPr/>
          <a:lstStyle/>
          <a:p>
            <a:fld id="{DFDD47F4-2EE0-4F9B-8BC5-C5F28507F40F}" type="slidenum">
              <a:rPr lang="sv-SE" smtClean="0"/>
              <a:t>‹#›</a:t>
            </a:fld>
            <a:endParaRPr lang="sv-SE"/>
          </a:p>
        </p:txBody>
      </p:sp>
    </p:spTree>
    <p:extLst>
      <p:ext uri="{BB962C8B-B14F-4D97-AF65-F5344CB8AC3E}">
        <p14:creationId xmlns:p14="http://schemas.microsoft.com/office/powerpoint/2010/main" val="2643492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ä">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rgbClr val="55555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Rubrik 3">
            <a:extLst>
              <a:ext uri="{FF2B5EF4-FFF2-40B4-BE49-F238E27FC236}">
                <a16:creationId xmlns:a16="http://schemas.microsoft.com/office/drawing/2014/main" id="{E22C4BE3-3ADA-4BCB-8ECC-55090E86D7C1}"/>
              </a:ext>
            </a:extLst>
          </p:cNvPr>
          <p:cNvSpPr>
            <a:spLocks noGrp="1"/>
          </p:cNvSpPr>
          <p:nvPr>
            <p:ph type="title"/>
          </p:nvPr>
        </p:nvSpPr>
        <p:spPr/>
        <p:txBody>
          <a:bodyPr/>
          <a:lstStyle/>
          <a:p>
            <a:r>
              <a:rPr lang="sv-SE" dirty="0"/>
              <a:t>Klicka här för att ändra mall för rubrikformat</a:t>
            </a:r>
          </a:p>
        </p:txBody>
      </p:sp>
    </p:spTree>
    <p:extLst>
      <p:ext uri="{BB962C8B-B14F-4D97-AF65-F5344CB8AC3E}">
        <p14:creationId xmlns:p14="http://schemas.microsoft.com/office/powerpoint/2010/main" val="2648421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ktionsrubrik">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609600" y="2876871"/>
            <a:ext cx="7918174" cy="1052403"/>
          </a:xfrm>
        </p:spPr>
        <p:txBody>
          <a:bodyPr anchor="t" anchorCtr="0">
            <a:noAutofit/>
          </a:bodyPr>
          <a:lstStyle>
            <a:lvl1pPr algn="ctr">
              <a:lnSpc>
                <a:spcPct val="100000"/>
              </a:lnSpc>
              <a:defRPr sz="5400" b="0"/>
            </a:lvl1pPr>
          </a:lstStyle>
          <a:p>
            <a:r>
              <a:rPr lang="sv-SE" dirty="0"/>
              <a:t>Introduktionsrubrik</a:t>
            </a:r>
          </a:p>
        </p:txBody>
      </p:sp>
    </p:spTree>
    <p:extLst>
      <p:ext uri="{BB962C8B-B14F-4D97-AF65-F5344CB8AC3E}">
        <p14:creationId xmlns:p14="http://schemas.microsoft.com/office/powerpoint/2010/main" val="1045900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ubrikplatta">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18863" r="10717" b="68677"/>
          <a:stretch/>
        </p:blipFill>
        <p:spPr>
          <a:xfrm>
            <a:off x="0" y="0"/>
            <a:ext cx="9138610" cy="1275501"/>
          </a:xfrm>
          <a:prstGeom prst="rect">
            <a:avLst/>
          </a:prstGeom>
        </p:spPr>
      </p:pic>
      <p:sp>
        <p:nvSpPr>
          <p:cNvPr id="2" name="Rubrik 1"/>
          <p:cNvSpPr>
            <a:spLocks noGrp="1"/>
          </p:cNvSpPr>
          <p:nvPr>
            <p:ph type="title" hasCustomPrompt="1"/>
          </p:nvPr>
        </p:nvSpPr>
        <p:spPr>
          <a:xfrm>
            <a:off x="504754" y="332656"/>
            <a:ext cx="8099693" cy="648072"/>
          </a:xfrm>
        </p:spPr>
        <p:txBody>
          <a:bodyPr>
            <a:normAutofit/>
          </a:bodyPr>
          <a:lstStyle>
            <a:lvl1pPr>
              <a:defRPr sz="3600">
                <a:solidFill>
                  <a:schemeClr val="bg1"/>
                </a:solidFill>
              </a:defRPr>
            </a:lvl1pPr>
          </a:lstStyle>
          <a:p>
            <a:r>
              <a:rPr lang="sv-SE" dirty="0"/>
              <a:t>En beskrivande rubrik</a:t>
            </a:r>
          </a:p>
        </p:txBody>
      </p:sp>
      <p:sp>
        <p:nvSpPr>
          <p:cNvPr id="9" name="Platshållare för text 3"/>
          <p:cNvSpPr>
            <a:spLocks noGrp="1"/>
          </p:cNvSpPr>
          <p:nvPr>
            <p:ph type="body" sz="half" idx="2" hasCustomPrompt="1"/>
          </p:nvPr>
        </p:nvSpPr>
        <p:spPr>
          <a:xfrm>
            <a:off x="532926" y="1412776"/>
            <a:ext cx="3893300" cy="144016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Text</a:t>
            </a:r>
          </a:p>
        </p:txBody>
      </p:sp>
      <p:sp>
        <p:nvSpPr>
          <p:cNvPr id="6" name="Platshållare för bild 2"/>
          <p:cNvSpPr>
            <a:spLocks noGrp="1"/>
          </p:cNvSpPr>
          <p:nvPr>
            <p:ph type="pic" idx="1"/>
          </p:nvPr>
        </p:nvSpPr>
        <p:spPr>
          <a:xfrm>
            <a:off x="4896679" y="1412776"/>
            <a:ext cx="3611014" cy="4320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Tree>
    <p:extLst>
      <p:ext uri="{BB962C8B-B14F-4D97-AF65-F5344CB8AC3E}">
        <p14:creationId xmlns:p14="http://schemas.microsoft.com/office/powerpoint/2010/main" val="210146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82C24B-F3F1-408D-9CC2-0AA1E766991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9B08A24-9A31-4BB4-98E7-8FFCE83FFF72}"/>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C0C0C3E-6E44-4DC9-B4ED-80DCF7A5AAD6}"/>
              </a:ext>
            </a:extLst>
          </p:cNvPr>
          <p:cNvSpPr>
            <a:spLocks noGrp="1"/>
          </p:cNvSpPr>
          <p:nvPr>
            <p:ph type="dt" sz="half" idx="10"/>
          </p:nvPr>
        </p:nvSpPr>
        <p:spPr/>
        <p:txBody>
          <a:bodyPr/>
          <a:lstStyle/>
          <a:p>
            <a:fld id="{820217CF-6DF6-4BFA-8699-420D860FF09B}" type="datetimeFigureOut">
              <a:rPr lang="sv-SE" smtClean="0"/>
              <a:t>2021-11-04</a:t>
            </a:fld>
            <a:endParaRPr lang="sv-SE"/>
          </a:p>
        </p:txBody>
      </p:sp>
      <p:sp>
        <p:nvSpPr>
          <p:cNvPr id="5" name="Platshållare för sidfot 4">
            <a:extLst>
              <a:ext uri="{FF2B5EF4-FFF2-40B4-BE49-F238E27FC236}">
                <a16:creationId xmlns:a16="http://schemas.microsoft.com/office/drawing/2014/main" id="{70BF7A1C-D076-44C3-A8A4-E7254B9BDF2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85AAC2-D523-4C31-8B8C-B6160AC9ED9B}"/>
              </a:ext>
            </a:extLst>
          </p:cNvPr>
          <p:cNvSpPr>
            <a:spLocks noGrp="1"/>
          </p:cNvSpPr>
          <p:nvPr>
            <p:ph type="sldNum" sz="quarter" idx="12"/>
          </p:nvPr>
        </p:nvSpPr>
        <p:spPr/>
        <p:txBody>
          <a:bodyPr/>
          <a:lstStyle/>
          <a:p>
            <a:fld id="{DFDD47F4-2EE0-4F9B-8BC5-C5F28507F40F}" type="slidenum">
              <a:rPr lang="sv-SE" smtClean="0"/>
              <a:t>‹#›</a:t>
            </a:fld>
            <a:endParaRPr lang="sv-SE"/>
          </a:p>
        </p:txBody>
      </p:sp>
    </p:spTree>
    <p:extLst>
      <p:ext uri="{BB962C8B-B14F-4D97-AF65-F5344CB8AC3E}">
        <p14:creationId xmlns:p14="http://schemas.microsoft.com/office/powerpoint/2010/main" val="64774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FE1C7B-D7C6-413B-8BD1-C28317843CD1}"/>
              </a:ext>
            </a:extLst>
          </p:cNvPr>
          <p:cNvSpPr>
            <a:spLocks noGrp="1"/>
          </p:cNvSpPr>
          <p:nvPr>
            <p:ph type="title"/>
          </p:nvPr>
        </p:nvSpPr>
        <p:spPr>
          <a:xfrm>
            <a:off x="623888" y="1709738"/>
            <a:ext cx="78867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E6C3F79-56D7-4367-A9CA-1B0329B901A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55C6B8AB-3F6A-4425-9B26-DC1C95AEB8F9}"/>
              </a:ext>
            </a:extLst>
          </p:cNvPr>
          <p:cNvSpPr>
            <a:spLocks noGrp="1"/>
          </p:cNvSpPr>
          <p:nvPr>
            <p:ph type="dt" sz="half" idx="10"/>
          </p:nvPr>
        </p:nvSpPr>
        <p:spPr/>
        <p:txBody>
          <a:bodyPr/>
          <a:lstStyle/>
          <a:p>
            <a:fld id="{820217CF-6DF6-4BFA-8699-420D860FF09B}" type="datetimeFigureOut">
              <a:rPr lang="sv-SE" smtClean="0"/>
              <a:t>2021-11-04</a:t>
            </a:fld>
            <a:endParaRPr lang="sv-SE"/>
          </a:p>
        </p:txBody>
      </p:sp>
      <p:sp>
        <p:nvSpPr>
          <p:cNvPr id="5" name="Platshållare för sidfot 4">
            <a:extLst>
              <a:ext uri="{FF2B5EF4-FFF2-40B4-BE49-F238E27FC236}">
                <a16:creationId xmlns:a16="http://schemas.microsoft.com/office/drawing/2014/main" id="{6F5429DF-A9E9-41F8-9476-E6432106E13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EA2C41E-5296-43E8-BF6B-4015C62184FC}"/>
              </a:ext>
            </a:extLst>
          </p:cNvPr>
          <p:cNvSpPr>
            <a:spLocks noGrp="1"/>
          </p:cNvSpPr>
          <p:nvPr>
            <p:ph type="sldNum" sz="quarter" idx="12"/>
          </p:nvPr>
        </p:nvSpPr>
        <p:spPr/>
        <p:txBody>
          <a:bodyPr/>
          <a:lstStyle/>
          <a:p>
            <a:fld id="{DFDD47F4-2EE0-4F9B-8BC5-C5F28507F40F}" type="slidenum">
              <a:rPr lang="sv-SE" smtClean="0"/>
              <a:t>‹#›</a:t>
            </a:fld>
            <a:endParaRPr lang="sv-SE"/>
          </a:p>
        </p:txBody>
      </p:sp>
    </p:spTree>
    <p:extLst>
      <p:ext uri="{BB962C8B-B14F-4D97-AF65-F5344CB8AC3E}">
        <p14:creationId xmlns:p14="http://schemas.microsoft.com/office/powerpoint/2010/main" val="356340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34D2C6-E881-4C65-8726-5B929631D94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7B611ED-DDB2-458A-AB5D-D3E29ED5E000}"/>
              </a:ext>
            </a:extLst>
          </p:cNvPr>
          <p:cNvSpPr>
            <a:spLocks noGrp="1"/>
          </p:cNvSpPr>
          <p:nvPr>
            <p:ph sz="half" idx="1"/>
          </p:nvPr>
        </p:nvSpPr>
        <p:spPr>
          <a:xfrm>
            <a:off x="628650" y="1825625"/>
            <a:ext cx="386715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FC45980A-A4E2-4FB5-BFFE-DE682925C5E9}"/>
              </a:ext>
            </a:extLst>
          </p:cNvPr>
          <p:cNvSpPr>
            <a:spLocks noGrp="1"/>
          </p:cNvSpPr>
          <p:nvPr>
            <p:ph sz="half" idx="2"/>
          </p:nvPr>
        </p:nvSpPr>
        <p:spPr>
          <a:xfrm>
            <a:off x="4648200" y="1825625"/>
            <a:ext cx="386715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AD09279-1EDE-43E9-B0D2-A6E9C8C57C03}"/>
              </a:ext>
            </a:extLst>
          </p:cNvPr>
          <p:cNvSpPr>
            <a:spLocks noGrp="1"/>
          </p:cNvSpPr>
          <p:nvPr>
            <p:ph type="dt" sz="half" idx="10"/>
          </p:nvPr>
        </p:nvSpPr>
        <p:spPr/>
        <p:txBody>
          <a:bodyPr/>
          <a:lstStyle/>
          <a:p>
            <a:fld id="{820217CF-6DF6-4BFA-8699-420D860FF09B}" type="datetimeFigureOut">
              <a:rPr lang="sv-SE" smtClean="0"/>
              <a:t>2021-11-04</a:t>
            </a:fld>
            <a:endParaRPr lang="sv-SE"/>
          </a:p>
        </p:txBody>
      </p:sp>
      <p:sp>
        <p:nvSpPr>
          <p:cNvPr id="6" name="Platshållare för sidfot 5">
            <a:extLst>
              <a:ext uri="{FF2B5EF4-FFF2-40B4-BE49-F238E27FC236}">
                <a16:creationId xmlns:a16="http://schemas.microsoft.com/office/drawing/2014/main" id="{1530D8E2-B355-4457-BFDB-0BDACD8CC56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795CD1D-B343-41CF-9E8F-B937958D273D}"/>
              </a:ext>
            </a:extLst>
          </p:cNvPr>
          <p:cNvSpPr>
            <a:spLocks noGrp="1"/>
          </p:cNvSpPr>
          <p:nvPr>
            <p:ph type="sldNum" sz="quarter" idx="12"/>
          </p:nvPr>
        </p:nvSpPr>
        <p:spPr/>
        <p:txBody>
          <a:bodyPr/>
          <a:lstStyle/>
          <a:p>
            <a:fld id="{DFDD47F4-2EE0-4F9B-8BC5-C5F28507F40F}" type="slidenum">
              <a:rPr lang="sv-SE" smtClean="0"/>
              <a:t>‹#›</a:t>
            </a:fld>
            <a:endParaRPr lang="sv-SE"/>
          </a:p>
        </p:txBody>
      </p:sp>
    </p:spTree>
    <p:extLst>
      <p:ext uri="{BB962C8B-B14F-4D97-AF65-F5344CB8AC3E}">
        <p14:creationId xmlns:p14="http://schemas.microsoft.com/office/powerpoint/2010/main" val="401550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B1D1E7-4836-4D71-8FF3-6DC51D94F24D}"/>
              </a:ext>
            </a:extLst>
          </p:cNvPr>
          <p:cNvSpPr>
            <a:spLocks noGrp="1"/>
          </p:cNvSpPr>
          <p:nvPr>
            <p:ph type="title"/>
          </p:nvPr>
        </p:nvSpPr>
        <p:spPr>
          <a:xfrm>
            <a:off x="630238" y="365125"/>
            <a:ext cx="78867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13F8F29-89FA-43F6-96F8-1CFEF97E9BC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0BEDE280-2FBA-4D76-AB1B-855C8D8F1B2D}"/>
              </a:ext>
            </a:extLst>
          </p:cNvPr>
          <p:cNvSpPr>
            <a:spLocks noGrp="1"/>
          </p:cNvSpPr>
          <p:nvPr>
            <p:ph sz="half" idx="2"/>
          </p:nvPr>
        </p:nvSpPr>
        <p:spPr>
          <a:xfrm>
            <a:off x="630238" y="2505075"/>
            <a:ext cx="386873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E126A7A-7FFF-42CE-9721-C7F9C6EA8BE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A9B1549A-32C7-4716-82A7-9707572AB4B0}"/>
              </a:ext>
            </a:extLst>
          </p:cNvPr>
          <p:cNvSpPr>
            <a:spLocks noGrp="1"/>
          </p:cNvSpPr>
          <p:nvPr>
            <p:ph sz="quarter" idx="4"/>
          </p:nvPr>
        </p:nvSpPr>
        <p:spPr>
          <a:xfrm>
            <a:off x="4629150" y="2505075"/>
            <a:ext cx="38877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547070-DC2D-4335-9991-CF063DC23F4D}"/>
              </a:ext>
            </a:extLst>
          </p:cNvPr>
          <p:cNvSpPr>
            <a:spLocks noGrp="1"/>
          </p:cNvSpPr>
          <p:nvPr>
            <p:ph type="dt" sz="half" idx="10"/>
          </p:nvPr>
        </p:nvSpPr>
        <p:spPr/>
        <p:txBody>
          <a:bodyPr/>
          <a:lstStyle/>
          <a:p>
            <a:fld id="{820217CF-6DF6-4BFA-8699-420D860FF09B}" type="datetimeFigureOut">
              <a:rPr lang="sv-SE" smtClean="0"/>
              <a:t>2021-11-04</a:t>
            </a:fld>
            <a:endParaRPr lang="sv-SE"/>
          </a:p>
        </p:txBody>
      </p:sp>
      <p:sp>
        <p:nvSpPr>
          <p:cNvPr id="8" name="Platshållare för sidfot 7">
            <a:extLst>
              <a:ext uri="{FF2B5EF4-FFF2-40B4-BE49-F238E27FC236}">
                <a16:creationId xmlns:a16="http://schemas.microsoft.com/office/drawing/2014/main" id="{998CE0FD-C2DC-49A5-A08C-2DF3E5A76FB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288B14A-99CB-425A-9711-89A29967499D}"/>
              </a:ext>
            </a:extLst>
          </p:cNvPr>
          <p:cNvSpPr>
            <a:spLocks noGrp="1"/>
          </p:cNvSpPr>
          <p:nvPr>
            <p:ph type="sldNum" sz="quarter" idx="12"/>
          </p:nvPr>
        </p:nvSpPr>
        <p:spPr/>
        <p:txBody>
          <a:bodyPr/>
          <a:lstStyle/>
          <a:p>
            <a:fld id="{DFDD47F4-2EE0-4F9B-8BC5-C5F28507F40F}" type="slidenum">
              <a:rPr lang="sv-SE" smtClean="0"/>
              <a:t>‹#›</a:t>
            </a:fld>
            <a:endParaRPr lang="sv-SE"/>
          </a:p>
        </p:txBody>
      </p:sp>
    </p:spTree>
    <p:extLst>
      <p:ext uri="{BB962C8B-B14F-4D97-AF65-F5344CB8AC3E}">
        <p14:creationId xmlns:p14="http://schemas.microsoft.com/office/powerpoint/2010/main" val="301652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901EAE-E97E-4D37-A7CA-B81CC376853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73C411A-8D8A-4BE5-943A-1C8FEF96945F}"/>
              </a:ext>
            </a:extLst>
          </p:cNvPr>
          <p:cNvSpPr>
            <a:spLocks noGrp="1"/>
          </p:cNvSpPr>
          <p:nvPr>
            <p:ph type="dt" sz="half" idx="10"/>
          </p:nvPr>
        </p:nvSpPr>
        <p:spPr/>
        <p:txBody>
          <a:bodyPr/>
          <a:lstStyle/>
          <a:p>
            <a:fld id="{820217CF-6DF6-4BFA-8699-420D860FF09B}" type="datetimeFigureOut">
              <a:rPr lang="sv-SE" smtClean="0"/>
              <a:t>2021-11-04</a:t>
            </a:fld>
            <a:endParaRPr lang="sv-SE"/>
          </a:p>
        </p:txBody>
      </p:sp>
      <p:sp>
        <p:nvSpPr>
          <p:cNvPr id="4" name="Platshållare för sidfot 3">
            <a:extLst>
              <a:ext uri="{FF2B5EF4-FFF2-40B4-BE49-F238E27FC236}">
                <a16:creationId xmlns:a16="http://schemas.microsoft.com/office/drawing/2014/main" id="{73C87F5B-D681-41C9-BFEA-880CC860CC7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D4D6E6C-05FE-4BC8-8504-BB45A0A6A754}"/>
              </a:ext>
            </a:extLst>
          </p:cNvPr>
          <p:cNvSpPr>
            <a:spLocks noGrp="1"/>
          </p:cNvSpPr>
          <p:nvPr>
            <p:ph type="sldNum" sz="quarter" idx="12"/>
          </p:nvPr>
        </p:nvSpPr>
        <p:spPr/>
        <p:txBody>
          <a:bodyPr/>
          <a:lstStyle/>
          <a:p>
            <a:fld id="{DFDD47F4-2EE0-4F9B-8BC5-C5F28507F40F}" type="slidenum">
              <a:rPr lang="sv-SE" smtClean="0"/>
              <a:t>‹#›</a:t>
            </a:fld>
            <a:endParaRPr lang="sv-SE"/>
          </a:p>
        </p:txBody>
      </p:sp>
    </p:spTree>
    <p:extLst>
      <p:ext uri="{BB962C8B-B14F-4D97-AF65-F5344CB8AC3E}">
        <p14:creationId xmlns:p14="http://schemas.microsoft.com/office/powerpoint/2010/main" val="253538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BB1C862-CAE0-4DBA-9D4C-DBD1F672D202}"/>
              </a:ext>
            </a:extLst>
          </p:cNvPr>
          <p:cNvSpPr>
            <a:spLocks noGrp="1"/>
          </p:cNvSpPr>
          <p:nvPr>
            <p:ph type="dt" sz="half" idx="10"/>
          </p:nvPr>
        </p:nvSpPr>
        <p:spPr/>
        <p:txBody>
          <a:bodyPr/>
          <a:lstStyle/>
          <a:p>
            <a:fld id="{820217CF-6DF6-4BFA-8699-420D860FF09B}" type="datetimeFigureOut">
              <a:rPr lang="sv-SE" smtClean="0"/>
              <a:t>2021-11-04</a:t>
            </a:fld>
            <a:endParaRPr lang="sv-SE"/>
          </a:p>
        </p:txBody>
      </p:sp>
      <p:sp>
        <p:nvSpPr>
          <p:cNvPr id="3" name="Platshållare för sidfot 2">
            <a:extLst>
              <a:ext uri="{FF2B5EF4-FFF2-40B4-BE49-F238E27FC236}">
                <a16:creationId xmlns:a16="http://schemas.microsoft.com/office/drawing/2014/main" id="{DA0ADD2C-4A09-4C0D-A338-FD53A2A1096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349591F-D365-44A2-9729-FD0EA3AC0813}"/>
              </a:ext>
            </a:extLst>
          </p:cNvPr>
          <p:cNvSpPr>
            <a:spLocks noGrp="1"/>
          </p:cNvSpPr>
          <p:nvPr>
            <p:ph type="sldNum" sz="quarter" idx="12"/>
          </p:nvPr>
        </p:nvSpPr>
        <p:spPr/>
        <p:txBody>
          <a:bodyPr/>
          <a:lstStyle/>
          <a:p>
            <a:fld id="{DFDD47F4-2EE0-4F9B-8BC5-C5F28507F40F}" type="slidenum">
              <a:rPr lang="sv-SE" smtClean="0"/>
              <a:t>‹#›</a:t>
            </a:fld>
            <a:endParaRPr lang="sv-SE"/>
          </a:p>
        </p:txBody>
      </p:sp>
    </p:spTree>
    <p:extLst>
      <p:ext uri="{BB962C8B-B14F-4D97-AF65-F5344CB8AC3E}">
        <p14:creationId xmlns:p14="http://schemas.microsoft.com/office/powerpoint/2010/main" val="152627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D535B9-664E-4B68-95A2-58CEB3B1C211}"/>
              </a:ext>
            </a:extLst>
          </p:cNvPr>
          <p:cNvSpPr>
            <a:spLocks noGrp="1"/>
          </p:cNvSpPr>
          <p:nvPr>
            <p:ph type="title"/>
          </p:nvPr>
        </p:nvSpPr>
        <p:spPr>
          <a:xfrm>
            <a:off x="630238" y="457200"/>
            <a:ext cx="2949575"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4E35913-4300-4CB8-8F6F-8201C2AE427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F65566C-6734-41A1-A411-78131DA595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49015C49-4371-4CBD-A12F-FBFEAA830762}"/>
              </a:ext>
            </a:extLst>
          </p:cNvPr>
          <p:cNvSpPr>
            <a:spLocks noGrp="1"/>
          </p:cNvSpPr>
          <p:nvPr>
            <p:ph type="dt" sz="half" idx="10"/>
          </p:nvPr>
        </p:nvSpPr>
        <p:spPr/>
        <p:txBody>
          <a:bodyPr/>
          <a:lstStyle/>
          <a:p>
            <a:fld id="{820217CF-6DF6-4BFA-8699-420D860FF09B}" type="datetimeFigureOut">
              <a:rPr lang="sv-SE" smtClean="0"/>
              <a:t>2021-11-04</a:t>
            </a:fld>
            <a:endParaRPr lang="sv-SE"/>
          </a:p>
        </p:txBody>
      </p:sp>
      <p:sp>
        <p:nvSpPr>
          <p:cNvPr id="6" name="Platshållare för sidfot 5">
            <a:extLst>
              <a:ext uri="{FF2B5EF4-FFF2-40B4-BE49-F238E27FC236}">
                <a16:creationId xmlns:a16="http://schemas.microsoft.com/office/drawing/2014/main" id="{204DAF8C-F6A8-45CF-91F6-4794B57BFC9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54361CF-1532-4F0C-9551-6E3F43C6B69A}"/>
              </a:ext>
            </a:extLst>
          </p:cNvPr>
          <p:cNvSpPr>
            <a:spLocks noGrp="1"/>
          </p:cNvSpPr>
          <p:nvPr>
            <p:ph type="sldNum" sz="quarter" idx="12"/>
          </p:nvPr>
        </p:nvSpPr>
        <p:spPr/>
        <p:txBody>
          <a:bodyPr/>
          <a:lstStyle/>
          <a:p>
            <a:fld id="{DFDD47F4-2EE0-4F9B-8BC5-C5F28507F40F}" type="slidenum">
              <a:rPr lang="sv-SE" smtClean="0"/>
              <a:t>‹#›</a:t>
            </a:fld>
            <a:endParaRPr lang="sv-SE"/>
          </a:p>
        </p:txBody>
      </p:sp>
    </p:spTree>
    <p:extLst>
      <p:ext uri="{BB962C8B-B14F-4D97-AF65-F5344CB8AC3E}">
        <p14:creationId xmlns:p14="http://schemas.microsoft.com/office/powerpoint/2010/main" val="77972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669C9E-E423-4C9F-9996-20E22B673413}"/>
              </a:ext>
            </a:extLst>
          </p:cNvPr>
          <p:cNvSpPr>
            <a:spLocks noGrp="1"/>
          </p:cNvSpPr>
          <p:nvPr>
            <p:ph type="title"/>
          </p:nvPr>
        </p:nvSpPr>
        <p:spPr>
          <a:xfrm>
            <a:off x="630238" y="457200"/>
            <a:ext cx="2949575"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9D139BD-EA4D-45D9-821B-F653B62D024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A458BBC-37B6-4D64-B058-EFF6CC60B1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AC787BF4-8802-4C34-973A-9921685E6A62}"/>
              </a:ext>
            </a:extLst>
          </p:cNvPr>
          <p:cNvSpPr>
            <a:spLocks noGrp="1"/>
          </p:cNvSpPr>
          <p:nvPr>
            <p:ph type="dt" sz="half" idx="10"/>
          </p:nvPr>
        </p:nvSpPr>
        <p:spPr/>
        <p:txBody>
          <a:bodyPr/>
          <a:lstStyle/>
          <a:p>
            <a:fld id="{820217CF-6DF6-4BFA-8699-420D860FF09B}" type="datetimeFigureOut">
              <a:rPr lang="sv-SE" smtClean="0"/>
              <a:t>2021-11-04</a:t>
            </a:fld>
            <a:endParaRPr lang="sv-SE"/>
          </a:p>
        </p:txBody>
      </p:sp>
      <p:sp>
        <p:nvSpPr>
          <p:cNvPr id="6" name="Platshållare för sidfot 5">
            <a:extLst>
              <a:ext uri="{FF2B5EF4-FFF2-40B4-BE49-F238E27FC236}">
                <a16:creationId xmlns:a16="http://schemas.microsoft.com/office/drawing/2014/main" id="{82B332F0-C83A-4B1F-AD5E-AAA0FAE5C2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D548F3-37ED-487B-A299-6C74D2CAE17F}"/>
              </a:ext>
            </a:extLst>
          </p:cNvPr>
          <p:cNvSpPr>
            <a:spLocks noGrp="1"/>
          </p:cNvSpPr>
          <p:nvPr>
            <p:ph type="sldNum" sz="quarter" idx="12"/>
          </p:nvPr>
        </p:nvSpPr>
        <p:spPr/>
        <p:txBody>
          <a:bodyPr/>
          <a:lstStyle/>
          <a:p>
            <a:fld id="{DFDD47F4-2EE0-4F9B-8BC5-C5F28507F40F}" type="slidenum">
              <a:rPr lang="sv-SE" smtClean="0"/>
              <a:t>‹#›</a:t>
            </a:fld>
            <a:endParaRPr lang="sv-SE"/>
          </a:p>
        </p:txBody>
      </p:sp>
    </p:spTree>
    <p:extLst>
      <p:ext uri="{BB962C8B-B14F-4D97-AF65-F5344CB8AC3E}">
        <p14:creationId xmlns:p14="http://schemas.microsoft.com/office/powerpoint/2010/main" val="218305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D2E7F9B-8797-46CD-8A73-11FE2689ED5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DDADB8B-5C87-47DB-9962-C00238A2F9F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FD8E978-6316-4259-AE29-DB728778239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217CF-6DF6-4BFA-8699-420D860FF09B}" type="datetimeFigureOut">
              <a:rPr lang="sv-SE" smtClean="0"/>
              <a:t>2021-11-04</a:t>
            </a:fld>
            <a:endParaRPr lang="sv-SE"/>
          </a:p>
        </p:txBody>
      </p:sp>
      <p:sp>
        <p:nvSpPr>
          <p:cNvPr id="5" name="Platshållare för sidfot 4">
            <a:extLst>
              <a:ext uri="{FF2B5EF4-FFF2-40B4-BE49-F238E27FC236}">
                <a16:creationId xmlns:a16="http://schemas.microsoft.com/office/drawing/2014/main" id="{B4DC8037-ABB2-45A1-B836-8DBA612424E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BBC47D8-4D8D-416B-A762-0537FD716BA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D47F4-2EE0-4F9B-8BC5-C5F28507F40F}" type="slidenum">
              <a:rPr lang="sv-SE" smtClean="0"/>
              <a:t>‹#›</a:t>
            </a:fld>
            <a:endParaRPr lang="sv-SE"/>
          </a:p>
        </p:txBody>
      </p:sp>
    </p:spTree>
    <p:extLst>
      <p:ext uri="{BB962C8B-B14F-4D97-AF65-F5344CB8AC3E}">
        <p14:creationId xmlns:p14="http://schemas.microsoft.com/office/powerpoint/2010/main" val="780488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 id="2147483672" r:id="rId13"/>
    <p:sldLayoutId id="21474836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extLst>
              <a:ext uri="{BEBA8EAE-BF5A-486C-A8C5-ECC9F3942E4B}">
                <a14:imgProps xmlns:a14="http://schemas.microsoft.com/office/drawing/2010/main">
                  <a14:imgLayer r:embed="rId4">
                    <a14:imgEffect>
                      <a14:backgroundRemoval t="1230" b="99795" l="1441" r="97797">
                        <a14:foregroundMark x1="1610" y1="19672" x2="1610" y2="19672"/>
                        <a14:foregroundMark x1="36186" y1="19877" x2="36186" y2="19877"/>
                        <a14:foregroundMark x1="54322" y1="20697" x2="54322" y2="20697"/>
                        <a14:foregroundMark x1="55932" y1="3074" x2="55932" y2="3074"/>
                        <a14:foregroundMark x1="2203" y1="64754" x2="2203" y2="64754"/>
                        <a14:foregroundMark x1="1864" y1="98770" x2="1864" y2="98770"/>
                        <a14:foregroundMark x1="12627" y1="63934" x2="12627" y2="63934"/>
                        <a14:foregroundMark x1="21017" y1="63934" x2="21017" y2="63934"/>
                        <a14:foregroundMark x1="33559" y1="64139" x2="33559" y2="64139"/>
                        <a14:foregroundMark x1="52542" y1="64959" x2="52542" y2="64959"/>
                        <a14:foregroundMark x1="70847" y1="64959" x2="70847" y2="64959"/>
                        <a14:foregroundMark x1="87797" y1="64754" x2="87797" y2="64754"/>
                        <a14:foregroundMark x1="97881" y1="64549" x2="97881" y2="64549"/>
                        <a14:foregroundMark x1="17627" y1="20082" x2="17627" y2="20082"/>
                        <a14:foregroundMark x1="22288" y1="64344" x2="22288" y2="64344"/>
                        <a14:foregroundMark x1="28136" y1="81762" x2="28136" y2="81762"/>
                        <a14:foregroundMark x1="54068" y1="6352" x2="54068" y2="6352"/>
                        <a14:foregroundMark x1="55678" y1="10861" x2="55678" y2="10861"/>
                        <a14:foregroundMark x1="97797" y1="90574" x2="97797" y2="90574"/>
                        <a14:foregroundMark x1="28729" y1="85246" x2="28729" y2="85246"/>
                        <a14:foregroundMark x1="16864" y1="85451" x2="16864" y2="85451"/>
                        <a14:foregroundMark x1="34746" y1="94877" x2="34746" y2="94877"/>
                        <a14:foregroundMark x1="11271" y1="96926" x2="11271" y2="96926"/>
                        <a14:foregroundMark x1="52966" y1="97951" x2="52966" y2="97951"/>
                        <a14:foregroundMark x1="52966" y1="99180" x2="52966" y2="99180"/>
                        <a14:foregroundMark x1="56780" y1="9631" x2="56780" y2="9631"/>
                        <a14:foregroundMark x1="59831" y1="1844" x2="59831" y2="1844"/>
                        <a14:foregroundMark x1="66525" y1="98770" x2="66525" y2="98770"/>
                        <a14:foregroundMark x1="74746" y1="99590" x2="74746" y2="99590"/>
                        <a14:foregroundMark x1="75085" y1="99590" x2="75085" y2="99590"/>
                        <a14:foregroundMark x1="74915" y1="99590" x2="74915" y2="99590"/>
                        <a14:foregroundMark x1="74915" y1="99385" x2="74915" y2="99385"/>
                        <a14:foregroundMark x1="77966" y1="99590" x2="77966" y2="99590"/>
                        <a14:foregroundMark x1="77881" y1="99590" x2="77881" y2="99590"/>
                        <a14:foregroundMark x1="77881" y1="99795" x2="77881" y2="99795"/>
                        <a14:foregroundMark x1="77966" y1="99795" x2="77966" y2="99795"/>
                        <a14:foregroundMark x1="77881" y1="99590" x2="77881" y2="99590"/>
                        <a14:foregroundMark x1="77966" y1="99590" x2="77966" y2="99590"/>
                        <a14:foregroundMark x1="77966" y1="99795" x2="77966" y2="99795"/>
                        <a14:foregroundMark x1="77797" y1="99795" x2="77797" y2="99795"/>
                        <a14:foregroundMark x1="77966" y1="99795" x2="77966" y2="99795"/>
                        <a14:foregroundMark x1="20847" y1="99590" x2="20847" y2="99590"/>
                        <a14:foregroundMark x1="20847" y1="99590" x2="20847" y2="99590"/>
                        <a14:foregroundMark x1="24068" y1="99590" x2="24068" y2="99590"/>
                        <a14:foregroundMark x1="20763" y1="99590" x2="20763" y2="99590"/>
                        <a14:backgroundMark x1="99746" y1="99590" x2="99746" y2="99590"/>
                        <a14:backgroundMark x1="57034" y1="5328" x2="57034" y2="5328"/>
                        <a14:backgroundMark x1="57119" y1="410" x2="57119" y2="410"/>
                        <a14:backgroundMark x1="53898" y1="99795" x2="53898" y2="99795"/>
                        <a14:backgroundMark x1="59661" y1="410" x2="59661" y2="410"/>
                        <a14:backgroundMark x1="24237" y1="99795" x2="24237" y2="99795"/>
                        <a14:backgroundMark x1="20763" y1="99795" x2="20763" y2="99795"/>
                        <a14:backgroundMark x1="74915" y1="99795" x2="74915" y2="99795"/>
                        <a14:backgroundMark x1="77966" y1="99795" x2="77966" y2="99795"/>
                      </a14:backgroundRemoval>
                    </a14:imgEffect>
                  </a14:imgLayer>
                </a14:imgProps>
              </a:ext>
              <a:ext uri="{28A0092B-C50C-407E-A947-70E740481C1C}">
                <a14:useLocalDpi xmlns:a14="http://schemas.microsoft.com/office/drawing/2010/main" val="0"/>
              </a:ext>
            </a:extLst>
          </a:blip>
          <a:stretch>
            <a:fillRect/>
          </a:stretch>
        </p:blipFill>
        <p:spPr>
          <a:xfrm>
            <a:off x="975657" y="1556792"/>
            <a:ext cx="7192686" cy="2564925"/>
          </a:xfrm>
          <a:prstGeom prst="rect">
            <a:avLst/>
          </a:prstGeom>
        </p:spPr>
      </p:pic>
      <p:sp>
        <p:nvSpPr>
          <p:cNvPr id="2" name="textruta 1">
            <a:extLst>
              <a:ext uri="{FF2B5EF4-FFF2-40B4-BE49-F238E27FC236}">
                <a16:creationId xmlns:a16="http://schemas.microsoft.com/office/drawing/2014/main" id="{F02D4599-7C27-40C7-8C23-5CAD193FC0BA}"/>
              </a:ext>
            </a:extLst>
          </p:cNvPr>
          <p:cNvSpPr txBox="1"/>
          <p:nvPr/>
        </p:nvSpPr>
        <p:spPr>
          <a:xfrm>
            <a:off x="3200400" y="3200400"/>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dirty="0">
              <a:cs typeface="Calibri"/>
            </a:endParaRPr>
          </a:p>
        </p:txBody>
      </p:sp>
    </p:spTree>
    <p:extLst>
      <p:ext uri="{BB962C8B-B14F-4D97-AF65-F5344CB8AC3E}">
        <p14:creationId xmlns:p14="http://schemas.microsoft.com/office/powerpoint/2010/main" val="1640984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CD1B4CA-1B5B-4AF6-B599-7938682D57E3}"/>
              </a:ext>
            </a:extLst>
          </p:cNvPr>
          <p:cNvPicPr>
            <a:picLocks noChangeAspect="1"/>
          </p:cNvPicPr>
          <p:nvPr/>
        </p:nvPicPr>
        <p:blipFill>
          <a:blip r:embed="rId3"/>
          <a:stretch>
            <a:fillRect/>
          </a:stretch>
        </p:blipFill>
        <p:spPr>
          <a:xfrm rot="1474410">
            <a:off x="5609312" y="1606208"/>
            <a:ext cx="3500176" cy="2259255"/>
          </a:xfrm>
          <a:prstGeom prst="rect">
            <a:avLst/>
          </a:prstGeom>
        </p:spPr>
      </p:pic>
      <p:sp>
        <p:nvSpPr>
          <p:cNvPr id="2" name="Rubrik 1">
            <a:extLst>
              <a:ext uri="{FF2B5EF4-FFF2-40B4-BE49-F238E27FC236}">
                <a16:creationId xmlns:a16="http://schemas.microsoft.com/office/drawing/2014/main" id="{A71E9386-6073-4200-9EA5-A76589CFF2DE}"/>
              </a:ext>
            </a:extLst>
          </p:cNvPr>
          <p:cNvSpPr>
            <a:spLocks noGrp="1"/>
          </p:cNvSpPr>
          <p:nvPr>
            <p:ph type="title"/>
          </p:nvPr>
        </p:nvSpPr>
        <p:spPr/>
        <p:txBody>
          <a:bodyPr/>
          <a:lstStyle/>
          <a:p>
            <a:r>
              <a:rPr lang="sv-SE" dirty="0"/>
              <a:t>Vad är ett ledningssystem?</a:t>
            </a:r>
          </a:p>
        </p:txBody>
      </p:sp>
      <p:sp>
        <p:nvSpPr>
          <p:cNvPr id="3" name="Platshållare för text 2">
            <a:extLst>
              <a:ext uri="{FF2B5EF4-FFF2-40B4-BE49-F238E27FC236}">
                <a16:creationId xmlns:a16="http://schemas.microsoft.com/office/drawing/2014/main" id="{A6B235CC-31ED-4872-B15F-2B2219C82CD2}"/>
              </a:ext>
            </a:extLst>
          </p:cNvPr>
          <p:cNvSpPr>
            <a:spLocks noGrp="1"/>
          </p:cNvSpPr>
          <p:nvPr>
            <p:ph type="body" sz="half" idx="2"/>
          </p:nvPr>
        </p:nvSpPr>
        <p:spPr>
          <a:xfrm>
            <a:off x="187485" y="1386188"/>
            <a:ext cx="7859235" cy="4491084"/>
          </a:xfrm>
        </p:spPr>
        <p:txBody>
          <a:bodyPr>
            <a:normAutofit lnSpcReduction="10000"/>
          </a:bodyPr>
          <a:lstStyle/>
          <a:p>
            <a:pPr>
              <a:lnSpc>
                <a:spcPct val="130000"/>
              </a:lnSpc>
              <a:spcAft>
                <a:spcPts val="600"/>
              </a:spcAft>
            </a:pPr>
            <a:r>
              <a:rPr lang="sv-SE" sz="2400" dirty="0">
                <a:solidFill>
                  <a:srgbClr val="080808"/>
                </a:solidFill>
                <a:effectLst/>
                <a:latin typeface="+mn-lt"/>
                <a:ea typeface="Times New Roman" panose="02020603050405020304" pitchFamily="18" charset="0"/>
                <a:cs typeface="Times New Roman" panose="02020603050405020304" pitchFamily="18" charset="0"/>
              </a:rPr>
              <a:t>Ledningssystemet ska vara:</a:t>
            </a:r>
          </a:p>
          <a:p>
            <a:pPr marL="342900" indent="-342900">
              <a:lnSpc>
                <a:spcPct val="130000"/>
              </a:lnSpc>
              <a:spcAft>
                <a:spcPts val="600"/>
              </a:spcAft>
              <a:buFont typeface="Arial" panose="020B0604020202020204" pitchFamily="34" charset="0"/>
              <a:buChar char="•"/>
            </a:pPr>
            <a:r>
              <a:rPr lang="sv-SE" sz="2400" dirty="0">
                <a:solidFill>
                  <a:srgbClr val="080808"/>
                </a:solidFill>
                <a:effectLst/>
                <a:latin typeface="+mn-lt"/>
                <a:ea typeface="Times New Roman" panose="02020603050405020304" pitchFamily="18" charset="0"/>
                <a:cs typeface="Times New Roman" panose="02020603050405020304" pitchFamily="18" charset="0"/>
              </a:rPr>
              <a:t>ett stöd för att införa och upprätthålla </a:t>
            </a:r>
            <a:br>
              <a:rPr lang="sv-SE" sz="2400" dirty="0">
                <a:solidFill>
                  <a:srgbClr val="080808"/>
                </a:solidFill>
                <a:effectLst/>
                <a:latin typeface="+mn-lt"/>
                <a:ea typeface="Times New Roman" panose="02020603050405020304" pitchFamily="18" charset="0"/>
                <a:cs typeface="Times New Roman" panose="02020603050405020304" pitchFamily="18" charset="0"/>
              </a:rPr>
            </a:br>
            <a:r>
              <a:rPr lang="sv-SE" sz="2400" dirty="0">
                <a:solidFill>
                  <a:srgbClr val="080808"/>
                </a:solidFill>
                <a:effectLst/>
                <a:latin typeface="+mn-lt"/>
                <a:ea typeface="Times New Roman" panose="02020603050405020304" pitchFamily="18" charset="0"/>
                <a:cs typeface="Times New Roman" panose="02020603050405020304" pitchFamily="18" charset="0"/>
              </a:rPr>
              <a:t>effektiva processer/arbetssätt</a:t>
            </a:r>
          </a:p>
          <a:p>
            <a:pPr marL="342900" indent="-342900">
              <a:lnSpc>
                <a:spcPct val="130000"/>
              </a:lnSpc>
              <a:spcAft>
                <a:spcPts val="600"/>
              </a:spcAft>
              <a:buFont typeface="Arial" panose="020B0604020202020204" pitchFamily="34" charset="0"/>
              <a:buChar char="•"/>
            </a:pPr>
            <a:r>
              <a:rPr lang="sv-SE" sz="2400" dirty="0">
                <a:solidFill>
                  <a:srgbClr val="080808"/>
                </a:solidFill>
                <a:latin typeface="+mn-lt"/>
                <a:ea typeface="Times New Roman" panose="02020603050405020304" pitchFamily="18" charset="0"/>
                <a:cs typeface="Times New Roman" panose="02020603050405020304" pitchFamily="18" charset="0"/>
              </a:rPr>
              <a:t>ett stöd i </a:t>
            </a:r>
            <a:r>
              <a:rPr lang="sv-SE" sz="2400" dirty="0">
                <a:solidFill>
                  <a:srgbClr val="080808"/>
                </a:solidFill>
                <a:effectLst/>
                <a:latin typeface="+mn-lt"/>
                <a:ea typeface="Times New Roman" panose="02020603050405020304" pitchFamily="18" charset="0"/>
                <a:cs typeface="Times New Roman" panose="02020603050405020304" pitchFamily="18" charset="0"/>
              </a:rPr>
              <a:t>att leda, styra och förbättra </a:t>
            </a:r>
            <a:br>
              <a:rPr lang="sv-SE" sz="2400" dirty="0">
                <a:solidFill>
                  <a:srgbClr val="080808"/>
                </a:solidFill>
                <a:effectLst/>
                <a:latin typeface="+mn-lt"/>
                <a:ea typeface="Times New Roman" panose="02020603050405020304" pitchFamily="18" charset="0"/>
                <a:cs typeface="Times New Roman" panose="02020603050405020304" pitchFamily="18" charset="0"/>
              </a:rPr>
            </a:br>
            <a:r>
              <a:rPr lang="sv-SE" sz="2400" dirty="0">
                <a:solidFill>
                  <a:srgbClr val="080808"/>
                </a:solidFill>
                <a:effectLst/>
                <a:latin typeface="+mn-lt"/>
                <a:ea typeface="Times New Roman" panose="02020603050405020304" pitchFamily="18" charset="0"/>
                <a:cs typeface="Times New Roman" panose="02020603050405020304" pitchFamily="18" charset="0"/>
              </a:rPr>
              <a:t>en organisations verksamhet. </a:t>
            </a:r>
          </a:p>
          <a:p>
            <a:pPr>
              <a:spcBef>
                <a:spcPts val="1200"/>
              </a:spcBef>
            </a:pPr>
            <a:r>
              <a:rPr lang="sv-SE" sz="2400" b="0" i="0" dirty="0">
                <a:solidFill>
                  <a:srgbClr val="000000"/>
                </a:solidFill>
                <a:effectLst/>
                <a:latin typeface="+mn-lt"/>
              </a:rPr>
              <a:t>Ledningssystemen är av flera slag som har olika fokus. </a:t>
            </a:r>
          </a:p>
          <a:p>
            <a:r>
              <a:rPr lang="sv-SE" sz="2400" dirty="0">
                <a:solidFill>
                  <a:srgbClr val="000000"/>
                </a:solidFill>
                <a:latin typeface="+mn-lt"/>
              </a:rPr>
              <a:t>D</a:t>
            </a:r>
            <a:r>
              <a:rPr lang="sv-SE" sz="2400" b="0" i="0" dirty="0">
                <a:solidFill>
                  <a:srgbClr val="000000"/>
                </a:solidFill>
                <a:effectLst/>
                <a:latin typeface="+mn-lt"/>
              </a:rPr>
              <a:t>et finns standardiserade ledningssystem inom områden som till exempel kvalitet, säkerhet, energi, yttre miljö, information, kompetensförsörjning och arbetsmiljö.</a:t>
            </a:r>
            <a:endParaRPr lang="sv-SE" dirty="0">
              <a:latin typeface="+mn-lt"/>
            </a:endParaRPr>
          </a:p>
          <a:p>
            <a:endParaRPr lang="sv-SE" dirty="0"/>
          </a:p>
          <a:p>
            <a:pPr marL="342900" indent="-342900">
              <a:buFont typeface="Arial" panose="020B0604020202020204" pitchFamily="34" charset="0"/>
              <a:buChar char="•"/>
            </a:pPr>
            <a:endParaRPr lang="sv-SE" dirty="0"/>
          </a:p>
          <a:p>
            <a:pPr marL="342900" indent="-342900">
              <a:buFontTx/>
              <a:buChar char="-"/>
            </a:pPr>
            <a:endParaRPr lang="sv-SE" dirty="0"/>
          </a:p>
        </p:txBody>
      </p:sp>
    </p:spTree>
    <p:extLst>
      <p:ext uri="{BB962C8B-B14F-4D97-AF65-F5344CB8AC3E}">
        <p14:creationId xmlns:p14="http://schemas.microsoft.com/office/powerpoint/2010/main" val="125979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7490B9-18F6-43E1-A93A-5855484B61CE}"/>
              </a:ext>
            </a:extLst>
          </p:cNvPr>
          <p:cNvSpPr>
            <a:spLocks noGrp="1"/>
          </p:cNvSpPr>
          <p:nvPr>
            <p:ph type="title"/>
          </p:nvPr>
        </p:nvSpPr>
        <p:spPr/>
        <p:txBody>
          <a:bodyPr/>
          <a:lstStyle/>
          <a:p>
            <a:r>
              <a:rPr lang="sv-SE" dirty="0"/>
              <a:t>Varför ställer vi krav på ledningssystem?</a:t>
            </a:r>
          </a:p>
        </p:txBody>
      </p:sp>
      <p:sp>
        <p:nvSpPr>
          <p:cNvPr id="3" name="Platshållare för text 2">
            <a:extLst>
              <a:ext uri="{FF2B5EF4-FFF2-40B4-BE49-F238E27FC236}">
                <a16:creationId xmlns:a16="http://schemas.microsoft.com/office/drawing/2014/main" id="{955D4E9C-22BE-42C3-A59E-5B28379C0922}"/>
              </a:ext>
            </a:extLst>
          </p:cNvPr>
          <p:cNvSpPr>
            <a:spLocks noGrp="1"/>
          </p:cNvSpPr>
          <p:nvPr>
            <p:ph type="body" sz="half" idx="2"/>
          </p:nvPr>
        </p:nvSpPr>
        <p:spPr>
          <a:xfrm>
            <a:off x="504754" y="1275616"/>
            <a:ext cx="8275795" cy="5249728"/>
          </a:xfrm>
        </p:spPr>
        <p:txBody>
          <a:bodyPr/>
          <a:lstStyle/>
          <a:p>
            <a:pPr>
              <a:spcBef>
                <a:spcPts val="300"/>
              </a:spcBef>
              <a:spcAft>
                <a:spcPts val="300"/>
              </a:spcAft>
              <a:tabLst>
                <a:tab pos="3961130" algn="l"/>
              </a:tabLst>
            </a:pPr>
            <a:r>
              <a:rPr lang="sv-SE" sz="2400"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Umeå kommun vill att alla leverantörer till kommunen ska arbeta på ett kvalitetssäkrat sätt. Umeå kommun ställer därför krav i upphandlingar på att anbudslämnarna ska kunna visa att de har ett ledningssystem. </a:t>
            </a:r>
          </a:p>
          <a:p>
            <a:pPr>
              <a:spcBef>
                <a:spcPts val="300"/>
              </a:spcBef>
              <a:spcAft>
                <a:spcPts val="300"/>
              </a:spcAft>
              <a:tabLst>
                <a:tab pos="3961130" algn="l"/>
              </a:tabLst>
            </a:pPr>
            <a:endParaRPr lang="sv-SE" sz="2400" dirty="0">
              <a:solidFill>
                <a:srgbClr val="080808"/>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300"/>
              </a:spcBef>
              <a:spcAft>
                <a:spcPts val="300"/>
              </a:spcAft>
              <a:tabLst>
                <a:tab pos="3961130" algn="l"/>
              </a:tabLst>
            </a:pPr>
            <a:r>
              <a:rPr lang="sv-SE" sz="2400"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Genom att Umeå kommun ställer krav på ledningssystemet blir det ett sätt för leverantörerna att kunna visa hur kvalitetssäkring sker. </a:t>
            </a:r>
          </a:p>
          <a:p>
            <a:pPr>
              <a:lnSpc>
                <a:spcPct val="130000"/>
              </a:lnSpc>
              <a:spcBef>
                <a:spcPts val="300"/>
              </a:spcBef>
              <a:spcAft>
                <a:spcPts val="300"/>
              </a:spcAft>
              <a:tabLst>
                <a:tab pos="3961130" algn="l"/>
              </a:tabLst>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641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7490B9-18F6-43E1-A93A-5855484B61CE}"/>
              </a:ext>
            </a:extLst>
          </p:cNvPr>
          <p:cNvSpPr>
            <a:spLocks noGrp="1"/>
          </p:cNvSpPr>
          <p:nvPr>
            <p:ph type="title"/>
          </p:nvPr>
        </p:nvSpPr>
        <p:spPr/>
        <p:txBody>
          <a:bodyPr/>
          <a:lstStyle/>
          <a:p>
            <a:r>
              <a:rPr lang="sv-SE" dirty="0"/>
              <a:t>Vilka krav ställs?</a:t>
            </a:r>
          </a:p>
        </p:txBody>
      </p:sp>
      <p:sp>
        <p:nvSpPr>
          <p:cNvPr id="3" name="Platshållare för text 2">
            <a:extLst>
              <a:ext uri="{FF2B5EF4-FFF2-40B4-BE49-F238E27FC236}">
                <a16:creationId xmlns:a16="http://schemas.microsoft.com/office/drawing/2014/main" id="{955D4E9C-22BE-42C3-A59E-5B28379C0922}"/>
              </a:ext>
            </a:extLst>
          </p:cNvPr>
          <p:cNvSpPr>
            <a:spLocks noGrp="1"/>
          </p:cNvSpPr>
          <p:nvPr>
            <p:ph type="body" sz="half" idx="2"/>
          </p:nvPr>
        </p:nvSpPr>
        <p:spPr>
          <a:xfrm>
            <a:off x="504754" y="1275616"/>
            <a:ext cx="8275795" cy="5249728"/>
          </a:xfrm>
        </p:spPr>
        <p:txBody>
          <a:bodyPr/>
          <a:lstStyle/>
          <a:p>
            <a:pPr marL="457200" lvl="0" indent="-457200">
              <a:lnSpc>
                <a:spcPct val="130000"/>
              </a:lnSpc>
              <a:spcAft>
                <a:spcPts val="600"/>
              </a:spcAft>
              <a:buFont typeface="+mj-lt"/>
              <a:buAutoNum type="arabicParenR"/>
            </a:pPr>
            <a:r>
              <a:rPr lang="sv-SE" sz="2400"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Krav på att anbudsgivaren ska ha ett ledningssystem. </a:t>
            </a:r>
          </a:p>
          <a:p>
            <a:pPr marL="800100" lvl="1" indent="-342900">
              <a:buFont typeface="Symbol" panose="05050102010706020507" pitchFamily="18" charset="2"/>
              <a:buChar char=""/>
            </a:pPr>
            <a:r>
              <a:rPr lang="sv-SE" sz="2400"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Här utgår vi ifrån något krav på ledningssystem – förenklat som norm. </a:t>
            </a:r>
          </a:p>
          <a:p>
            <a:pPr marL="800100" lvl="1" indent="-342900">
              <a:buFont typeface="Symbol" panose="05050102010706020507" pitchFamily="18" charset="2"/>
              <a:buChar char=""/>
            </a:pPr>
            <a:r>
              <a:rPr lang="sv-SE" sz="2400"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I vissa fall ställs krav på ledningssystem – utökat eller vård- och omsorg.</a:t>
            </a:r>
          </a:p>
          <a:p>
            <a:pPr marL="457200" lvl="0" indent="-457200">
              <a:lnSpc>
                <a:spcPct val="130000"/>
              </a:lnSpc>
              <a:spcAft>
                <a:spcPts val="600"/>
              </a:spcAft>
              <a:buFont typeface="+mj-lt"/>
              <a:buAutoNum type="arabicParenR"/>
            </a:pPr>
            <a:r>
              <a:rPr lang="sv-SE" sz="2400"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Krav på att Umeå kommun ska kunna utföra revisioner av leverantörens ledningssystem under avtalsperioden </a:t>
            </a:r>
          </a:p>
          <a:p>
            <a:pPr>
              <a:lnSpc>
                <a:spcPct val="130000"/>
              </a:lnSpc>
              <a:spcBef>
                <a:spcPts val="300"/>
              </a:spcBef>
              <a:spcAft>
                <a:spcPts val="300"/>
              </a:spcAft>
              <a:tabLst>
                <a:tab pos="3961130" algn="l"/>
              </a:tabLst>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37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7490B9-18F6-43E1-A93A-5855484B61CE}"/>
              </a:ext>
            </a:extLst>
          </p:cNvPr>
          <p:cNvSpPr>
            <a:spLocks noGrp="1"/>
          </p:cNvSpPr>
          <p:nvPr>
            <p:ph type="title"/>
          </p:nvPr>
        </p:nvSpPr>
        <p:spPr/>
        <p:txBody>
          <a:bodyPr/>
          <a:lstStyle/>
          <a:p>
            <a:r>
              <a:rPr lang="sv-SE" dirty="0"/>
              <a:t>Förenklat krav – ställs som norm</a:t>
            </a:r>
          </a:p>
        </p:txBody>
      </p:sp>
      <p:sp>
        <p:nvSpPr>
          <p:cNvPr id="3" name="Platshållare för text 2">
            <a:extLst>
              <a:ext uri="{FF2B5EF4-FFF2-40B4-BE49-F238E27FC236}">
                <a16:creationId xmlns:a16="http://schemas.microsoft.com/office/drawing/2014/main" id="{955D4E9C-22BE-42C3-A59E-5B28379C0922}"/>
              </a:ext>
            </a:extLst>
          </p:cNvPr>
          <p:cNvSpPr>
            <a:spLocks noGrp="1"/>
          </p:cNvSpPr>
          <p:nvPr>
            <p:ph type="body" sz="half" idx="2"/>
          </p:nvPr>
        </p:nvSpPr>
        <p:spPr>
          <a:xfrm>
            <a:off x="504754" y="1275616"/>
            <a:ext cx="8275795" cy="5249728"/>
          </a:xfrm>
        </p:spPr>
        <p:txBody>
          <a:bodyPr>
            <a:normAutofit fontScale="92500" lnSpcReduction="10000"/>
          </a:bodyPr>
          <a:lstStyle/>
          <a:p>
            <a:pPr>
              <a:lnSpc>
                <a:spcPct val="100000"/>
              </a:lnSpc>
              <a:spcAft>
                <a:spcPts val="0"/>
              </a:spcAft>
            </a:pPr>
            <a:r>
              <a:rPr lang="sv-SE" sz="2400" b="1" dirty="0">
                <a:effectLst/>
                <a:latin typeface="Calibri" panose="020F0502020204030204" pitchFamily="34" charset="0"/>
                <a:ea typeface="Times New Roman" panose="02020603050405020304" pitchFamily="18" charset="0"/>
                <a:cs typeface="Times New Roman" panose="02020603050405020304" pitchFamily="18" charset="0"/>
              </a:rPr>
              <a:t>Kravformulering:</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 Anbudsgivaren ska arbeta efter ett dokumenterat ledningssystem. Ledningssystemet ska innehålla en dokumenterad beskrivning av:</a:t>
            </a:r>
          </a:p>
          <a:p>
            <a:pPr marL="342900" lvl="0" indent="-342900">
              <a:lnSpc>
                <a:spcPct val="100000"/>
              </a:lnSpc>
              <a:spcAft>
                <a:spcPts val="0"/>
              </a:spcAft>
              <a:buFont typeface="Times New Roman" panose="02020603050405020304" pitchFamily="18" charset="0"/>
              <a:buChar char="-"/>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En beskrivning av hur ert arbete med miljö, kvalitet och arbetsmiljö ser ut, dvs ert ledningssystem</a:t>
            </a:r>
          </a:p>
          <a:p>
            <a:pPr marL="342900" lvl="0" indent="-342900">
              <a:lnSpc>
                <a:spcPct val="100000"/>
              </a:lnSpc>
              <a:spcAft>
                <a:spcPts val="0"/>
              </a:spcAft>
              <a:buFont typeface="Times New Roman" panose="02020603050405020304" pitchFamily="18" charset="0"/>
              <a:buChar char="-"/>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En policy (eller motsvarande) som omfattar miljö, kvalitet och arbetsmiljö</a:t>
            </a:r>
          </a:p>
          <a:p>
            <a:pPr marL="342900" lvl="0" indent="-342900">
              <a:lnSpc>
                <a:spcPct val="100000"/>
              </a:lnSpc>
              <a:spcAft>
                <a:spcPts val="0"/>
              </a:spcAft>
              <a:buFont typeface="Times New Roman" panose="02020603050405020304" pitchFamily="18" charset="0"/>
              <a:buChar char="-"/>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En beskrivning av ansvar och befogenheter för frågor som rör miljö, kvalitet, arbetsmiljö</a:t>
            </a:r>
          </a:p>
          <a:p>
            <a:pPr marL="342900" lvl="0" indent="-342900">
              <a:lnSpc>
                <a:spcPct val="100000"/>
              </a:lnSpc>
              <a:spcAft>
                <a:spcPts val="0"/>
              </a:spcAft>
              <a:buFont typeface="Times New Roman" panose="02020603050405020304" pitchFamily="18" charset="0"/>
              <a:buChar char="-"/>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En beskrivning hur ni hanterar avvikelser, så att det leder till ständig förbättring för miljön/kunden/medarbetaren.</a:t>
            </a:r>
          </a:p>
          <a:p>
            <a:pPr>
              <a:lnSpc>
                <a:spcPct val="100000"/>
              </a:lnSpc>
              <a:spcAft>
                <a:spcPts val="0"/>
              </a:spcAft>
            </a:pPr>
            <a:endParaRPr lang="sv-SE"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Specifika kvalitetssäkringsrutiner för</a:t>
            </a:r>
            <a:r>
              <a:rPr lang="sv-SE" sz="2400" dirty="0">
                <a:latin typeface="Calibri" panose="020F0502020204030204" pitchFamily="34" charset="0"/>
                <a:ea typeface="Times New Roman" panose="02020603050405020304" pitchFamily="18" charset="0"/>
                <a:cs typeface="Times New Roman" panose="02020603050405020304" pitchFamily="18" charset="0"/>
              </a:rPr>
              <a:t>: </a:t>
            </a:r>
          </a:p>
          <a:p>
            <a:pPr>
              <a:lnSpc>
                <a:spcPct val="100000"/>
              </a:lnSpc>
              <a:spcAft>
                <a:spcPts val="0"/>
              </a:spcAft>
            </a:pPr>
            <a:r>
              <a:rPr lang="sv-SE" sz="2400" dirty="0">
                <a:latin typeface="Calibri" panose="020F0502020204030204" pitchFamily="34" charset="0"/>
                <a:ea typeface="Times New Roman" panose="02020603050405020304" pitchFamily="18" charset="0"/>
                <a:cs typeface="Times New Roman" panose="02020603050405020304" pitchFamily="18" charset="0"/>
              </a:rPr>
              <a:t>- kraven anpassas beroende på upphandlingsområde</a:t>
            </a:r>
            <a:endParaRPr lang="sv-SE" sz="2400" dirty="0">
              <a:solidFill>
                <a:srgbClr val="080808"/>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53056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7490B9-18F6-43E1-A93A-5855484B61CE}"/>
              </a:ext>
            </a:extLst>
          </p:cNvPr>
          <p:cNvSpPr>
            <a:spLocks noGrp="1"/>
          </p:cNvSpPr>
          <p:nvPr>
            <p:ph type="title"/>
          </p:nvPr>
        </p:nvSpPr>
        <p:spPr/>
        <p:txBody>
          <a:bodyPr/>
          <a:lstStyle/>
          <a:p>
            <a:r>
              <a:rPr lang="sv-SE" dirty="0"/>
              <a:t>Utökat krav</a:t>
            </a:r>
          </a:p>
        </p:txBody>
      </p:sp>
      <p:sp>
        <p:nvSpPr>
          <p:cNvPr id="3" name="Platshållare för text 2">
            <a:extLst>
              <a:ext uri="{FF2B5EF4-FFF2-40B4-BE49-F238E27FC236}">
                <a16:creationId xmlns:a16="http://schemas.microsoft.com/office/drawing/2014/main" id="{955D4E9C-22BE-42C3-A59E-5B28379C0922}"/>
              </a:ext>
            </a:extLst>
          </p:cNvPr>
          <p:cNvSpPr>
            <a:spLocks noGrp="1"/>
          </p:cNvSpPr>
          <p:nvPr>
            <p:ph type="body" sz="half" idx="2"/>
          </p:nvPr>
        </p:nvSpPr>
        <p:spPr>
          <a:xfrm>
            <a:off x="504754" y="1275616"/>
            <a:ext cx="8275795" cy="5249728"/>
          </a:xfrm>
        </p:spPr>
        <p:txBody>
          <a:bodyPr/>
          <a:lstStyle/>
          <a:p>
            <a:pPr>
              <a:lnSpc>
                <a:spcPct val="130000"/>
              </a:lnSpc>
              <a:spcBef>
                <a:spcPts val="600"/>
              </a:spcBef>
              <a:spcAft>
                <a:spcPts val="600"/>
              </a:spcAft>
            </a:pPr>
            <a:r>
              <a:rPr lang="sv-SE" sz="2400" b="1" dirty="0">
                <a:effectLst/>
                <a:latin typeface="Calibri" panose="020F0502020204030204" pitchFamily="34" charset="0"/>
                <a:ea typeface="Times New Roman" panose="02020603050405020304" pitchFamily="18" charset="0"/>
                <a:cs typeface="Times New Roman" panose="02020603050405020304" pitchFamily="18" charset="0"/>
              </a:rPr>
              <a:t>Kravformulering:</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 Anbudsgivaren ska arbeta efter ett dokumenterat miljö- och kvalitetsledningssystem som motsvarar kraven enligt ISO 14001 och ISO 9001 eller liknande och där oberoende revisioner/granskningar av ledningssystemet genomförs. Anbudsgivaren ska arbeta enligt ett dokumenterat arbetsmiljöledningssystem enligt kraven i AFS 2001:1. </a:t>
            </a:r>
          </a:p>
        </p:txBody>
      </p:sp>
    </p:spTree>
    <p:extLst>
      <p:ext uri="{BB962C8B-B14F-4D97-AF65-F5344CB8AC3E}">
        <p14:creationId xmlns:p14="http://schemas.microsoft.com/office/powerpoint/2010/main" val="2371306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7490B9-18F6-43E1-A93A-5855484B61CE}"/>
              </a:ext>
            </a:extLst>
          </p:cNvPr>
          <p:cNvSpPr>
            <a:spLocks noGrp="1"/>
          </p:cNvSpPr>
          <p:nvPr>
            <p:ph type="title"/>
          </p:nvPr>
        </p:nvSpPr>
        <p:spPr/>
        <p:txBody>
          <a:bodyPr/>
          <a:lstStyle/>
          <a:p>
            <a:r>
              <a:rPr lang="sv-SE" dirty="0"/>
              <a:t>Utökat krav – vård och omsorg</a:t>
            </a:r>
          </a:p>
        </p:txBody>
      </p:sp>
      <p:sp>
        <p:nvSpPr>
          <p:cNvPr id="3" name="Platshållare för text 2">
            <a:extLst>
              <a:ext uri="{FF2B5EF4-FFF2-40B4-BE49-F238E27FC236}">
                <a16:creationId xmlns:a16="http://schemas.microsoft.com/office/drawing/2014/main" id="{955D4E9C-22BE-42C3-A59E-5B28379C0922}"/>
              </a:ext>
            </a:extLst>
          </p:cNvPr>
          <p:cNvSpPr>
            <a:spLocks noGrp="1"/>
          </p:cNvSpPr>
          <p:nvPr>
            <p:ph type="body" sz="half" idx="2"/>
          </p:nvPr>
        </p:nvSpPr>
        <p:spPr>
          <a:xfrm>
            <a:off x="504754" y="1275616"/>
            <a:ext cx="8275795" cy="5249728"/>
          </a:xfrm>
        </p:spPr>
        <p:txBody>
          <a:bodyPr/>
          <a:lstStyle/>
          <a:p>
            <a:pPr>
              <a:lnSpc>
                <a:spcPct val="130000"/>
              </a:lnSpc>
              <a:spcBef>
                <a:spcPts val="600"/>
              </a:spcBef>
              <a:spcAft>
                <a:spcPts val="600"/>
              </a:spcAft>
            </a:pPr>
            <a:r>
              <a:rPr lang="sv-SE" sz="2400" b="1" dirty="0">
                <a:effectLst/>
                <a:latin typeface="Calibri" panose="020F0502020204030204" pitchFamily="34" charset="0"/>
                <a:ea typeface="Times New Roman" panose="02020603050405020304" pitchFamily="18" charset="0"/>
                <a:cs typeface="Times New Roman" panose="02020603050405020304" pitchFamily="18" charset="0"/>
              </a:rPr>
              <a:t>Kravformulering: </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Entreprenören ska ha ett ledningssystem för kvalitet enligt Socialstyrelsens föreskrifter och allmänna råd SOSFS 2011:9. Ledningssystemet ska användas för att systematiskt och fortlöpande utveckla och säkra verksamhetens kvalitet. Entreprenören ska vid anmodan skicka in sitt ledningssystem till upphandlande myndighet.</a:t>
            </a:r>
          </a:p>
          <a:p>
            <a:pPr>
              <a:spcBef>
                <a:spcPts val="600"/>
              </a:spcBef>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Köparen vill särskilt peka på några viktiga rutiner som en del i ledningssystemet för kvalitet, dessa rutiner ska bifogas till anbudet:</a:t>
            </a:r>
            <a:endParaRPr lang="sv-SE"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30000"/>
              </a:lnSpc>
              <a:spcBef>
                <a:spcPts val="600"/>
              </a:spcBef>
              <a:spcAft>
                <a:spcPts val="600"/>
              </a:spcAft>
            </a:pPr>
            <a:endParaRPr lang="sv-SE"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57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7490B9-18F6-43E1-A93A-5855484B61CE}"/>
              </a:ext>
            </a:extLst>
          </p:cNvPr>
          <p:cNvSpPr>
            <a:spLocks noGrp="1"/>
          </p:cNvSpPr>
          <p:nvPr>
            <p:ph type="title"/>
          </p:nvPr>
        </p:nvSpPr>
        <p:spPr/>
        <p:txBody>
          <a:bodyPr/>
          <a:lstStyle/>
          <a:p>
            <a:r>
              <a:rPr lang="sv-SE" dirty="0"/>
              <a:t>När använder vi vilket krav?</a:t>
            </a:r>
          </a:p>
        </p:txBody>
      </p:sp>
      <p:sp>
        <p:nvSpPr>
          <p:cNvPr id="3" name="Platshållare för text 2">
            <a:extLst>
              <a:ext uri="{FF2B5EF4-FFF2-40B4-BE49-F238E27FC236}">
                <a16:creationId xmlns:a16="http://schemas.microsoft.com/office/drawing/2014/main" id="{955D4E9C-22BE-42C3-A59E-5B28379C0922}"/>
              </a:ext>
            </a:extLst>
          </p:cNvPr>
          <p:cNvSpPr>
            <a:spLocks noGrp="1"/>
          </p:cNvSpPr>
          <p:nvPr>
            <p:ph type="body" sz="half" idx="2"/>
          </p:nvPr>
        </p:nvSpPr>
        <p:spPr>
          <a:xfrm>
            <a:off x="504754" y="1275616"/>
            <a:ext cx="8275795" cy="5249728"/>
          </a:xfrm>
        </p:spPr>
        <p:txBody>
          <a:bodyPr>
            <a:normAutofit lnSpcReduction="10000"/>
          </a:bodyPr>
          <a:lstStyle/>
          <a:p>
            <a:pPr>
              <a:lnSpc>
                <a:spcPct val="100000"/>
              </a:lnSpc>
              <a:spcAft>
                <a:spcPts val="0"/>
              </a:spcAft>
            </a:pPr>
            <a:r>
              <a:rPr lang="sv-SE" sz="2400" dirty="0">
                <a:solidFill>
                  <a:srgbClr val="080808"/>
                </a:solidFill>
                <a:effectLst/>
                <a:latin typeface="Calibri" panose="020F0502020204030204" pitchFamily="34" charset="0"/>
                <a:ea typeface="Times New Roman" panose="02020603050405020304" pitchFamily="18" charset="0"/>
                <a:cs typeface="Arial" panose="020B0604020202020204" pitchFamily="34" charset="0"/>
              </a:rPr>
              <a:t>Förenklat krav används:</a:t>
            </a:r>
          </a:p>
          <a:p>
            <a:pPr marL="342900" lvl="0" indent="-342900">
              <a:lnSpc>
                <a:spcPct val="100000"/>
              </a:lnSpc>
              <a:spcAft>
                <a:spcPts val="600"/>
              </a:spcAft>
              <a:buFont typeface="Symbol" panose="05050102010706020507" pitchFamily="18" charset="2"/>
              <a:buChar char=""/>
            </a:pPr>
            <a:r>
              <a:rPr lang="sv-SE" sz="1800"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När leverantörens utförande handlar om att leverera en produkt eller en förenklad tjänst, t.ex. leverans av utrustning/material, enklare tjänster</a:t>
            </a:r>
          </a:p>
          <a:p>
            <a:pPr marL="342900" lvl="0" indent="-342900">
              <a:lnSpc>
                <a:spcPct val="100000"/>
              </a:lnSpc>
              <a:spcAft>
                <a:spcPts val="600"/>
              </a:spcAft>
              <a:buFont typeface="Symbol" panose="05050102010706020507" pitchFamily="18" charset="2"/>
              <a:buChar char=""/>
            </a:pPr>
            <a:r>
              <a:rPr lang="sv-SE" sz="1800"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När det finns risk att utökat krav på ledningssystem blir konkurrenshämmande, dvs begränsar antalet anbudslämnare i för stor omfattning eller uteslutande av mindre/lokala leverantörer</a:t>
            </a:r>
          </a:p>
          <a:p>
            <a:pPr lvl="0">
              <a:lnSpc>
                <a:spcPct val="130000"/>
              </a:lnSpc>
              <a:spcAft>
                <a:spcPts val="600"/>
              </a:spcAft>
            </a:pPr>
            <a:r>
              <a:rPr lang="sv-SE" sz="2400"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Utökat krav används:</a:t>
            </a:r>
          </a:p>
          <a:p>
            <a:pPr marL="342900" lvl="0" indent="-342900">
              <a:lnSpc>
                <a:spcPct val="100000"/>
              </a:lnSpc>
              <a:spcAft>
                <a:spcPts val="600"/>
              </a:spcAft>
              <a:buFont typeface="Symbol" panose="05050102010706020507" pitchFamily="18" charset="2"/>
              <a:buChar char=""/>
            </a:pPr>
            <a:r>
              <a:rPr lang="sv-SE" sz="1800"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När leverantörens utförande ställer stora krav på företaget gällande utförande och leverans, t.ex. vid utförandeentreprenader, konsulttjänster, installationer</a:t>
            </a:r>
          </a:p>
          <a:p>
            <a:pPr marL="342900" lvl="0" indent="-342900">
              <a:lnSpc>
                <a:spcPct val="100000"/>
              </a:lnSpc>
              <a:spcAft>
                <a:spcPts val="600"/>
              </a:spcAft>
              <a:buFont typeface="Symbol" panose="05050102010706020507" pitchFamily="18" charset="2"/>
              <a:buChar char=""/>
            </a:pPr>
            <a:r>
              <a:rPr lang="sv-SE" sz="1800"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När avtalet främst riktas mot någon av Umeå kommuns verksamheter som idag är certifierade enligt ISO 9001, ISO 14001, ISO 45001 </a:t>
            </a:r>
            <a:r>
              <a:rPr lang="sv-SE" sz="1600"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(Där ställer standaren krav på att styra och kontrollera externt </a:t>
            </a:r>
            <a:r>
              <a:rPr lang="sv-SE" sz="1600" dirty="0">
                <a:solidFill>
                  <a:srgbClr val="080808"/>
                </a:solidFill>
                <a:latin typeface="Calibri" panose="020F0502020204030204" pitchFamily="34" charset="0"/>
                <a:ea typeface="Times New Roman" panose="02020603050405020304" pitchFamily="18" charset="0"/>
                <a:cs typeface="Times New Roman" panose="02020603050405020304" pitchFamily="18" charset="0"/>
              </a:rPr>
              <a:t>tillhandahållna </a:t>
            </a:r>
            <a:r>
              <a:rPr lang="sv-SE" sz="1600"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processer)</a:t>
            </a:r>
            <a:endParaRPr lang="sv-SE"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pPr>
            <a:r>
              <a:rPr lang="sv-SE" sz="2400" dirty="0">
                <a:solidFill>
                  <a:srgbClr val="080808"/>
                </a:solidFill>
                <a:effectLst/>
                <a:latin typeface="Calibri" panose="020F0502020204030204" pitchFamily="34" charset="0"/>
                <a:ea typeface="Times New Roman" panose="02020603050405020304" pitchFamily="18" charset="0"/>
                <a:cs typeface="Arial" panose="020B0604020202020204" pitchFamily="34" charset="0"/>
              </a:rPr>
              <a:t>Utökat krav – vård oc</a:t>
            </a:r>
            <a:r>
              <a:rPr lang="sv-SE" sz="2400" dirty="0">
                <a:solidFill>
                  <a:srgbClr val="080808"/>
                </a:solidFill>
                <a:latin typeface="Calibri" panose="020F0502020204030204" pitchFamily="34" charset="0"/>
                <a:ea typeface="Times New Roman" panose="02020603050405020304" pitchFamily="18" charset="0"/>
              </a:rPr>
              <a:t>h omsorg används:</a:t>
            </a:r>
          </a:p>
          <a:p>
            <a:pPr marL="342900" indent="-342900">
              <a:lnSpc>
                <a:spcPct val="100000"/>
              </a:lnSpc>
              <a:spcAft>
                <a:spcPts val="0"/>
              </a:spcAft>
              <a:buFont typeface="Arial" panose="020B0604020202020204" pitchFamily="34" charset="0"/>
              <a:buChar char="•"/>
            </a:pPr>
            <a:r>
              <a:rPr lang="sv-SE" sz="1800" dirty="0">
                <a:solidFill>
                  <a:srgbClr val="080808"/>
                </a:solidFill>
                <a:effectLst/>
                <a:latin typeface="Calibri" panose="020F0502020204030204" pitchFamily="34" charset="0"/>
                <a:ea typeface="Times New Roman" panose="02020603050405020304" pitchFamily="18" charset="0"/>
                <a:cs typeface="Times New Roman" panose="02020603050405020304" pitchFamily="18" charset="0"/>
              </a:rPr>
              <a:t>Detta krav ställs vid upphandlingar som rör vård och omsorg.</a:t>
            </a:r>
            <a:endParaRPr lang="sv-SE" sz="1800" dirty="0">
              <a:solidFill>
                <a:srgbClr val="080808"/>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0000"/>
              </a:lnSpc>
              <a:spcAft>
                <a:spcPts val="0"/>
              </a:spcAft>
            </a:pPr>
            <a:endParaRPr lang="sv-SE" sz="2400" dirty="0">
              <a:solidFill>
                <a:srgbClr val="080808"/>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57292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5C9DD4-D1C5-4781-B666-1513781F6E06}"/>
              </a:ext>
            </a:extLst>
          </p:cNvPr>
          <p:cNvSpPr>
            <a:spLocks noGrp="1"/>
          </p:cNvSpPr>
          <p:nvPr>
            <p:ph type="title"/>
          </p:nvPr>
        </p:nvSpPr>
        <p:spPr/>
        <p:txBody>
          <a:bodyPr/>
          <a:lstStyle/>
          <a:p>
            <a:r>
              <a:rPr lang="sv-SE" dirty="0"/>
              <a:t>Vår organisation kring detta</a:t>
            </a:r>
          </a:p>
        </p:txBody>
      </p:sp>
      <p:sp>
        <p:nvSpPr>
          <p:cNvPr id="3" name="Platshållare för text 2">
            <a:extLst>
              <a:ext uri="{FF2B5EF4-FFF2-40B4-BE49-F238E27FC236}">
                <a16:creationId xmlns:a16="http://schemas.microsoft.com/office/drawing/2014/main" id="{33992CA0-2889-4015-85F1-739DB43D05DD}"/>
              </a:ext>
            </a:extLst>
          </p:cNvPr>
          <p:cNvSpPr>
            <a:spLocks noGrp="1"/>
          </p:cNvSpPr>
          <p:nvPr>
            <p:ph type="body" sz="half" idx="2"/>
          </p:nvPr>
        </p:nvSpPr>
        <p:spPr>
          <a:xfrm>
            <a:off x="532926" y="1412776"/>
            <a:ext cx="7838914" cy="4439384"/>
          </a:xfrm>
        </p:spPr>
        <p:txBody>
          <a:bodyPr/>
          <a:lstStyle/>
          <a:p>
            <a:pPr marL="342900" indent="-342900">
              <a:buFont typeface="Arial" panose="020B0604020202020204" pitchFamily="34" charset="0"/>
              <a:buChar char="•"/>
            </a:pPr>
            <a:r>
              <a:rPr lang="sv-SE" dirty="0">
                <a:solidFill>
                  <a:srgbClr val="080808"/>
                </a:solidFill>
              </a:rPr>
              <a:t>Upphandlingsbyrån ansvarar för:</a:t>
            </a:r>
            <a:br>
              <a:rPr lang="sv-SE" dirty="0">
                <a:solidFill>
                  <a:srgbClr val="080808"/>
                </a:solidFill>
              </a:rPr>
            </a:br>
            <a:r>
              <a:rPr lang="sv-SE" dirty="0">
                <a:solidFill>
                  <a:srgbClr val="080808"/>
                </a:solidFill>
              </a:rPr>
              <a:t>- upphandlingsprocessen</a:t>
            </a:r>
            <a:br>
              <a:rPr lang="sv-SE" dirty="0">
                <a:solidFill>
                  <a:srgbClr val="080808"/>
                </a:solidFill>
              </a:rPr>
            </a:br>
            <a:r>
              <a:rPr lang="sv-SE" dirty="0">
                <a:solidFill>
                  <a:srgbClr val="080808"/>
                </a:solidFill>
              </a:rPr>
              <a:t>- avtalet </a:t>
            </a:r>
            <a:br>
              <a:rPr lang="sv-SE" dirty="0">
                <a:solidFill>
                  <a:srgbClr val="080808"/>
                </a:solidFill>
              </a:rPr>
            </a:br>
            <a:r>
              <a:rPr lang="sv-SE" dirty="0">
                <a:solidFill>
                  <a:srgbClr val="080808"/>
                </a:solidFill>
              </a:rPr>
              <a:t>- genomför och beslutar om avtalsuppföljning</a:t>
            </a:r>
          </a:p>
          <a:p>
            <a:pPr marL="342900" indent="-342900">
              <a:buFont typeface="Arial" panose="020B0604020202020204" pitchFamily="34" charset="0"/>
              <a:buChar char="•"/>
            </a:pPr>
            <a:r>
              <a:rPr lang="sv-SE" dirty="0">
                <a:solidFill>
                  <a:srgbClr val="080808"/>
                </a:solidFill>
              </a:rPr>
              <a:t>Interna revisorer </a:t>
            </a:r>
            <a:br>
              <a:rPr lang="sv-SE" dirty="0">
                <a:solidFill>
                  <a:srgbClr val="080808"/>
                </a:solidFill>
              </a:rPr>
            </a:br>
            <a:r>
              <a:rPr lang="sv-SE" dirty="0">
                <a:solidFill>
                  <a:srgbClr val="080808"/>
                </a:solidFill>
              </a:rPr>
              <a:t>- hjälper upphandlingsbyrån med att bedöma om kraven på </a:t>
            </a:r>
            <a:br>
              <a:rPr lang="sv-SE" dirty="0">
                <a:solidFill>
                  <a:srgbClr val="080808"/>
                </a:solidFill>
              </a:rPr>
            </a:br>
            <a:r>
              <a:rPr lang="sv-SE" dirty="0">
                <a:solidFill>
                  <a:srgbClr val="080808"/>
                </a:solidFill>
              </a:rPr>
              <a:t>  ledningssystem är uppfyllda vid anbudsutvärdering när krav på </a:t>
            </a:r>
            <a:br>
              <a:rPr lang="sv-SE" dirty="0">
                <a:solidFill>
                  <a:srgbClr val="080808"/>
                </a:solidFill>
              </a:rPr>
            </a:br>
            <a:r>
              <a:rPr lang="sv-SE" dirty="0">
                <a:solidFill>
                  <a:srgbClr val="080808"/>
                </a:solidFill>
              </a:rPr>
              <a:t>  ledningssystem ställts (främst vid utökat krav) </a:t>
            </a:r>
            <a:br>
              <a:rPr lang="sv-SE" dirty="0">
                <a:solidFill>
                  <a:srgbClr val="080808"/>
                </a:solidFill>
              </a:rPr>
            </a:br>
            <a:r>
              <a:rPr lang="sv-SE" dirty="0">
                <a:solidFill>
                  <a:srgbClr val="080808"/>
                </a:solidFill>
              </a:rPr>
              <a:t>- genomför revision av leverantörernas ledningssystem vid behov</a:t>
            </a:r>
          </a:p>
        </p:txBody>
      </p:sp>
    </p:spTree>
    <p:extLst>
      <p:ext uri="{BB962C8B-B14F-4D97-AF65-F5344CB8AC3E}">
        <p14:creationId xmlns:p14="http://schemas.microsoft.com/office/powerpoint/2010/main" val="1527370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7490B9-18F6-43E1-A93A-5855484B61CE}"/>
              </a:ext>
            </a:extLst>
          </p:cNvPr>
          <p:cNvSpPr>
            <a:spLocks noGrp="1"/>
          </p:cNvSpPr>
          <p:nvPr>
            <p:ph type="title"/>
          </p:nvPr>
        </p:nvSpPr>
        <p:spPr/>
        <p:txBody>
          <a:bodyPr/>
          <a:lstStyle/>
          <a:p>
            <a:r>
              <a:rPr lang="sv-SE" dirty="0"/>
              <a:t>Vad ska ni tänka på?</a:t>
            </a:r>
          </a:p>
        </p:txBody>
      </p:sp>
      <p:sp>
        <p:nvSpPr>
          <p:cNvPr id="3" name="Platshållare för text 2">
            <a:extLst>
              <a:ext uri="{FF2B5EF4-FFF2-40B4-BE49-F238E27FC236}">
                <a16:creationId xmlns:a16="http://schemas.microsoft.com/office/drawing/2014/main" id="{955D4E9C-22BE-42C3-A59E-5B28379C0922}"/>
              </a:ext>
            </a:extLst>
          </p:cNvPr>
          <p:cNvSpPr>
            <a:spLocks noGrp="1"/>
          </p:cNvSpPr>
          <p:nvPr>
            <p:ph type="body" sz="half" idx="2"/>
          </p:nvPr>
        </p:nvSpPr>
        <p:spPr>
          <a:xfrm>
            <a:off x="504754" y="1275616"/>
            <a:ext cx="8446206" cy="5249728"/>
          </a:xfrm>
        </p:spPr>
        <p:txBody>
          <a:bodyPr>
            <a:normAutofit fontScale="85000" lnSpcReduction="20000"/>
          </a:bodyPr>
          <a:lstStyle/>
          <a:p>
            <a:pPr>
              <a:lnSpc>
                <a:spcPct val="100000"/>
              </a:lnSpc>
              <a:spcAft>
                <a:spcPts val="0"/>
              </a:spcAft>
            </a:pPr>
            <a:r>
              <a:rPr lang="sv-SE" sz="2400" dirty="0">
                <a:solidFill>
                  <a:srgbClr val="080808"/>
                </a:solidFill>
                <a:effectLst/>
                <a:latin typeface="Calibri" panose="020F0502020204030204" pitchFamily="34" charset="0"/>
                <a:ea typeface="Times New Roman" panose="02020603050405020304" pitchFamily="18" charset="0"/>
                <a:cs typeface="Arial" panose="020B0604020202020204" pitchFamily="34" charset="0"/>
              </a:rPr>
              <a:t>Beskrivning av ledningssystem:</a:t>
            </a:r>
          </a:p>
          <a:p>
            <a:pPr marL="342900" indent="-342900">
              <a:lnSpc>
                <a:spcPct val="100000"/>
              </a:lnSpc>
              <a:spcAft>
                <a:spcPts val="0"/>
              </a:spcAft>
              <a:buFontTx/>
              <a:buChar char="-"/>
            </a:pPr>
            <a:r>
              <a:rPr lang="sv-SE" sz="2400" dirty="0">
                <a:solidFill>
                  <a:srgbClr val="080808"/>
                </a:solidFill>
                <a:effectLst/>
                <a:latin typeface="Calibri" panose="020F0502020204030204" pitchFamily="34" charset="0"/>
                <a:ea typeface="Times New Roman" panose="02020603050405020304" pitchFamily="18" charset="0"/>
                <a:cs typeface="Arial" panose="020B0604020202020204" pitchFamily="34" charset="0"/>
              </a:rPr>
              <a:t>Beskriv hur ert arbete ser ut (hur ni gör/jobbar) med miljö, kvalitet, arbetsmiljö.</a:t>
            </a:r>
          </a:p>
          <a:p>
            <a:pPr marL="342900" indent="-342900">
              <a:lnSpc>
                <a:spcPct val="100000"/>
              </a:lnSpc>
              <a:spcAft>
                <a:spcPts val="0"/>
              </a:spcAft>
              <a:buFontTx/>
              <a:buChar char="-"/>
            </a:pPr>
            <a:r>
              <a:rPr lang="sv-SE" sz="2400" dirty="0">
                <a:solidFill>
                  <a:srgbClr val="080808"/>
                </a:solidFill>
                <a:latin typeface="Calibri" panose="020F0502020204030204" pitchFamily="34" charset="0"/>
                <a:ea typeface="Times New Roman" panose="02020603050405020304" pitchFamily="18" charset="0"/>
              </a:rPr>
              <a:t>Beskriv vem som ansvarar för vad och vilka roller ni har.</a:t>
            </a:r>
          </a:p>
          <a:p>
            <a:pPr marL="342900" indent="-342900">
              <a:lnSpc>
                <a:spcPct val="100000"/>
              </a:lnSpc>
              <a:spcAft>
                <a:spcPts val="0"/>
              </a:spcAft>
              <a:buFontTx/>
              <a:buChar char="-"/>
            </a:pPr>
            <a:r>
              <a:rPr lang="sv-SE" sz="2400" dirty="0">
                <a:solidFill>
                  <a:srgbClr val="080808"/>
                </a:solidFill>
                <a:latin typeface="Calibri" panose="020F0502020204030204" pitchFamily="34" charset="0"/>
                <a:ea typeface="Times New Roman" panose="02020603050405020304" pitchFamily="18" charset="0"/>
              </a:rPr>
              <a:t>Beskriv hur ni hanterar avvikelser (vidtar åtgärder, förbättringar)</a:t>
            </a:r>
          </a:p>
          <a:p>
            <a:pPr>
              <a:lnSpc>
                <a:spcPct val="100000"/>
              </a:lnSpc>
              <a:spcAft>
                <a:spcPts val="0"/>
              </a:spcAft>
            </a:pPr>
            <a:endParaRPr lang="sv-SE" sz="2400" dirty="0">
              <a:solidFill>
                <a:srgbClr val="080808"/>
              </a:solidFill>
              <a:latin typeface="Calibri" panose="020F0502020204030204" pitchFamily="34" charset="0"/>
              <a:ea typeface="Times New Roman" panose="02020603050405020304" pitchFamily="18" charset="0"/>
            </a:endParaRPr>
          </a:p>
          <a:p>
            <a:pPr>
              <a:lnSpc>
                <a:spcPct val="100000"/>
              </a:lnSpc>
              <a:spcAft>
                <a:spcPts val="0"/>
              </a:spcAft>
            </a:pPr>
            <a:r>
              <a:rPr lang="sv-SE" sz="2400" dirty="0">
                <a:solidFill>
                  <a:srgbClr val="080808"/>
                </a:solidFill>
                <a:latin typeface="Calibri" panose="020F0502020204030204" pitchFamily="34" charset="0"/>
                <a:ea typeface="Times New Roman" panose="02020603050405020304" pitchFamily="18" charset="0"/>
              </a:rPr>
              <a:t>Bilagor (Utökat krav finns checklista att följa):</a:t>
            </a:r>
          </a:p>
          <a:p>
            <a:pPr marL="342900" indent="-342900">
              <a:lnSpc>
                <a:spcPct val="100000"/>
              </a:lnSpc>
              <a:spcAft>
                <a:spcPts val="0"/>
              </a:spcAft>
              <a:buFontTx/>
              <a:buChar char="-"/>
            </a:pPr>
            <a:r>
              <a:rPr lang="sv-SE" sz="2400" dirty="0">
                <a:solidFill>
                  <a:srgbClr val="080808"/>
                </a:solidFill>
                <a:latin typeface="Calibri" panose="020F0502020204030204" pitchFamily="34" charset="0"/>
                <a:ea typeface="Times New Roman" panose="02020603050405020304" pitchFamily="18" charset="0"/>
              </a:rPr>
              <a:t>Bifoga bilagor som kan styrka att ni uppfyller kraven</a:t>
            </a:r>
          </a:p>
          <a:p>
            <a:pPr marL="342900" indent="-342900">
              <a:lnSpc>
                <a:spcPct val="100000"/>
              </a:lnSpc>
              <a:spcAft>
                <a:spcPts val="0"/>
              </a:spcAft>
              <a:buFontTx/>
              <a:buChar char="-"/>
            </a:pPr>
            <a:r>
              <a:rPr lang="sv-SE" sz="2400" dirty="0">
                <a:solidFill>
                  <a:srgbClr val="080808"/>
                </a:solidFill>
                <a:latin typeface="Calibri" panose="020F0502020204030204" pitchFamily="34" charset="0"/>
                <a:ea typeface="Times New Roman" panose="02020603050405020304" pitchFamily="18" charset="0"/>
              </a:rPr>
              <a:t>Se till att dokumenten är aktuella </a:t>
            </a:r>
          </a:p>
          <a:p>
            <a:pPr>
              <a:lnSpc>
                <a:spcPct val="100000"/>
              </a:lnSpc>
              <a:spcAft>
                <a:spcPts val="0"/>
              </a:spcAft>
            </a:pPr>
            <a:endParaRPr lang="sv-SE" sz="2400" dirty="0">
              <a:solidFill>
                <a:srgbClr val="080808"/>
              </a:solidFill>
              <a:latin typeface="Calibri" panose="020F0502020204030204" pitchFamily="34" charset="0"/>
              <a:ea typeface="Times New Roman" panose="02020603050405020304" pitchFamily="18" charset="0"/>
            </a:endParaRPr>
          </a:p>
          <a:p>
            <a:pPr>
              <a:lnSpc>
                <a:spcPct val="100000"/>
              </a:lnSpc>
              <a:spcAft>
                <a:spcPts val="0"/>
              </a:spcAft>
            </a:pPr>
            <a:r>
              <a:rPr lang="sv-SE" sz="2400" dirty="0">
                <a:solidFill>
                  <a:srgbClr val="080808"/>
                </a:solidFill>
                <a:latin typeface="Calibri" panose="020F0502020204030204" pitchFamily="34" charset="0"/>
                <a:ea typeface="Times New Roman" panose="02020603050405020304" pitchFamily="18" charset="0"/>
              </a:rPr>
              <a:t>Certifiering:</a:t>
            </a:r>
          </a:p>
          <a:p>
            <a:pPr marL="342900" indent="-342900">
              <a:lnSpc>
                <a:spcPct val="100000"/>
              </a:lnSpc>
              <a:spcAft>
                <a:spcPts val="0"/>
              </a:spcAft>
              <a:buFontTx/>
              <a:buChar char="-"/>
            </a:pPr>
            <a:r>
              <a:rPr lang="sv-SE" sz="2400" dirty="0">
                <a:solidFill>
                  <a:srgbClr val="080808"/>
                </a:solidFill>
                <a:latin typeface="Calibri" panose="020F0502020204030204" pitchFamily="34" charset="0"/>
                <a:ea typeface="Times New Roman" panose="02020603050405020304" pitchFamily="18" charset="0"/>
              </a:rPr>
              <a:t>Bifoga ev. certifikat, det ska var giltigt och gälla för den organisation som lagt anbudet</a:t>
            </a:r>
          </a:p>
          <a:p>
            <a:pPr marL="540000" lvl="1" indent="-342900">
              <a:lnSpc>
                <a:spcPct val="100000"/>
              </a:lnSpc>
              <a:spcAft>
                <a:spcPts val="0"/>
              </a:spcAft>
              <a:buFontTx/>
              <a:buChar char="-"/>
            </a:pPr>
            <a:r>
              <a:rPr lang="sv-SE" sz="1600" dirty="0">
                <a:solidFill>
                  <a:srgbClr val="080808"/>
                </a:solidFill>
                <a:latin typeface="Calibri" panose="020F0502020204030204" pitchFamily="34" charset="0"/>
                <a:ea typeface="Times New Roman" panose="02020603050405020304" pitchFamily="18" charset="0"/>
              </a:rPr>
              <a:t>Enklast är det för både er och oss att vara certifierade för att kunna bevisa att ni </a:t>
            </a:r>
            <a:br>
              <a:rPr lang="sv-SE" sz="1600" dirty="0">
                <a:solidFill>
                  <a:srgbClr val="080808"/>
                </a:solidFill>
                <a:latin typeface="Calibri" panose="020F0502020204030204" pitchFamily="34" charset="0"/>
                <a:ea typeface="Times New Roman" panose="02020603050405020304" pitchFamily="18" charset="0"/>
              </a:rPr>
            </a:br>
            <a:r>
              <a:rPr lang="sv-SE" sz="1600" dirty="0">
                <a:solidFill>
                  <a:srgbClr val="080808"/>
                </a:solidFill>
                <a:latin typeface="Calibri" panose="020F0502020204030204" pitchFamily="34" charset="0"/>
                <a:ea typeface="Times New Roman" panose="02020603050405020304" pitchFamily="18" charset="0"/>
              </a:rPr>
              <a:t>uppfyller kraven – räcker då med att skicka in certifikatet</a:t>
            </a:r>
          </a:p>
          <a:p>
            <a:pPr marL="197100" lvl="1">
              <a:lnSpc>
                <a:spcPct val="100000"/>
              </a:lnSpc>
              <a:spcAft>
                <a:spcPts val="0"/>
              </a:spcAft>
            </a:pPr>
            <a:endParaRPr lang="sv-SE" sz="1600" dirty="0">
              <a:solidFill>
                <a:srgbClr val="080808"/>
              </a:solidFill>
              <a:latin typeface="Calibri" panose="020F0502020204030204" pitchFamily="34" charset="0"/>
              <a:ea typeface="Times New Roman" panose="02020603050405020304" pitchFamily="18" charset="0"/>
            </a:endParaRPr>
          </a:p>
          <a:p>
            <a:pPr marL="342900" indent="-342900">
              <a:lnSpc>
                <a:spcPct val="100000"/>
              </a:lnSpc>
              <a:spcAft>
                <a:spcPts val="0"/>
              </a:spcAft>
              <a:buFontTx/>
              <a:buChar char="-"/>
            </a:pPr>
            <a:endParaRPr lang="sv-SE" sz="2400" dirty="0">
              <a:solidFill>
                <a:srgbClr val="080808"/>
              </a:solidFill>
              <a:latin typeface="Calibri" panose="020F0502020204030204" pitchFamily="34" charset="0"/>
              <a:ea typeface="Times New Roman" panose="02020603050405020304" pitchFamily="18" charset="0"/>
            </a:endParaRPr>
          </a:p>
          <a:p>
            <a:pPr marL="342900" indent="-342900">
              <a:lnSpc>
                <a:spcPct val="100000"/>
              </a:lnSpc>
              <a:spcAft>
                <a:spcPts val="0"/>
              </a:spcAft>
              <a:buFontTx/>
              <a:buChar char="-"/>
            </a:pPr>
            <a:endParaRPr lang="sv-SE" sz="2400" dirty="0">
              <a:solidFill>
                <a:srgbClr val="080808"/>
              </a:solidFill>
              <a:latin typeface="Calibri" panose="020F0502020204030204" pitchFamily="34" charset="0"/>
              <a:ea typeface="Times New Roman" panose="02020603050405020304" pitchFamily="18" charset="0"/>
            </a:endParaRPr>
          </a:p>
          <a:p>
            <a:pPr marL="342900" indent="-342900">
              <a:lnSpc>
                <a:spcPct val="100000"/>
              </a:lnSpc>
              <a:spcAft>
                <a:spcPts val="0"/>
              </a:spcAft>
              <a:buFontTx/>
              <a:buChar char="-"/>
            </a:pPr>
            <a:endParaRPr lang="sv-SE" sz="2400" dirty="0">
              <a:solidFill>
                <a:srgbClr val="080808"/>
              </a:solidFill>
              <a:latin typeface="Calibri" panose="020F0502020204030204" pitchFamily="34" charset="0"/>
              <a:ea typeface="Times New Roman" panose="02020603050405020304" pitchFamily="18" charset="0"/>
            </a:endParaRPr>
          </a:p>
          <a:p>
            <a:pPr marL="342900" indent="-342900">
              <a:lnSpc>
                <a:spcPct val="100000"/>
              </a:lnSpc>
              <a:spcAft>
                <a:spcPts val="0"/>
              </a:spcAft>
              <a:buFontTx/>
              <a:buChar char="-"/>
            </a:pPr>
            <a:endParaRPr lang="sv-SE" sz="2400" dirty="0">
              <a:solidFill>
                <a:srgbClr val="080808"/>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1858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62725-9B5C-4F04-B931-160758B6F2CD}"/>
              </a:ext>
            </a:extLst>
          </p:cNvPr>
          <p:cNvSpPr>
            <a:spLocks noGrp="1"/>
          </p:cNvSpPr>
          <p:nvPr>
            <p:ph type="title"/>
          </p:nvPr>
        </p:nvSpPr>
        <p:spPr>
          <a:xfrm>
            <a:off x="3724072" y="629266"/>
            <a:ext cx="4939868" cy="1676603"/>
          </a:xfrm>
        </p:spPr>
        <p:txBody>
          <a:bodyPr>
            <a:normAutofit/>
          </a:bodyPr>
          <a:lstStyle/>
          <a:p>
            <a:pPr algn="ctr"/>
            <a:r>
              <a:rPr lang="sv-SE" sz="4700" dirty="0">
                <a:solidFill>
                  <a:srgbClr val="1EA12D"/>
                </a:solidFill>
                <a:cs typeface="Calibri Light"/>
              </a:rPr>
              <a:t>Upphandlingsbyrån</a:t>
            </a:r>
            <a:br>
              <a:rPr lang="sv-SE" sz="4700" dirty="0">
                <a:solidFill>
                  <a:srgbClr val="1EA12D"/>
                </a:solidFill>
                <a:cs typeface="Calibri Light"/>
              </a:rPr>
            </a:br>
            <a:r>
              <a:rPr lang="sv-SE" sz="1800" dirty="0">
                <a:cs typeface="Calibri Light"/>
              </a:rPr>
              <a:t>Pia Wangberg</a:t>
            </a:r>
            <a:endParaRPr lang="sv-SE" sz="1800" dirty="0"/>
          </a:p>
        </p:txBody>
      </p:sp>
      <p:sp>
        <p:nvSpPr>
          <p:cNvPr id="3" name="Platshållare för innehåll 2">
            <a:extLst>
              <a:ext uri="{FF2B5EF4-FFF2-40B4-BE49-F238E27FC236}">
                <a16:creationId xmlns:a16="http://schemas.microsoft.com/office/drawing/2014/main" id="{F17783F9-7D44-42DA-8145-13A69F32CB5B}"/>
              </a:ext>
            </a:extLst>
          </p:cNvPr>
          <p:cNvSpPr>
            <a:spLocks noGrp="1"/>
          </p:cNvSpPr>
          <p:nvPr>
            <p:ph idx="1"/>
          </p:nvPr>
        </p:nvSpPr>
        <p:spPr>
          <a:xfrm>
            <a:off x="3724073" y="2438400"/>
            <a:ext cx="4939867" cy="3785419"/>
          </a:xfrm>
        </p:spPr>
        <p:txBody>
          <a:bodyPr vert="horz" lIns="91440" tIns="45720" rIns="91440" bIns="45720" rtlCol="0" anchor="t">
            <a:normAutofit/>
          </a:bodyPr>
          <a:lstStyle/>
          <a:p>
            <a:pPr marL="0" indent="0">
              <a:buNone/>
            </a:pPr>
            <a:r>
              <a:rPr lang="sv-SE" sz="2100" dirty="0">
                <a:ea typeface="+mn-lt"/>
                <a:cs typeface="+mn-lt"/>
              </a:rPr>
              <a:t>• Central upphandlingsfunktion</a:t>
            </a:r>
            <a:endParaRPr lang="sv-SE" sz="2100" dirty="0">
              <a:cs typeface="Calibri" panose="020F0502020204030204"/>
            </a:endParaRPr>
          </a:p>
          <a:p>
            <a:pPr marL="0" indent="0">
              <a:buNone/>
            </a:pPr>
            <a:r>
              <a:rPr lang="sv-SE" sz="2100" dirty="0">
                <a:ea typeface="+mn-lt"/>
                <a:cs typeface="+mn-lt"/>
              </a:rPr>
              <a:t>• Cirka 270 upphandlingar/år</a:t>
            </a:r>
            <a:endParaRPr lang="sv-SE" sz="2100" dirty="0">
              <a:cs typeface="Calibri" panose="020F0502020204030204"/>
            </a:endParaRPr>
          </a:p>
          <a:p>
            <a:pPr marL="0" indent="0">
              <a:buNone/>
            </a:pPr>
            <a:r>
              <a:rPr lang="sv-SE" sz="2100" dirty="0">
                <a:ea typeface="+mn-lt"/>
                <a:cs typeface="+mn-lt"/>
              </a:rPr>
              <a:t>• Upphandlar för cirka 4,2 miljarder/år</a:t>
            </a:r>
            <a:endParaRPr lang="sv-SE" sz="2100" dirty="0">
              <a:cs typeface="Calibri" panose="020F0502020204030204"/>
            </a:endParaRPr>
          </a:p>
          <a:p>
            <a:pPr marL="0" indent="0">
              <a:buNone/>
            </a:pPr>
            <a:r>
              <a:rPr lang="sv-SE" sz="2100" dirty="0">
                <a:ea typeface="+mn-lt"/>
                <a:cs typeface="+mn-lt"/>
              </a:rPr>
              <a:t>• 180 upphandlingsområden</a:t>
            </a:r>
            <a:endParaRPr lang="sv-SE" sz="2100" dirty="0">
              <a:cs typeface="Calibri" panose="020F0502020204030204"/>
            </a:endParaRPr>
          </a:p>
          <a:p>
            <a:pPr marL="0" indent="0">
              <a:buNone/>
            </a:pPr>
            <a:r>
              <a:rPr lang="sv-SE" sz="2100" dirty="0">
                <a:ea typeface="+mn-lt"/>
                <a:cs typeface="+mn-lt"/>
              </a:rPr>
              <a:t>• 950 ramavtal  </a:t>
            </a:r>
            <a:endParaRPr lang="sv-SE" sz="2100" dirty="0">
              <a:cs typeface="Calibri" panose="020F0502020204030204"/>
            </a:endParaRPr>
          </a:p>
        </p:txBody>
      </p:sp>
      <p:pic>
        <p:nvPicPr>
          <p:cNvPr id="6" name="Bildobjekt 6" descr="En bild som visar inomhus, munk&#10;&#10;Automatiskt genererad beskrivning">
            <a:extLst>
              <a:ext uri="{FF2B5EF4-FFF2-40B4-BE49-F238E27FC236}">
                <a16:creationId xmlns:a16="http://schemas.microsoft.com/office/drawing/2014/main" id="{4E82BD20-3C76-48BF-8446-EF9D65963457}"/>
              </a:ext>
            </a:extLst>
          </p:cNvPr>
          <p:cNvPicPr>
            <a:picLocks noChangeAspect="1"/>
          </p:cNvPicPr>
          <p:nvPr/>
        </p:nvPicPr>
        <p:blipFill rotWithShape="1">
          <a:blip r:embed="rId2"/>
          <a:srcRect l="11747" r="20884"/>
          <a:stretch/>
        </p:blipFill>
        <p:spPr>
          <a:xfrm>
            <a:off x="20" y="10"/>
            <a:ext cx="3476673" cy="6857990"/>
          </a:xfrm>
          <a:prstGeom prst="rect">
            <a:avLst/>
          </a:prstGeom>
          <a:effectLst/>
        </p:spPr>
      </p:pic>
      <p:pic>
        <p:nvPicPr>
          <p:cNvPr id="5" name="Bildobjekt 4" descr="C:\Users\andwes\AppData\Local\Microsoft\Windows\Temporary Internet Files\Content.Outlook\3M5CULN3\Umea_kommun.gif">
            <a:extLst>
              <a:ext uri="{FF2B5EF4-FFF2-40B4-BE49-F238E27FC236}">
                <a16:creationId xmlns:a16="http://schemas.microsoft.com/office/drawing/2014/main" id="{99D17DD5-4862-4790-9CEB-DE7457A5E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87449"/>
            <a:ext cx="1259402" cy="53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64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92223698-53ED-4E62-A3BC-AE64EBD1AFE2}"/>
              </a:ext>
            </a:extLst>
          </p:cNvPr>
          <p:cNvSpPr>
            <a:spLocks noGrp="1"/>
          </p:cNvSpPr>
          <p:nvPr>
            <p:ph type="title"/>
          </p:nvPr>
        </p:nvSpPr>
        <p:spPr>
          <a:xfrm>
            <a:off x="852775" y="609597"/>
            <a:ext cx="7044316" cy="1330841"/>
          </a:xfrm>
        </p:spPr>
        <p:txBody>
          <a:bodyPr>
            <a:normAutofit/>
          </a:bodyPr>
          <a:lstStyle/>
          <a:p>
            <a:r>
              <a:rPr lang="sv-SE" dirty="0">
                <a:solidFill>
                  <a:srgbClr val="1EA12D"/>
                </a:solidFill>
                <a:cs typeface="Calibri Light"/>
              </a:rPr>
              <a:t>Upphandlingsbyrån</a:t>
            </a:r>
            <a:endParaRPr lang="sv-SE" dirty="0">
              <a:solidFill>
                <a:srgbClr val="1EA12D"/>
              </a:solidFill>
            </a:endParaRPr>
          </a:p>
        </p:txBody>
      </p:sp>
      <p:sp>
        <p:nvSpPr>
          <p:cNvPr id="3" name="Platshållare för innehåll 2">
            <a:extLst>
              <a:ext uri="{FF2B5EF4-FFF2-40B4-BE49-F238E27FC236}">
                <a16:creationId xmlns:a16="http://schemas.microsoft.com/office/drawing/2014/main" id="{119ED959-110B-43A8-9789-679C56B97DAB}"/>
              </a:ext>
            </a:extLst>
          </p:cNvPr>
          <p:cNvSpPr>
            <a:spLocks noGrp="1"/>
          </p:cNvSpPr>
          <p:nvPr>
            <p:ph idx="1"/>
          </p:nvPr>
        </p:nvSpPr>
        <p:spPr>
          <a:xfrm>
            <a:off x="852775" y="2198362"/>
            <a:ext cx="3719225" cy="3917773"/>
          </a:xfrm>
        </p:spPr>
        <p:txBody>
          <a:bodyPr vert="horz" lIns="91440" tIns="45720" rIns="91440" bIns="45720" rtlCol="0" anchor="t">
            <a:normAutofit/>
          </a:bodyPr>
          <a:lstStyle/>
          <a:p>
            <a:pPr marL="0" indent="0">
              <a:buNone/>
            </a:pPr>
            <a:r>
              <a:rPr lang="sv-SE" sz="2400" b="1" dirty="0">
                <a:ea typeface="+mn-lt"/>
                <a:cs typeface="+mn-lt"/>
              </a:rPr>
              <a:t>Inköpscentral: </a:t>
            </a:r>
            <a:endParaRPr lang="sv-SE" sz="2400" b="1" dirty="0">
              <a:cs typeface="Calibri" panose="020F0502020204030204"/>
            </a:endParaRPr>
          </a:p>
          <a:p>
            <a:pPr marL="0" indent="0">
              <a:buNone/>
            </a:pPr>
            <a:r>
              <a:rPr lang="sv-SE" sz="2400" dirty="0">
                <a:ea typeface="+mn-lt"/>
                <a:cs typeface="+mn-lt"/>
              </a:rPr>
              <a:t>• Kommunala bolag</a:t>
            </a:r>
            <a:endParaRPr lang="sv-SE" sz="2400" dirty="0">
              <a:cs typeface="Calibri" panose="020F0502020204030204"/>
            </a:endParaRPr>
          </a:p>
          <a:p>
            <a:pPr marL="0" indent="0">
              <a:buNone/>
            </a:pPr>
            <a:r>
              <a:rPr lang="sv-SE" sz="2400" dirty="0">
                <a:ea typeface="+mn-lt"/>
                <a:cs typeface="+mn-lt"/>
              </a:rPr>
              <a:t>• Region Västerbotten</a:t>
            </a:r>
            <a:endParaRPr lang="sv-SE" sz="2400" dirty="0">
              <a:cs typeface="Calibri" panose="020F0502020204030204"/>
            </a:endParaRPr>
          </a:p>
          <a:p>
            <a:pPr marL="0" indent="0">
              <a:buNone/>
            </a:pPr>
            <a:r>
              <a:rPr lang="sv-SE" sz="2400" dirty="0">
                <a:ea typeface="+mn-lt"/>
                <a:cs typeface="+mn-lt"/>
              </a:rPr>
              <a:t>• Övriga kommuner Västerbotten</a:t>
            </a:r>
            <a:endParaRPr lang="sv-SE" sz="2400" dirty="0">
              <a:cs typeface="Calibri" panose="020F0502020204030204"/>
            </a:endParaRPr>
          </a:p>
          <a:p>
            <a:pPr marL="0" indent="0">
              <a:buNone/>
            </a:pPr>
            <a:r>
              <a:rPr lang="sv-SE" sz="2400" dirty="0">
                <a:ea typeface="+mn-lt"/>
                <a:cs typeface="+mn-lt"/>
              </a:rPr>
              <a:t>• Delägda bolag </a:t>
            </a:r>
            <a:endParaRPr lang="sv-SE" sz="2400" dirty="0">
              <a:cs typeface="Calibri"/>
            </a:endParaRPr>
          </a:p>
          <a:p>
            <a:endParaRPr lang="sv-SE" sz="1700" dirty="0">
              <a:cs typeface="Calibri"/>
            </a:endParaRPr>
          </a:p>
          <a:p>
            <a:endParaRPr lang="sv-SE" sz="1700" dirty="0">
              <a:cs typeface="Calibri"/>
            </a:endParaRPr>
          </a:p>
        </p:txBody>
      </p:sp>
      <p:pic>
        <p:nvPicPr>
          <p:cNvPr id="6" name="Bildobjekt 6" descr="En bild som visar karta&#10;&#10;Automatiskt genererad beskrivning">
            <a:extLst>
              <a:ext uri="{FF2B5EF4-FFF2-40B4-BE49-F238E27FC236}">
                <a16:creationId xmlns:a16="http://schemas.microsoft.com/office/drawing/2014/main" id="{954B98D9-C241-491A-8808-301639A1B867}"/>
              </a:ext>
            </a:extLst>
          </p:cNvPr>
          <p:cNvPicPr>
            <a:picLocks noChangeAspect="1"/>
          </p:cNvPicPr>
          <p:nvPr/>
        </p:nvPicPr>
        <p:blipFill>
          <a:blip r:embed="rId2"/>
          <a:stretch>
            <a:fillRect/>
          </a:stretch>
        </p:blipFill>
        <p:spPr>
          <a:xfrm>
            <a:off x="5039525" y="2430426"/>
            <a:ext cx="3591379" cy="3264890"/>
          </a:xfrm>
          <a:prstGeom prst="rect">
            <a:avLst/>
          </a:prstGeom>
        </p:spPr>
      </p:pic>
      <p:sp>
        <p:nvSpPr>
          <p:cNvPr id="27" name="Freeform: Shape 2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Bildobjekt 4" descr="C:\Users\andwes\AppData\Local\Microsoft\Windows\Temporary Internet Files\Content.Outlook\3M5CULN3\Umea_kommun.gif">
            <a:extLst>
              <a:ext uri="{FF2B5EF4-FFF2-40B4-BE49-F238E27FC236}">
                <a16:creationId xmlns:a16="http://schemas.microsoft.com/office/drawing/2014/main" id="{D26DFC5B-DE88-4326-B504-EF2710146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87449"/>
            <a:ext cx="1259402" cy="53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38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E359EE-0273-4846-AE04-1AB208D1FE8A}"/>
              </a:ext>
            </a:extLst>
          </p:cNvPr>
          <p:cNvSpPr>
            <a:spLocks noGrp="1"/>
          </p:cNvSpPr>
          <p:nvPr>
            <p:ph type="title"/>
          </p:nvPr>
        </p:nvSpPr>
        <p:spPr/>
        <p:txBody>
          <a:bodyPr/>
          <a:lstStyle/>
          <a:p>
            <a:r>
              <a:rPr lang="sv-SE" dirty="0">
                <a:solidFill>
                  <a:srgbClr val="1EA12D"/>
                </a:solidFill>
                <a:cs typeface="Calibri Light"/>
              </a:rPr>
              <a:t>Upphandlingsbyrån</a:t>
            </a:r>
            <a:endParaRPr lang="sv-SE">
              <a:solidFill>
                <a:srgbClr val="000000"/>
              </a:solidFill>
              <a:cs typeface="Calibri Light" panose="020F0302020204030204"/>
            </a:endParaRPr>
          </a:p>
        </p:txBody>
      </p:sp>
      <p:sp>
        <p:nvSpPr>
          <p:cNvPr id="3" name="Platshållare för innehåll 2">
            <a:extLst>
              <a:ext uri="{FF2B5EF4-FFF2-40B4-BE49-F238E27FC236}">
                <a16:creationId xmlns:a16="http://schemas.microsoft.com/office/drawing/2014/main" id="{C06C3FC5-83E8-4DA1-9D92-9DF3682354EC}"/>
              </a:ext>
            </a:extLst>
          </p:cNvPr>
          <p:cNvSpPr>
            <a:spLocks noGrp="1"/>
          </p:cNvSpPr>
          <p:nvPr>
            <p:ph idx="1"/>
          </p:nvPr>
        </p:nvSpPr>
        <p:spPr/>
        <p:txBody>
          <a:bodyPr vert="horz" lIns="91440" tIns="45720" rIns="91440" bIns="45720" rtlCol="0" anchor="t">
            <a:normAutofit/>
          </a:bodyPr>
          <a:lstStyle/>
          <a:p>
            <a:r>
              <a:rPr lang="sv-SE" dirty="0">
                <a:ea typeface="+mn-lt"/>
                <a:cs typeface="+mn-lt"/>
              </a:rPr>
              <a:t>Upphandlingsbyråns uppdrag är att göra goda affärer med fokus på helhetssyn. </a:t>
            </a:r>
            <a:endParaRPr lang="sv-SE" dirty="0">
              <a:cs typeface="Calibri" panose="020F0502020204030204"/>
            </a:endParaRPr>
          </a:p>
          <a:p>
            <a:r>
              <a:rPr lang="sv-SE" dirty="0">
                <a:ea typeface="+mn-lt"/>
                <a:cs typeface="+mn-lt"/>
              </a:rPr>
              <a:t>Förvalta skattemedel på bästa sätt både vad gäller ekonomi och kvalitét.</a:t>
            </a:r>
            <a:endParaRPr lang="sv-SE" dirty="0"/>
          </a:p>
          <a:p>
            <a:r>
              <a:rPr lang="sv-SE" dirty="0">
                <a:ea typeface="+mn-lt"/>
                <a:cs typeface="+mn-lt"/>
              </a:rPr>
              <a:t>Säkerställa att lagstiftning, regler policys och uppsatta mål efterlevs.</a:t>
            </a:r>
            <a:endParaRPr lang="sv-SE" dirty="0"/>
          </a:p>
          <a:p>
            <a:r>
              <a:rPr lang="sv-SE" dirty="0">
                <a:ea typeface="+mn-lt"/>
                <a:cs typeface="+mn-lt"/>
              </a:rPr>
              <a:t>Kommunens affärskvinnor/män</a:t>
            </a:r>
            <a:endParaRPr lang="sv-SE" dirty="0"/>
          </a:p>
          <a:p>
            <a:endParaRPr lang="sv-SE" dirty="0">
              <a:cs typeface="Calibri"/>
            </a:endParaRPr>
          </a:p>
        </p:txBody>
      </p:sp>
      <p:pic>
        <p:nvPicPr>
          <p:cNvPr id="5" name="Bildobjekt 4" descr="C:\Users\andwes\AppData\Local\Microsoft\Windows\Temporary Internet Files\Content.Outlook\3M5CULN3\Umea_kommun.gif">
            <a:extLst>
              <a:ext uri="{FF2B5EF4-FFF2-40B4-BE49-F238E27FC236}">
                <a16:creationId xmlns:a16="http://schemas.microsoft.com/office/drawing/2014/main" id="{8F573BDC-AE43-46B6-9DE0-2993AAB4D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87449"/>
            <a:ext cx="1259402" cy="53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6" descr="En bild som visar text, inomhus, bärbar dator, dator&#10;&#10;Automatiskt genererad beskrivning">
            <a:extLst>
              <a:ext uri="{FF2B5EF4-FFF2-40B4-BE49-F238E27FC236}">
                <a16:creationId xmlns:a16="http://schemas.microsoft.com/office/drawing/2014/main" id="{8218CBF7-648A-48E4-A9C0-03242A11617D}"/>
              </a:ext>
            </a:extLst>
          </p:cNvPr>
          <p:cNvPicPr>
            <a:picLocks noChangeAspect="1"/>
          </p:cNvPicPr>
          <p:nvPr/>
        </p:nvPicPr>
        <p:blipFill>
          <a:blip r:embed="rId3"/>
          <a:stretch>
            <a:fillRect/>
          </a:stretch>
        </p:blipFill>
        <p:spPr>
          <a:xfrm>
            <a:off x="5822335" y="4116648"/>
            <a:ext cx="2620296" cy="2344575"/>
          </a:xfrm>
          <a:prstGeom prst="rect">
            <a:avLst/>
          </a:prstGeom>
        </p:spPr>
      </p:pic>
    </p:spTree>
    <p:extLst>
      <p:ext uri="{BB962C8B-B14F-4D97-AF65-F5344CB8AC3E}">
        <p14:creationId xmlns:p14="http://schemas.microsoft.com/office/powerpoint/2010/main" val="324695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E359EE-0273-4846-AE04-1AB208D1FE8A}"/>
              </a:ext>
            </a:extLst>
          </p:cNvPr>
          <p:cNvSpPr>
            <a:spLocks noGrp="1"/>
          </p:cNvSpPr>
          <p:nvPr>
            <p:ph type="title"/>
          </p:nvPr>
        </p:nvSpPr>
        <p:spPr/>
        <p:txBody>
          <a:bodyPr/>
          <a:lstStyle/>
          <a:p>
            <a:r>
              <a:rPr lang="sv-SE" dirty="0">
                <a:solidFill>
                  <a:srgbClr val="1EA12D"/>
                </a:solidFill>
                <a:cs typeface="Calibri Light"/>
              </a:rPr>
              <a:t>Upphandlingsbyrån</a:t>
            </a:r>
            <a:endParaRPr lang="sv-SE" dirty="0">
              <a:solidFill>
                <a:srgbClr val="000000"/>
              </a:solidFill>
              <a:cs typeface="Calibri Light" panose="020F0302020204030204"/>
            </a:endParaRPr>
          </a:p>
        </p:txBody>
      </p:sp>
      <p:sp>
        <p:nvSpPr>
          <p:cNvPr id="3" name="Platshållare för innehåll 2">
            <a:extLst>
              <a:ext uri="{FF2B5EF4-FFF2-40B4-BE49-F238E27FC236}">
                <a16:creationId xmlns:a16="http://schemas.microsoft.com/office/drawing/2014/main" id="{C06C3FC5-83E8-4DA1-9D92-9DF3682354EC}"/>
              </a:ext>
            </a:extLst>
          </p:cNvPr>
          <p:cNvSpPr>
            <a:spLocks noGrp="1"/>
          </p:cNvSpPr>
          <p:nvPr>
            <p:ph idx="1"/>
          </p:nvPr>
        </p:nvSpPr>
        <p:spPr>
          <a:xfrm>
            <a:off x="628650" y="1412776"/>
            <a:ext cx="7886700" cy="4764187"/>
          </a:xfrm>
        </p:spPr>
        <p:txBody>
          <a:bodyPr vert="horz" lIns="91440" tIns="45720" rIns="91440" bIns="45720" rtlCol="0" anchor="t">
            <a:normAutofit lnSpcReduction="10000"/>
          </a:bodyPr>
          <a:lstStyle/>
          <a:p>
            <a:pPr marL="457200" lvl="1" indent="0" eaLnBrk="0" hangingPunct="0">
              <a:spcBef>
                <a:spcPct val="0"/>
              </a:spcBef>
              <a:buClrTx/>
              <a:buSzTx/>
              <a:buNone/>
            </a:pPr>
            <a:r>
              <a:rPr lang="sv-SE" altLang="sv-SE" sz="2400" b="1" kern="1200" dirty="0">
                <a:ea typeface="+mn-ea"/>
                <a:cs typeface="+mn-cs"/>
              </a:rPr>
              <a:t>Proportionalitet</a:t>
            </a:r>
          </a:p>
          <a:p>
            <a:pPr marL="914400" lvl="2" indent="0" eaLnBrk="0" hangingPunct="0">
              <a:spcBef>
                <a:spcPct val="0"/>
              </a:spcBef>
              <a:buClrTx/>
              <a:buSzTx/>
              <a:buNone/>
            </a:pPr>
            <a:r>
              <a:rPr lang="sv-SE" altLang="sv-SE" sz="1800" kern="1200" dirty="0">
                <a:ea typeface="+mn-ea"/>
                <a:cs typeface="+mn-cs"/>
              </a:rPr>
              <a:t>Kraven måste ha ett naturligt samband med och stå i rimlig proportion till det som upphandlas</a:t>
            </a:r>
            <a:endParaRPr lang="sv-SE" altLang="sv-SE" sz="2000" kern="1200" dirty="0"/>
          </a:p>
          <a:p>
            <a:pPr marL="914400" lvl="2" indent="0" eaLnBrk="0" hangingPunct="0">
              <a:spcBef>
                <a:spcPct val="0"/>
              </a:spcBef>
              <a:buClrTx/>
              <a:buSzTx/>
              <a:buNone/>
            </a:pPr>
            <a:endParaRPr lang="sv-SE" altLang="sv-SE" sz="2000" kern="1200" dirty="0">
              <a:ea typeface="+mn-ea"/>
              <a:cs typeface="+mn-cs"/>
            </a:endParaRPr>
          </a:p>
          <a:p>
            <a:pPr marL="457200" lvl="1" indent="0" eaLnBrk="0" hangingPunct="0">
              <a:spcBef>
                <a:spcPct val="0"/>
              </a:spcBef>
              <a:buClrTx/>
              <a:buSzTx/>
              <a:buNone/>
            </a:pPr>
            <a:r>
              <a:rPr lang="sv-SE" altLang="sv-SE" sz="2400" b="1" kern="1200" dirty="0">
                <a:ea typeface="+mn-ea"/>
                <a:cs typeface="+mn-cs"/>
              </a:rPr>
              <a:t>Transparens</a:t>
            </a:r>
            <a:r>
              <a:rPr lang="sv-SE" altLang="sv-SE" sz="2400" kern="1200" dirty="0">
                <a:ea typeface="+mn-ea"/>
                <a:cs typeface="+mn-cs"/>
              </a:rPr>
              <a:t> (öppenhet, förutsägbarhet)</a:t>
            </a:r>
          </a:p>
          <a:p>
            <a:pPr marL="914400" lvl="2" indent="0" eaLnBrk="0" hangingPunct="0">
              <a:spcBef>
                <a:spcPct val="0"/>
              </a:spcBef>
              <a:buClrTx/>
              <a:buSzTx/>
              <a:buNone/>
            </a:pPr>
            <a:r>
              <a:rPr lang="sv-SE" altLang="sv-SE" sz="1800" kern="1200" dirty="0">
                <a:ea typeface="+mn-ea"/>
                <a:cs typeface="+mn-cs"/>
              </a:rPr>
              <a:t>Öppenhet vid redovisning av krav och hur utvärdering görs.</a:t>
            </a:r>
          </a:p>
          <a:p>
            <a:pPr marL="914400" lvl="2" indent="0" eaLnBrk="0" hangingPunct="0">
              <a:spcBef>
                <a:spcPct val="0"/>
              </a:spcBef>
              <a:buClrTx/>
              <a:buSzTx/>
              <a:buNone/>
            </a:pPr>
            <a:endParaRPr lang="sv-SE" altLang="sv-SE" sz="1800" kern="1200" dirty="0">
              <a:ea typeface="+mn-ea"/>
              <a:cs typeface="+mn-cs"/>
            </a:endParaRPr>
          </a:p>
          <a:p>
            <a:pPr marL="457200" lvl="1" indent="0" eaLnBrk="0" hangingPunct="0">
              <a:spcBef>
                <a:spcPct val="0"/>
              </a:spcBef>
              <a:buClrTx/>
              <a:buSzTx/>
              <a:buNone/>
            </a:pPr>
            <a:r>
              <a:rPr lang="sv-SE" altLang="sv-SE" sz="2400" b="1" kern="1200" dirty="0">
                <a:ea typeface="+mn-ea"/>
                <a:cs typeface="+mn-cs"/>
              </a:rPr>
              <a:t>Ömsesidigt erkännande</a:t>
            </a:r>
          </a:p>
          <a:p>
            <a:pPr marL="914400" lvl="2" indent="0" eaLnBrk="0" hangingPunct="0">
              <a:spcBef>
                <a:spcPct val="0"/>
              </a:spcBef>
              <a:buClrTx/>
              <a:buSzTx/>
              <a:buNone/>
            </a:pPr>
            <a:r>
              <a:rPr lang="sv-SE" altLang="sv-SE" sz="1800" kern="1200" dirty="0">
                <a:ea typeface="+mn-ea"/>
                <a:cs typeface="+mn-cs"/>
              </a:rPr>
              <a:t>Intyg mm som utfärdats av behörig myndighet i annat medlemsland godtas även här</a:t>
            </a:r>
          </a:p>
          <a:p>
            <a:pPr marL="914400" lvl="2" indent="0" eaLnBrk="0" hangingPunct="0">
              <a:spcBef>
                <a:spcPct val="0"/>
              </a:spcBef>
              <a:buClrTx/>
              <a:buSzTx/>
              <a:buNone/>
            </a:pPr>
            <a:endParaRPr lang="sv-SE" altLang="sv-SE" sz="1800" kern="1200" dirty="0">
              <a:ea typeface="+mn-ea"/>
              <a:cs typeface="+mn-cs"/>
            </a:endParaRPr>
          </a:p>
          <a:p>
            <a:pPr marL="457200" lvl="1" indent="0" eaLnBrk="0" hangingPunct="0">
              <a:spcBef>
                <a:spcPct val="0"/>
              </a:spcBef>
              <a:buClrTx/>
              <a:buSzTx/>
              <a:buNone/>
            </a:pPr>
            <a:r>
              <a:rPr kumimoji="1" lang="sv-SE" altLang="sv-SE" sz="2400" b="1" kern="1200" dirty="0">
                <a:ea typeface="+mn-ea"/>
                <a:cs typeface="+mn-cs"/>
              </a:rPr>
              <a:t>Likabehandling</a:t>
            </a:r>
          </a:p>
          <a:p>
            <a:pPr marL="914400" lvl="2" indent="0" eaLnBrk="0" hangingPunct="0">
              <a:spcBef>
                <a:spcPct val="0"/>
              </a:spcBef>
              <a:buClrTx/>
              <a:buSzTx/>
              <a:buNone/>
            </a:pPr>
            <a:r>
              <a:rPr kumimoji="1" lang="sv-SE" altLang="sv-SE" sz="1800" kern="1200" dirty="0">
                <a:ea typeface="+mn-ea"/>
                <a:cs typeface="+mn-cs"/>
              </a:rPr>
              <a:t>Leverantörer behandlas lika, samma krav, likvärdiga produkter behandlas lika</a:t>
            </a:r>
          </a:p>
          <a:p>
            <a:pPr marL="914400" lvl="2" indent="0" eaLnBrk="0" hangingPunct="0">
              <a:spcBef>
                <a:spcPct val="0"/>
              </a:spcBef>
              <a:buClrTx/>
              <a:buSzTx/>
              <a:buNone/>
            </a:pPr>
            <a:endParaRPr kumimoji="1" lang="sv-SE" altLang="sv-SE" sz="1800" kern="1200" dirty="0">
              <a:ea typeface="+mn-ea"/>
              <a:cs typeface="+mn-cs"/>
            </a:endParaRPr>
          </a:p>
          <a:p>
            <a:pPr marL="457200" lvl="1" indent="0" eaLnBrk="0" hangingPunct="0">
              <a:spcBef>
                <a:spcPct val="0"/>
              </a:spcBef>
              <a:buClrTx/>
              <a:buSzTx/>
              <a:buNone/>
            </a:pPr>
            <a:r>
              <a:rPr kumimoji="1" lang="sv-SE" altLang="sv-SE" sz="2400" b="1" kern="1200" dirty="0">
                <a:ea typeface="+mn-ea"/>
                <a:cs typeface="+mn-cs"/>
              </a:rPr>
              <a:t>Icke diskriminering</a:t>
            </a:r>
          </a:p>
          <a:p>
            <a:pPr marL="914400" lvl="2" indent="0" eaLnBrk="0" hangingPunct="0">
              <a:spcBef>
                <a:spcPct val="0"/>
              </a:spcBef>
              <a:buClrTx/>
              <a:buSzTx/>
              <a:buNone/>
            </a:pPr>
            <a:r>
              <a:rPr kumimoji="1" lang="sv-SE" altLang="sv-SE" sz="1800" kern="1200" dirty="0">
                <a:ea typeface="+mn-ea"/>
                <a:cs typeface="+mn-cs"/>
              </a:rPr>
              <a:t>Inte särbehandla leverantör/produkt beroende på nationalitet, geografiskt läge mm</a:t>
            </a:r>
          </a:p>
          <a:p>
            <a:endParaRPr lang="sv-SE" dirty="0">
              <a:cs typeface="Calibri"/>
            </a:endParaRPr>
          </a:p>
        </p:txBody>
      </p:sp>
      <p:pic>
        <p:nvPicPr>
          <p:cNvPr id="5" name="Bildobjekt 4" descr="C:\Users\andwes\AppData\Local\Microsoft\Windows\Temporary Internet Files\Content.Outlook\3M5CULN3\Umea_kommun.gif">
            <a:extLst>
              <a:ext uri="{FF2B5EF4-FFF2-40B4-BE49-F238E27FC236}">
                <a16:creationId xmlns:a16="http://schemas.microsoft.com/office/drawing/2014/main" id="{8F573BDC-AE43-46B6-9DE0-2993AAB4D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87449"/>
            <a:ext cx="1259402" cy="53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39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9E5E8F-F4EC-4DD9-835D-858C3D04A013}"/>
              </a:ext>
            </a:extLst>
          </p:cNvPr>
          <p:cNvSpPr>
            <a:spLocks noGrp="1"/>
          </p:cNvSpPr>
          <p:nvPr>
            <p:ph type="title"/>
          </p:nvPr>
        </p:nvSpPr>
        <p:spPr/>
        <p:txBody>
          <a:bodyPr/>
          <a:lstStyle/>
          <a:p>
            <a:r>
              <a:rPr lang="sv-SE" dirty="0">
                <a:solidFill>
                  <a:srgbClr val="1FA12E"/>
                </a:solidFill>
                <a:cs typeface="Calibri Light"/>
              </a:rPr>
              <a:t>Upphandlingsbyrån</a:t>
            </a:r>
            <a:endParaRPr lang="sv-SE" dirty="0">
              <a:solidFill>
                <a:srgbClr val="1FA12E"/>
              </a:solidFill>
            </a:endParaRPr>
          </a:p>
        </p:txBody>
      </p:sp>
      <p:pic>
        <p:nvPicPr>
          <p:cNvPr id="6" name="Bildobjekt 5" descr="C:\Users\andwes\AppData\Local\Microsoft\Windows\Temporary Internet Files\Content.Outlook\3M5CULN3\Umea_kommun.gif">
            <a:extLst>
              <a:ext uri="{FF2B5EF4-FFF2-40B4-BE49-F238E27FC236}">
                <a16:creationId xmlns:a16="http://schemas.microsoft.com/office/drawing/2014/main" id="{38432BA7-5DB3-4C05-A3A0-AA9667329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87449"/>
            <a:ext cx="1259402" cy="53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7">
            <a:extLst>
              <a:ext uri="{FF2B5EF4-FFF2-40B4-BE49-F238E27FC236}">
                <a16:creationId xmlns:a16="http://schemas.microsoft.com/office/drawing/2014/main" id="{1A7DF1C3-2E96-4BD5-B3C5-DF0B05B29382}"/>
              </a:ext>
            </a:extLst>
          </p:cNvPr>
          <p:cNvSpPr>
            <a:spLocks noGrp="1"/>
          </p:cNvSpPr>
          <p:nvPr>
            <p:ph idx="1"/>
          </p:nvPr>
        </p:nvSpPr>
        <p:spPr/>
        <p:txBody>
          <a:bodyPr vert="horz" lIns="91440" tIns="45720" rIns="91440" bIns="45720" rtlCol="0" anchor="t">
            <a:normAutofit/>
          </a:bodyPr>
          <a:lstStyle/>
          <a:p>
            <a:r>
              <a:rPr lang="sv-SE" dirty="0">
                <a:ea typeface="+mn-lt"/>
                <a:cs typeface="+mn-lt"/>
              </a:rPr>
              <a:t>Arbetsrättsliga villkor</a:t>
            </a:r>
            <a:endParaRPr lang="sv-SE" dirty="0">
              <a:cs typeface="Calibri" panose="020F0502020204030204"/>
            </a:endParaRPr>
          </a:p>
          <a:p>
            <a:r>
              <a:rPr lang="sv-SE" dirty="0">
                <a:ea typeface="+mn-lt"/>
                <a:cs typeface="+mn-lt"/>
              </a:rPr>
              <a:t>Miljökrav, - klimat, cirkulär ekonomi (agenda 2030)</a:t>
            </a:r>
            <a:endParaRPr lang="sv-SE" dirty="0"/>
          </a:p>
          <a:p>
            <a:r>
              <a:rPr lang="sv-SE" dirty="0">
                <a:ea typeface="+mn-lt"/>
                <a:cs typeface="+mn-lt"/>
              </a:rPr>
              <a:t>Sysselsättningskrav</a:t>
            </a:r>
            <a:endParaRPr lang="sv-SE" dirty="0">
              <a:cs typeface="Calibri"/>
            </a:endParaRPr>
          </a:p>
          <a:p>
            <a:r>
              <a:rPr lang="sv-SE" dirty="0">
                <a:ea typeface="+mn-lt"/>
                <a:cs typeface="+mn-lt"/>
              </a:rPr>
              <a:t>Kvalitetsledningssystem</a:t>
            </a:r>
            <a:endParaRPr lang="sv-SE" dirty="0"/>
          </a:p>
          <a:p>
            <a:r>
              <a:rPr lang="sv-SE" dirty="0">
                <a:ea typeface="+mn-lt"/>
                <a:cs typeface="+mn-lt"/>
              </a:rPr>
              <a:t>Jämställdhet</a:t>
            </a:r>
            <a:endParaRPr lang="sv-SE" dirty="0"/>
          </a:p>
          <a:p>
            <a:r>
              <a:rPr lang="sv-SE" dirty="0">
                <a:ea typeface="+mn-lt"/>
                <a:cs typeface="+mn-lt"/>
              </a:rPr>
              <a:t>Tillgänglighet</a:t>
            </a:r>
            <a:endParaRPr lang="sv-SE" dirty="0"/>
          </a:p>
        </p:txBody>
      </p:sp>
      <p:pic>
        <p:nvPicPr>
          <p:cNvPr id="11" name="Bildobjekt 11">
            <a:extLst>
              <a:ext uri="{FF2B5EF4-FFF2-40B4-BE49-F238E27FC236}">
                <a16:creationId xmlns:a16="http://schemas.microsoft.com/office/drawing/2014/main" id="{E9D9025D-4F72-474A-BAD9-39B716820FA6}"/>
              </a:ext>
            </a:extLst>
          </p:cNvPr>
          <p:cNvPicPr>
            <a:picLocks noChangeAspect="1"/>
          </p:cNvPicPr>
          <p:nvPr/>
        </p:nvPicPr>
        <p:blipFill>
          <a:blip r:embed="rId3"/>
          <a:stretch>
            <a:fillRect/>
          </a:stretch>
        </p:blipFill>
        <p:spPr>
          <a:xfrm>
            <a:off x="5620642" y="2813972"/>
            <a:ext cx="2743200" cy="2121310"/>
          </a:xfrm>
          <a:prstGeom prst="rect">
            <a:avLst/>
          </a:prstGeom>
        </p:spPr>
      </p:pic>
      <p:pic>
        <p:nvPicPr>
          <p:cNvPr id="12" name="Bildobjekt 12" descr="En bild som visar hammare, verktyg, pepparkvarn&#10;&#10;Automatiskt genererad beskrivning">
            <a:extLst>
              <a:ext uri="{FF2B5EF4-FFF2-40B4-BE49-F238E27FC236}">
                <a16:creationId xmlns:a16="http://schemas.microsoft.com/office/drawing/2014/main" id="{93C081F4-88CA-4C7F-8CB0-5EDAFD077B97}"/>
              </a:ext>
            </a:extLst>
          </p:cNvPr>
          <p:cNvPicPr>
            <a:picLocks noChangeAspect="1"/>
          </p:cNvPicPr>
          <p:nvPr/>
        </p:nvPicPr>
        <p:blipFill>
          <a:blip r:embed="rId4"/>
          <a:stretch>
            <a:fillRect/>
          </a:stretch>
        </p:blipFill>
        <p:spPr>
          <a:xfrm>
            <a:off x="3295650" y="4542656"/>
            <a:ext cx="2118442" cy="2008751"/>
          </a:xfrm>
          <a:prstGeom prst="rect">
            <a:avLst/>
          </a:prstGeom>
        </p:spPr>
      </p:pic>
    </p:spTree>
    <p:extLst>
      <p:ext uri="{BB962C8B-B14F-4D97-AF65-F5344CB8AC3E}">
        <p14:creationId xmlns:p14="http://schemas.microsoft.com/office/powerpoint/2010/main" val="314216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C3D288-FB07-44F7-BDBE-B94B4651045E}"/>
              </a:ext>
            </a:extLst>
          </p:cNvPr>
          <p:cNvSpPr>
            <a:spLocks noGrp="1"/>
          </p:cNvSpPr>
          <p:nvPr>
            <p:ph type="title"/>
          </p:nvPr>
        </p:nvSpPr>
        <p:spPr>
          <a:xfrm>
            <a:off x="612913" y="1001530"/>
            <a:ext cx="7918174" cy="1052403"/>
          </a:xfrm>
        </p:spPr>
        <p:txBody>
          <a:bodyPr/>
          <a:lstStyle/>
          <a:p>
            <a:r>
              <a:rPr lang="sv-SE" dirty="0">
                <a:solidFill>
                  <a:srgbClr val="080808"/>
                </a:solidFill>
              </a:rPr>
              <a:t>Upphandlingsdialog</a:t>
            </a:r>
          </a:p>
        </p:txBody>
      </p:sp>
      <p:sp>
        <p:nvSpPr>
          <p:cNvPr id="3" name="Platshållare för text 2">
            <a:extLst>
              <a:ext uri="{FF2B5EF4-FFF2-40B4-BE49-F238E27FC236}">
                <a16:creationId xmlns:a16="http://schemas.microsoft.com/office/drawing/2014/main" id="{8C2C7F5D-A8B5-408D-B3CF-188388A261A5}"/>
              </a:ext>
            </a:extLst>
          </p:cNvPr>
          <p:cNvSpPr>
            <a:spLocks noGrp="1"/>
          </p:cNvSpPr>
          <p:nvPr>
            <p:ph type="body" sz="half" idx="4294967295"/>
          </p:nvPr>
        </p:nvSpPr>
        <p:spPr>
          <a:xfrm>
            <a:off x="2843530" y="2053933"/>
            <a:ext cx="3892550" cy="1439863"/>
          </a:xfrm>
        </p:spPr>
        <p:txBody>
          <a:bodyPr>
            <a:normAutofit/>
          </a:bodyPr>
          <a:lstStyle/>
          <a:p>
            <a:pPr marL="0" indent="0" algn="ctr">
              <a:buNone/>
            </a:pPr>
            <a:r>
              <a:rPr lang="sv-SE" sz="4800" dirty="0">
                <a:solidFill>
                  <a:srgbClr val="080808"/>
                </a:solidFill>
              </a:rPr>
              <a:t>2021-11-03</a:t>
            </a:r>
          </a:p>
          <a:p>
            <a:pPr marL="0" indent="0" algn="ctr">
              <a:buNone/>
            </a:pPr>
            <a:r>
              <a:rPr lang="sv-SE" sz="1800" dirty="0">
                <a:solidFill>
                  <a:srgbClr val="080808"/>
                </a:solidFill>
              </a:rPr>
              <a:t>Malin </a:t>
            </a:r>
            <a:r>
              <a:rPr lang="sv-SE" sz="1800" dirty="0" err="1">
                <a:solidFill>
                  <a:srgbClr val="080808"/>
                </a:solidFill>
              </a:rPr>
              <a:t>Ärlebrandt</a:t>
            </a:r>
            <a:endParaRPr lang="sv-SE" sz="1800" dirty="0">
              <a:solidFill>
                <a:srgbClr val="080808"/>
              </a:solidFill>
            </a:endParaRPr>
          </a:p>
        </p:txBody>
      </p:sp>
      <p:pic>
        <p:nvPicPr>
          <p:cNvPr id="4" name="Bildobjekt 3">
            <a:extLst>
              <a:ext uri="{FF2B5EF4-FFF2-40B4-BE49-F238E27FC236}">
                <a16:creationId xmlns:a16="http://schemas.microsoft.com/office/drawing/2014/main" id="{32C3EF25-CE8C-4BFD-87F9-1DEFCB372E73}"/>
              </a:ext>
            </a:extLst>
          </p:cNvPr>
          <p:cNvPicPr>
            <a:picLocks noChangeAspect="1"/>
          </p:cNvPicPr>
          <p:nvPr/>
        </p:nvPicPr>
        <p:blipFill>
          <a:blip r:embed="rId3"/>
          <a:stretch>
            <a:fillRect/>
          </a:stretch>
        </p:blipFill>
        <p:spPr>
          <a:xfrm>
            <a:off x="2083793" y="3259233"/>
            <a:ext cx="4786706" cy="3089670"/>
          </a:xfrm>
          <a:prstGeom prst="rect">
            <a:avLst/>
          </a:prstGeom>
        </p:spPr>
      </p:pic>
    </p:spTree>
    <p:extLst>
      <p:ext uri="{BB962C8B-B14F-4D97-AF65-F5344CB8AC3E}">
        <p14:creationId xmlns:p14="http://schemas.microsoft.com/office/powerpoint/2010/main" val="1870925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3E30A3-4E4D-4805-9DC9-F759DF7CE31D}"/>
              </a:ext>
            </a:extLst>
          </p:cNvPr>
          <p:cNvSpPr>
            <a:spLocks noGrp="1"/>
          </p:cNvSpPr>
          <p:nvPr>
            <p:ph type="title"/>
          </p:nvPr>
        </p:nvSpPr>
        <p:spPr/>
        <p:txBody>
          <a:bodyPr/>
          <a:lstStyle/>
          <a:p>
            <a:r>
              <a:rPr lang="sv-SE" dirty="0"/>
              <a:t>Varför? Hur? Vad?</a:t>
            </a:r>
          </a:p>
        </p:txBody>
      </p:sp>
      <p:sp>
        <p:nvSpPr>
          <p:cNvPr id="4" name="Platshållare för text 3">
            <a:extLst>
              <a:ext uri="{FF2B5EF4-FFF2-40B4-BE49-F238E27FC236}">
                <a16:creationId xmlns:a16="http://schemas.microsoft.com/office/drawing/2014/main" id="{E7F47285-315D-4504-983F-D9ABEE142105}"/>
              </a:ext>
            </a:extLst>
          </p:cNvPr>
          <p:cNvSpPr>
            <a:spLocks noGrp="1"/>
          </p:cNvSpPr>
          <p:nvPr>
            <p:ph type="body" sz="half" idx="2"/>
          </p:nvPr>
        </p:nvSpPr>
        <p:spPr/>
        <p:txBody>
          <a:bodyPr>
            <a:normAutofit fontScale="32500" lnSpcReduction="20000"/>
          </a:bodyPr>
          <a:lstStyle/>
          <a:p>
            <a:r>
              <a:rPr lang="sv-SE" dirty="0"/>
              <a:t>Mina punkter handlar om:</a:t>
            </a:r>
          </a:p>
          <a:p>
            <a:pPr marL="342900" indent="-342900">
              <a:buFont typeface="Arial" panose="020B0604020202020204" pitchFamily="34" charset="0"/>
              <a:buChar char="•"/>
            </a:pPr>
            <a:r>
              <a:rPr lang="sv-SE" dirty="0"/>
              <a:t>Vad är ett ledningssystem</a:t>
            </a:r>
          </a:p>
          <a:p>
            <a:pPr marL="342900" indent="-342900">
              <a:buFont typeface="Arial" panose="020B0604020202020204" pitchFamily="34" charset="0"/>
              <a:buChar char="•"/>
            </a:pPr>
            <a:r>
              <a:rPr lang="sv-SE" dirty="0"/>
              <a:t>Varför ställer vi dessa krav</a:t>
            </a:r>
          </a:p>
          <a:p>
            <a:pPr marL="342900" indent="-342900">
              <a:buFont typeface="Arial" panose="020B0604020202020204" pitchFamily="34" charset="0"/>
              <a:buChar char="•"/>
            </a:pPr>
            <a:r>
              <a:rPr lang="sv-SE" dirty="0"/>
              <a:t>Vilka krav ställs</a:t>
            </a:r>
          </a:p>
          <a:p>
            <a:pPr marL="342900" indent="-342900">
              <a:buFont typeface="Arial" panose="020B0604020202020204" pitchFamily="34" charset="0"/>
              <a:buChar char="•"/>
            </a:pPr>
            <a:r>
              <a:rPr lang="sv-SE" dirty="0"/>
              <a:t>Varför kan det vara olika krav</a:t>
            </a:r>
          </a:p>
          <a:p>
            <a:pPr marL="342900" indent="-342900">
              <a:buFont typeface="Arial" panose="020B0604020202020204" pitchFamily="34" charset="0"/>
              <a:buChar char="•"/>
            </a:pPr>
            <a:r>
              <a:rPr lang="sv-SE" dirty="0"/>
              <a:t>Hur ser vår organisation ut</a:t>
            </a:r>
          </a:p>
          <a:p>
            <a:pPr marL="342900" indent="-342900">
              <a:buFont typeface="Arial" panose="020B0604020202020204" pitchFamily="34" charset="0"/>
              <a:buChar char="•"/>
            </a:pPr>
            <a:r>
              <a:rPr lang="sv-SE" dirty="0"/>
              <a:t>Vad ska ni tänka på</a:t>
            </a:r>
          </a:p>
        </p:txBody>
      </p:sp>
      <p:pic>
        <p:nvPicPr>
          <p:cNvPr id="10" name="Picture 2" descr="Picture 2">
            <a:extLst>
              <a:ext uri="{FF2B5EF4-FFF2-40B4-BE49-F238E27FC236}">
                <a16:creationId xmlns:a16="http://schemas.microsoft.com/office/drawing/2014/main" id="{89B72A58-85B1-4490-8384-86A0F0773AD6}"/>
              </a:ext>
            </a:extLst>
          </p:cNvPr>
          <p:cNvPicPr>
            <a:picLocks noChangeAspect="1"/>
          </p:cNvPicPr>
          <p:nvPr/>
        </p:nvPicPr>
        <p:blipFill>
          <a:blip r:embed="rId3"/>
          <a:stretch>
            <a:fillRect/>
          </a:stretch>
        </p:blipFill>
        <p:spPr>
          <a:xfrm>
            <a:off x="4344759" y="1525706"/>
            <a:ext cx="4577711" cy="4806598"/>
          </a:xfrm>
          <a:prstGeom prst="rect">
            <a:avLst/>
          </a:prstGeom>
          <a:ln w="12700">
            <a:miter lim="400000"/>
          </a:ln>
        </p:spPr>
      </p:pic>
    </p:spTree>
    <p:extLst>
      <p:ext uri="{BB962C8B-B14F-4D97-AF65-F5344CB8AC3E}">
        <p14:creationId xmlns:p14="http://schemas.microsoft.com/office/powerpoint/2010/main" val="125640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1E9386-6073-4200-9EA5-A76589CFF2DE}"/>
              </a:ext>
            </a:extLst>
          </p:cNvPr>
          <p:cNvSpPr>
            <a:spLocks noGrp="1"/>
          </p:cNvSpPr>
          <p:nvPr>
            <p:ph type="title"/>
          </p:nvPr>
        </p:nvSpPr>
        <p:spPr/>
        <p:txBody>
          <a:bodyPr/>
          <a:lstStyle/>
          <a:p>
            <a:r>
              <a:rPr lang="sv-SE" dirty="0"/>
              <a:t>Vad är ett ledningssystem?</a:t>
            </a:r>
          </a:p>
        </p:txBody>
      </p:sp>
      <p:sp>
        <p:nvSpPr>
          <p:cNvPr id="3" name="Platshållare för text 2">
            <a:extLst>
              <a:ext uri="{FF2B5EF4-FFF2-40B4-BE49-F238E27FC236}">
                <a16:creationId xmlns:a16="http://schemas.microsoft.com/office/drawing/2014/main" id="{A6B235CC-31ED-4872-B15F-2B2219C82CD2}"/>
              </a:ext>
            </a:extLst>
          </p:cNvPr>
          <p:cNvSpPr>
            <a:spLocks noGrp="1"/>
          </p:cNvSpPr>
          <p:nvPr>
            <p:ph type="body" sz="half" idx="2"/>
          </p:nvPr>
        </p:nvSpPr>
        <p:spPr>
          <a:xfrm>
            <a:off x="532925" y="1412776"/>
            <a:ext cx="8611075" cy="5112568"/>
          </a:xfrm>
        </p:spPr>
        <p:txBody>
          <a:bodyPr/>
          <a:lstStyle/>
          <a:p>
            <a:pPr algn="l"/>
            <a:r>
              <a:rPr lang="sv-SE" sz="2400" b="0" i="0" dirty="0">
                <a:solidFill>
                  <a:srgbClr val="000000"/>
                </a:solidFill>
                <a:effectLst/>
                <a:latin typeface="TradeGothicNext Regular"/>
              </a:rPr>
              <a:t>Ledningssystem</a:t>
            </a:r>
          </a:p>
          <a:p>
            <a:pPr algn="l"/>
            <a:r>
              <a:rPr lang="sv-SE" sz="2400" b="0" i="0" dirty="0">
                <a:solidFill>
                  <a:srgbClr val="000000"/>
                </a:solidFill>
                <a:effectLst/>
                <a:latin typeface="TradeGothicNext Regular"/>
              </a:rPr>
              <a:t>Det finns flera definitioner av begreppet ledningssystem, men de har alla det gemensamt att det handlar om ett verktyg för att leda, planera, kontrollera, följa upp och utvärdera verksamheten.</a:t>
            </a:r>
          </a:p>
          <a:p>
            <a:r>
              <a:rPr lang="sv-SE" sz="1400" i="1" dirty="0">
                <a:solidFill>
                  <a:srgbClr val="080808"/>
                </a:solidFill>
              </a:rPr>
              <a:t>Källa: Arbetsmiljöverket.se/Ledningssystem</a:t>
            </a:r>
          </a:p>
          <a:p>
            <a:endParaRPr lang="sv-SE" dirty="0">
              <a:solidFill>
                <a:srgbClr val="080808"/>
              </a:solidFill>
              <a:latin typeface="+mn-lt"/>
              <a:ea typeface="Times New Roman" panose="02020603050405020304" pitchFamily="18" charset="0"/>
              <a:cs typeface="Times New Roman" panose="02020603050405020304" pitchFamily="18" charset="0"/>
            </a:endParaRPr>
          </a:p>
          <a:p>
            <a:r>
              <a:rPr lang="sv-SE" sz="2400" dirty="0">
                <a:solidFill>
                  <a:srgbClr val="080808"/>
                </a:solidFill>
                <a:latin typeface="+mn-lt"/>
                <a:ea typeface="Times New Roman" panose="02020603050405020304" pitchFamily="18" charset="0"/>
                <a:cs typeface="Times New Roman" panose="02020603050405020304" pitchFamily="18" charset="0"/>
              </a:rPr>
              <a:t>Varje verksamhet har ett ledningssystem, dvs ett i någon mån överenskommet sätt att leda och bedriva verksamheten. </a:t>
            </a:r>
          </a:p>
          <a:p>
            <a:pPr marL="342900" indent="-342900">
              <a:lnSpc>
                <a:spcPct val="100000"/>
              </a:lnSpc>
              <a:buFontTx/>
              <a:buChar char="-"/>
            </a:pPr>
            <a:r>
              <a:rPr lang="sv-SE" sz="2400" dirty="0">
                <a:solidFill>
                  <a:srgbClr val="080808"/>
                </a:solidFill>
              </a:rPr>
              <a:t>Men det kan vara mer eller mindre systematiskt.</a:t>
            </a:r>
          </a:p>
          <a:p>
            <a:endParaRPr lang="sv-SE" dirty="0"/>
          </a:p>
          <a:p>
            <a:pPr marL="342900" indent="-342900">
              <a:buFont typeface="Arial" panose="020B0604020202020204" pitchFamily="34" charset="0"/>
              <a:buChar char="•"/>
            </a:pPr>
            <a:endParaRPr lang="sv-SE" dirty="0"/>
          </a:p>
          <a:p>
            <a:pPr marL="342900" indent="-342900">
              <a:buFontTx/>
              <a:buChar char="-"/>
            </a:pPr>
            <a:endParaRPr lang="sv-SE" dirty="0"/>
          </a:p>
        </p:txBody>
      </p:sp>
    </p:spTree>
    <p:extLst>
      <p:ext uri="{BB962C8B-B14F-4D97-AF65-F5344CB8AC3E}">
        <p14:creationId xmlns:p14="http://schemas.microsoft.com/office/powerpoint/2010/main" val="2093212298"/>
      </p:ext>
    </p:extLst>
  </p:cSld>
  <p:clrMapOvr>
    <a:masterClrMapping/>
  </p:clrMapOvr>
</p:sld>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943DE285866D946AE7E89E90EBC4A2F" ma:contentTypeVersion="14" ma:contentTypeDescription="Skapa ett nytt dokument." ma:contentTypeScope="" ma:versionID="0815ba8d00cb614bf3ce510ac9a451b2">
  <xsd:schema xmlns:xsd="http://www.w3.org/2001/XMLSchema" xmlns:xs="http://www.w3.org/2001/XMLSchema" xmlns:p="http://schemas.microsoft.com/office/2006/metadata/properties" xmlns:ns3="3c53882f-66ff-4359-bb4d-4782e4818b98" xmlns:ns4="3c48f14e-6fab-4eac-89f4-d7fd5f23e77a" targetNamespace="http://schemas.microsoft.com/office/2006/metadata/properties" ma:root="true" ma:fieldsID="818726f35f68b40f692eb613cd653bd5" ns3:_="" ns4:_="">
    <xsd:import namespace="3c53882f-66ff-4359-bb4d-4782e4818b98"/>
    <xsd:import namespace="3c48f14e-6fab-4eac-89f4-d7fd5f23e77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3882f-66ff-4359-bb4d-4782e4818b9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48f14e-6fab-4eac-89f4-d7fd5f23e77a"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SharingHintHash" ma:index="18"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225338-B2B4-42CC-A4BC-40EEED6CFB2D}">
  <ds:schemaRefs>
    <ds:schemaRef ds:uri="http://schemas.microsoft.com/office/infopath/2007/PartnerControls"/>
    <ds:schemaRef ds:uri="http://purl.org/dc/elements/1.1/"/>
    <ds:schemaRef ds:uri="http://schemas.microsoft.com/office/2006/metadata/properties"/>
    <ds:schemaRef ds:uri="3c48f14e-6fab-4eac-89f4-d7fd5f23e77a"/>
    <ds:schemaRef ds:uri="http://purl.org/dc/terms/"/>
    <ds:schemaRef ds:uri="http://schemas.openxmlformats.org/package/2006/metadata/core-properties"/>
    <ds:schemaRef ds:uri="http://schemas.microsoft.com/office/2006/documentManagement/types"/>
    <ds:schemaRef ds:uri="3c53882f-66ff-4359-bb4d-4782e4818b98"/>
    <ds:schemaRef ds:uri="http://www.w3.org/XML/1998/namespace"/>
    <ds:schemaRef ds:uri="http://purl.org/dc/dcmitype/"/>
  </ds:schemaRefs>
</ds:datastoreItem>
</file>

<file path=customXml/itemProps2.xml><?xml version="1.0" encoding="utf-8"?>
<ds:datastoreItem xmlns:ds="http://schemas.openxmlformats.org/officeDocument/2006/customXml" ds:itemID="{973E3B84-831C-4114-A494-5A50D45FD255}">
  <ds:schemaRefs>
    <ds:schemaRef ds:uri="http://schemas.microsoft.com/sharepoint/v3/contenttype/forms"/>
  </ds:schemaRefs>
</ds:datastoreItem>
</file>

<file path=customXml/itemProps3.xml><?xml version="1.0" encoding="utf-8"?>
<ds:datastoreItem xmlns:ds="http://schemas.openxmlformats.org/officeDocument/2006/customXml" ds:itemID="{13D400E8-DC62-45C6-B036-2E3A293BB8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53882f-66ff-4359-bb4d-4782e4818b98"/>
    <ds:schemaRef ds:uri="3c48f14e-6fab-4eac-89f4-d7fd5f23e7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2132</TotalTime>
  <Words>1696</Words>
  <Application>Microsoft Office PowerPoint</Application>
  <PresentationFormat>Bildspel på skärmen (4:3)</PresentationFormat>
  <Paragraphs>172</Paragraphs>
  <Slides>18</Slides>
  <Notes>12</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18</vt:i4>
      </vt:variant>
    </vt:vector>
  </HeadingPairs>
  <TitlesOfParts>
    <vt:vector size="27" baseType="lpstr">
      <vt:lpstr>Arial</vt:lpstr>
      <vt:lpstr>Calibri</vt:lpstr>
      <vt:lpstr>Calibri Light</vt:lpstr>
      <vt:lpstr>inherit</vt:lpstr>
      <vt:lpstr>Symbol</vt:lpstr>
      <vt:lpstr>Times New Roman</vt:lpstr>
      <vt:lpstr>TradeGothicNext Regular</vt:lpstr>
      <vt:lpstr>Verdana</vt:lpstr>
      <vt:lpstr>Anpassad formgivning</vt:lpstr>
      <vt:lpstr>PowerPoint-presentation</vt:lpstr>
      <vt:lpstr>Upphandlingsbyrån Pia Wangberg</vt:lpstr>
      <vt:lpstr>Upphandlingsbyrån</vt:lpstr>
      <vt:lpstr>Upphandlingsbyrån</vt:lpstr>
      <vt:lpstr>Upphandlingsbyrån</vt:lpstr>
      <vt:lpstr>Upphandlingsbyrån</vt:lpstr>
      <vt:lpstr>Upphandlingsdialog</vt:lpstr>
      <vt:lpstr>Varför? Hur? Vad?</vt:lpstr>
      <vt:lpstr>Vad är ett ledningssystem?</vt:lpstr>
      <vt:lpstr>Vad är ett ledningssystem?</vt:lpstr>
      <vt:lpstr>Varför ställer vi krav på ledningssystem?</vt:lpstr>
      <vt:lpstr>Vilka krav ställs?</vt:lpstr>
      <vt:lpstr>Förenklat krav – ställs som norm</vt:lpstr>
      <vt:lpstr>Utökat krav</vt:lpstr>
      <vt:lpstr>Utökat krav – vård och omsorg</vt:lpstr>
      <vt:lpstr>När använder vi vilket krav?</vt:lpstr>
      <vt:lpstr>Vår organisation kring detta</vt:lpstr>
      <vt:lpstr>Vad ska ni tänka på?</vt:lpstr>
    </vt:vector>
  </TitlesOfParts>
  <Company>IT &amp; Telefoni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Victoria Westergren</dc:creator>
  <cp:lastModifiedBy>Karin Björk</cp:lastModifiedBy>
  <cp:revision>292</cp:revision>
  <cp:lastPrinted>2018-11-26T13:15:23Z</cp:lastPrinted>
  <dcterms:created xsi:type="dcterms:W3CDTF">2018-11-19T16:33:03Z</dcterms:created>
  <dcterms:modified xsi:type="dcterms:W3CDTF">2021-11-04T08:43:39Z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0x010100F943DE285866D946AE7E89E90EBC4A2F</vt:lpwstr>
  </property>
</Properties>
</file>