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  <p:sldMasterId id="2147483736" r:id="rId5"/>
    <p:sldMasterId id="2147483738" r:id="rId6"/>
    <p:sldMasterId id="2147483744" r:id="rId7"/>
    <p:sldMasterId id="2147483727" r:id="rId8"/>
  </p:sldMasterIdLst>
  <p:notesMasterIdLst>
    <p:notesMasterId r:id="rId46"/>
  </p:notesMasterIdLst>
  <p:handoutMasterIdLst>
    <p:handoutMasterId r:id="rId47"/>
  </p:handoutMasterIdLst>
  <p:sldIdLst>
    <p:sldId id="259" r:id="rId9"/>
    <p:sldId id="287" r:id="rId10"/>
    <p:sldId id="310" r:id="rId11"/>
    <p:sldId id="271" r:id="rId12"/>
    <p:sldId id="272" r:id="rId13"/>
    <p:sldId id="273" r:id="rId14"/>
    <p:sldId id="274" r:id="rId15"/>
    <p:sldId id="275" r:id="rId16"/>
    <p:sldId id="309" r:id="rId17"/>
    <p:sldId id="278" r:id="rId18"/>
    <p:sldId id="279" r:id="rId19"/>
    <p:sldId id="311" r:id="rId20"/>
    <p:sldId id="280" r:id="rId21"/>
    <p:sldId id="282" r:id="rId22"/>
    <p:sldId id="283" r:id="rId23"/>
    <p:sldId id="284" r:id="rId24"/>
    <p:sldId id="285" r:id="rId25"/>
    <p:sldId id="286" r:id="rId26"/>
    <p:sldId id="288" r:id="rId27"/>
    <p:sldId id="289" r:id="rId28"/>
    <p:sldId id="290" r:id="rId29"/>
    <p:sldId id="291" r:id="rId30"/>
    <p:sldId id="312" r:id="rId31"/>
    <p:sldId id="293" r:id="rId32"/>
    <p:sldId id="294" r:id="rId33"/>
    <p:sldId id="295" r:id="rId34"/>
    <p:sldId id="296" r:id="rId35"/>
    <p:sldId id="297" r:id="rId36"/>
    <p:sldId id="313" r:id="rId37"/>
    <p:sldId id="299" r:id="rId38"/>
    <p:sldId id="314" r:id="rId39"/>
    <p:sldId id="301" r:id="rId40"/>
    <p:sldId id="302" r:id="rId41"/>
    <p:sldId id="303" r:id="rId42"/>
    <p:sldId id="304" r:id="rId43"/>
    <p:sldId id="305" r:id="rId44"/>
    <p:sldId id="306" r:id="rId4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6D390741-FBBF-2142-94DE-7E5DF2A92A8F}">
          <p14:sldIdLst>
            <p14:sldId id="259"/>
          </p14:sldIdLst>
        </p14:section>
        <p14:section name="Tillväxt" id="{4530B524-7DCD-E348-AA6F-FCFCF54DA45F}">
          <p14:sldIdLst>
            <p14:sldId id="287"/>
            <p14:sldId id="310"/>
            <p14:sldId id="271"/>
            <p14:sldId id="272"/>
            <p14:sldId id="273"/>
          </p14:sldIdLst>
        </p14:section>
        <p14:section name="Befolkning" id="{64E45A19-0CB2-234C-B76A-BF6FF941BEDC}">
          <p14:sldIdLst>
            <p14:sldId id="274"/>
            <p14:sldId id="275"/>
            <p14:sldId id="309"/>
          </p14:sldIdLst>
        </p14:section>
        <p14:section name="Stadsutveckling" id="{0E00AE08-6A4B-424E-86CD-703D672A6019}">
          <p14:sldIdLst>
            <p14:sldId id="278"/>
            <p14:sldId id="279"/>
            <p14:sldId id="311"/>
            <p14:sldId id="280"/>
            <p14:sldId id="282"/>
            <p14:sldId id="283"/>
            <p14:sldId id="284"/>
          </p14:sldIdLst>
        </p14:section>
        <p14:section name="Arbetskraft" id="{D20A6F9F-BAA3-114A-BE1A-94B9E300B0FB}">
          <p14:sldIdLst>
            <p14:sldId id="285"/>
            <p14:sldId id="286"/>
          </p14:sldIdLst>
        </p14:section>
        <p14:section name="Samverkan" id="{A7A6624B-D112-0C42-8607-05A9855D3908}">
          <p14:sldIdLst>
            <p14:sldId id="288"/>
            <p14:sldId id="289"/>
            <p14:sldId id="290"/>
          </p14:sldIdLst>
        </p14:section>
        <p14:section name="Universiteten" id="{6EFF16A4-9AA3-2A49-8E8C-3266CADC8391}">
          <p14:sldIdLst>
            <p14:sldId id="291"/>
            <p14:sldId id="312"/>
            <p14:sldId id="293"/>
          </p14:sldIdLst>
        </p14:section>
        <p14:section name="Infrastruktur" id="{551E4E9C-1C5B-C547-90B0-3CEE0EEB2709}">
          <p14:sldIdLst>
            <p14:sldId id="294"/>
            <p14:sldId id="295"/>
          </p14:sldIdLst>
        </p14:section>
        <p14:section name="Livskvalitet" id="{D9ACA4A9-82AE-48B8-BE47-F4A9404B565D}">
          <p14:sldIdLst>
            <p14:sldId id="296"/>
            <p14:sldId id="297"/>
            <p14:sldId id="313"/>
            <p14:sldId id="299"/>
            <p14:sldId id="314"/>
            <p14:sldId id="301"/>
            <p14:sldId id="302"/>
          </p14:sldIdLst>
        </p14:section>
        <p14:section name="Kultur/Föreningsliv" id="{CAD416FE-280D-F747-8591-458B9D7CA48D}">
          <p14:sldIdLst>
            <p14:sldId id="303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33782F-53C2-C68C-AB44-20CC4D597A38}" name="Oscar Sedholm" initials="OS" userId="S::oscar.sedholm@umea.se::32fa7752-d30b-43f1-8b0a-53a45c054a3b" providerId="AD"/>
  <p188:author id="{E6B10A62-CAE1-4B61-7544-54A7920D9964}" name="Nils Håkansson" initials="NH" userId="S::nils.hakansson@umea.se::0e1207ff-0e8d-4463-823d-fb7bb28bb815" providerId="AD"/>
  <p188:author id="{D130319C-CA06-414C-E666-3419CEEB26ED}" name="Anders Granberg" initials="AG" userId="S::anders.granberg@medpondus.se::97fbc2d9-45b6-435a-938f-1c8931961ab2" providerId="AD"/>
  <p188:author id="{2F2E68AF-DECF-4B1A-CFC6-E686F24CA7EA}" name="Erik Wennberg" initials="" userId="S::Erik.Wennberg@tre.se::f777985d-8822-4f9b-ac80-5ce5ec820b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62"/>
    <p:restoredTop sz="75055"/>
  </p:normalViewPr>
  <p:slideViewPr>
    <p:cSldViewPr snapToGrid="0" showGuides="1">
      <p:cViewPr varScale="1">
        <p:scale>
          <a:sx n="95" d="100"/>
          <a:sy n="95" d="100"/>
        </p:scale>
        <p:origin x="1728" y="84"/>
      </p:cViewPr>
      <p:guideLst>
        <p:guide orient="horz" pos="381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Umeå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Blad1!$B$2:$B$54</c:f>
              <c:numCache>
                <c:formatCode>General</c:formatCode>
                <c:ptCount val="53"/>
                <c:pt idx="0">
                  <c:v>100</c:v>
                </c:pt>
                <c:pt idx="1">
                  <c:v>102</c:v>
                </c:pt>
                <c:pt idx="2">
                  <c:v>104</c:v>
                </c:pt>
                <c:pt idx="3">
                  <c:v>105</c:v>
                </c:pt>
                <c:pt idx="4">
                  <c:v>106</c:v>
                </c:pt>
                <c:pt idx="5">
                  <c:v>108</c:v>
                </c:pt>
                <c:pt idx="6">
                  <c:v>110</c:v>
                </c:pt>
                <c:pt idx="7">
                  <c:v>111</c:v>
                </c:pt>
                <c:pt idx="8">
                  <c:v>113</c:v>
                </c:pt>
                <c:pt idx="9">
                  <c:v>115</c:v>
                </c:pt>
                <c:pt idx="10">
                  <c:v>117</c:v>
                </c:pt>
                <c:pt idx="11">
                  <c:v>118</c:v>
                </c:pt>
                <c:pt idx="12">
                  <c:v>119</c:v>
                </c:pt>
                <c:pt idx="13">
                  <c:v>120</c:v>
                </c:pt>
                <c:pt idx="14">
                  <c:v>121</c:v>
                </c:pt>
                <c:pt idx="15">
                  <c:v>122</c:v>
                </c:pt>
                <c:pt idx="16">
                  <c:v>123</c:v>
                </c:pt>
                <c:pt idx="17">
                  <c:v>125</c:v>
                </c:pt>
                <c:pt idx="18">
                  <c:v>128</c:v>
                </c:pt>
                <c:pt idx="19">
                  <c:v>129</c:v>
                </c:pt>
                <c:pt idx="20">
                  <c:v>131</c:v>
                </c:pt>
                <c:pt idx="21">
                  <c:v>133</c:v>
                </c:pt>
                <c:pt idx="22">
                  <c:v>136</c:v>
                </c:pt>
                <c:pt idx="23">
                  <c:v>140</c:v>
                </c:pt>
                <c:pt idx="24">
                  <c:v>143</c:v>
                </c:pt>
                <c:pt idx="25">
                  <c:v>146</c:v>
                </c:pt>
                <c:pt idx="26">
                  <c:v>147</c:v>
                </c:pt>
                <c:pt idx="27">
                  <c:v>148</c:v>
                </c:pt>
                <c:pt idx="28">
                  <c:v>149</c:v>
                </c:pt>
                <c:pt idx="29">
                  <c:v>149</c:v>
                </c:pt>
                <c:pt idx="30">
                  <c:v>150</c:v>
                </c:pt>
                <c:pt idx="31">
                  <c:v>151</c:v>
                </c:pt>
                <c:pt idx="32">
                  <c:v>153</c:v>
                </c:pt>
                <c:pt idx="33">
                  <c:v>155</c:v>
                </c:pt>
                <c:pt idx="34">
                  <c:v>157</c:v>
                </c:pt>
                <c:pt idx="35">
                  <c:v>159</c:v>
                </c:pt>
                <c:pt idx="36">
                  <c:v>160</c:v>
                </c:pt>
                <c:pt idx="37">
                  <c:v>161</c:v>
                </c:pt>
                <c:pt idx="38">
                  <c:v>162</c:v>
                </c:pt>
                <c:pt idx="39">
                  <c:v>164</c:v>
                </c:pt>
                <c:pt idx="40">
                  <c:v>166</c:v>
                </c:pt>
                <c:pt idx="41">
                  <c:v>167</c:v>
                </c:pt>
                <c:pt idx="42">
                  <c:v>169</c:v>
                </c:pt>
                <c:pt idx="43">
                  <c:v>170</c:v>
                </c:pt>
                <c:pt idx="44">
                  <c:v>172</c:v>
                </c:pt>
                <c:pt idx="45">
                  <c:v>174</c:v>
                </c:pt>
                <c:pt idx="46">
                  <c:v>177</c:v>
                </c:pt>
                <c:pt idx="47">
                  <c:v>180</c:v>
                </c:pt>
                <c:pt idx="48">
                  <c:v>183</c:v>
                </c:pt>
                <c:pt idx="49">
                  <c:v>185</c:v>
                </c:pt>
                <c:pt idx="50">
                  <c:v>187</c:v>
                </c:pt>
                <c:pt idx="51">
                  <c:v>188</c:v>
                </c:pt>
                <c:pt idx="52">
                  <c:v>190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90-3741-89F0-C7CD7A2B973A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Uppsala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Blad1!$C$2:$C$54</c:f>
              <c:numCache>
                <c:formatCode>General</c:formatCode>
                <c:ptCount val="53"/>
                <c:pt idx="0">
                  <c:v>100</c:v>
                </c:pt>
                <c:pt idx="1">
                  <c:v>102</c:v>
                </c:pt>
                <c:pt idx="2">
                  <c:v>103</c:v>
                </c:pt>
                <c:pt idx="3">
                  <c:v>105</c:v>
                </c:pt>
                <c:pt idx="4">
                  <c:v>106</c:v>
                </c:pt>
                <c:pt idx="5">
                  <c:v>106</c:v>
                </c:pt>
                <c:pt idx="6">
                  <c:v>108</c:v>
                </c:pt>
                <c:pt idx="7">
                  <c:v>109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  <c:pt idx="13">
                  <c:v>116</c:v>
                </c:pt>
                <c:pt idx="14">
                  <c:v>118</c:v>
                </c:pt>
                <c:pt idx="15">
                  <c:v>119</c:v>
                </c:pt>
                <c:pt idx="16">
                  <c:v>122</c:v>
                </c:pt>
                <c:pt idx="17">
                  <c:v>123</c:v>
                </c:pt>
                <c:pt idx="18">
                  <c:v>125</c:v>
                </c:pt>
                <c:pt idx="19">
                  <c:v>127</c:v>
                </c:pt>
                <c:pt idx="20">
                  <c:v>129</c:v>
                </c:pt>
                <c:pt idx="21">
                  <c:v>132</c:v>
                </c:pt>
                <c:pt idx="22">
                  <c:v>135</c:v>
                </c:pt>
                <c:pt idx="23">
                  <c:v>137</c:v>
                </c:pt>
                <c:pt idx="24">
                  <c:v>140</c:v>
                </c:pt>
                <c:pt idx="25">
                  <c:v>141</c:v>
                </c:pt>
                <c:pt idx="26">
                  <c:v>142</c:v>
                </c:pt>
                <c:pt idx="27">
                  <c:v>143</c:v>
                </c:pt>
                <c:pt idx="28">
                  <c:v>144</c:v>
                </c:pt>
                <c:pt idx="29">
                  <c:v>145</c:v>
                </c:pt>
                <c:pt idx="30">
                  <c:v>146</c:v>
                </c:pt>
                <c:pt idx="31">
                  <c:v>147</c:v>
                </c:pt>
                <c:pt idx="32">
                  <c:v>139</c:v>
                </c:pt>
                <c:pt idx="33">
                  <c:v>139</c:v>
                </c:pt>
                <c:pt idx="34">
                  <c:v>140</c:v>
                </c:pt>
                <c:pt idx="35">
                  <c:v>141</c:v>
                </c:pt>
                <c:pt idx="36">
                  <c:v>143</c:v>
                </c:pt>
                <c:pt idx="37">
                  <c:v>145</c:v>
                </c:pt>
                <c:pt idx="38">
                  <c:v>147</c:v>
                </c:pt>
                <c:pt idx="39">
                  <c:v>150</c:v>
                </c:pt>
                <c:pt idx="40">
                  <c:v>153</c:v>
                </c:pt>
                <c:pt idx="41">
                  <c:v>154</c:v>
                </c:pt>
                <c:pt idx="42">
                  <c:v>156</c:v>
                </c:pt>
                <c:pt idx="43">
                  <c:v>158</c:v>
                </c:pt>
                <c:pt idx="44">
                  <c:v>160</c:v>
                </c:pt>
                <c:pt idx="45">
                  <c:v>162</c:v>
                </c:pt>
                <c:pt idx="46">
                  <c:v>165</c:v>
                </c:pt>
                <c:pt idx="47">
                  <c:v>170</c:v>
                </c:pt>
                <c:pt idx="48">
                  <c:v>174</c:v>
                </c:pt>
                <c:pt idx="49">
                  <c:v>178</c:v>
                </c:pt>
                <c:pt idx="50">
                  <c:v>180</c:v>
                </c:pt>
                <c:pt idx="51">
                  <c:v>183</c:v>
                </c:pt>
                <c:pt idx="52">
                  <c:v>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90-3741-89F0-C7CD7A2B973A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Växjö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Blad1!$D$2:$D$54</c:f>
              <c:numCache>
                <c:formatCode>General</c:formatCode>
                <c:ptCount val="53"/>
                <c:pt idx="0">
                  <c:v>100</c:v>
                </c:pt>
                <c:pt idx="1">
                  <c:v>102</c:v>
                </c:pt>
                <c:pt idx="2">
                  <c:v>103</c:v>
                </c:pt>
                <c:pt idx="3">
                  <c:v>104</c:v>
                </c:pt>
                <c:pt idx="4">
                  <c:v>105</c:v>
                </c:pt>
                <c:pt idx="5">
                  <c:v>105</c:v>
                </c:pt>
                <c:pt idx="6">
                  <c:v>106</c:v>
                </c:pt>
                <c:pt idx="7">
                  <c:v>107</c:v>
                </c:pt>
                <c:pt idx="8">
                  <c:v>107</c:v>
                </c:pt>
                <c:pt idx="9">
                  <c:v>108</c:v>
                </c:pt>
                <c:pt idx="10">
                  <c:v>110</c:v>
                </c:pt>
                <c:pt idx="11">
                  <c:v>110</c:v>
                </c:pt>
                <c:pt idx="12">
                  <c:v>111</c:v>
                </c:pt>
                <c:pt idx="13">
                  <c:v>112</c:v>
                </c:pt>
                <c:pt idx="14">
                  <c:v>112</c:v>
                </c:pt>
                <c:pt idx="15">
                  <c:v>113</c:v>
                </c:pt>
                <c:pt idx="16">
                  <c:v>113</c:v>
                </c:pt>
                <c:pt idx="17">
                  <c:v>114</c:v>
                </c:pt>
                <c:pt idx="18">
                  <c:v>116</c:v>
                </c:pt>
                <c:pt idx="19">
                  <c:v>117</c:v>
                </c:pt>
                <c:pt idx="20">
                  <c:v>118</c:v>
                </c:pt>
                <c:pt idx="21">
                  <c:v>119</c:v>
                </c:pt>
                <c:pt idx="22">
                  <c:v>120</c:v>
                </c:pt>
                <c:pt idx="23">
                  <c:v>121</c:v>
                </c:pt>
                <c:pt idx="24">
                  <c:v>123</c:v>
                </c:pt>
                <c:pt idx="25">
                  <c:v>123</c:v>
                </c:pt>
                <c:pt idx="26">
                  <c:v>124</c:v>
                </c:pt>
                <c:pt idx="27">
                  <c:v>124</c:v>
                </c:pt>
                <c:pt idx="28">
                  <c:v>125</c:v>
                </c:pt>
                <c:pt idx="29">
                  <c:v>125</c:v>
                </c:pt>
                <c:pt idx="30">
                  <c:v>125</c:v>
                </c:pt>
                <c:pt idx="31">
                  <c:v>126</c:v>
                </c:pt>
                <c:pt idx="32">
                  <c:v>127</c:v>
                </c:pt>
                <c:pt idx="33">
                  <c:v>129</c:v>
                </c:pt>
                <c:pt idx="34">
                  <c:v>130</c:v>
                </c:pt>
                <c:pt idx="35">
                  <c:v>131</c:v>
                </c:pt>
                <c:pt idx="36">
                  <c:v>133</c:v>
                </c:pt>
                <c:pt idx="37">
                  <c:v>135</c:v>
                </c:pt>
                <c:pt idx="38">
                  <c:v>137</c:v>
                </c:pt>
                <c:pt idx="39">
                  <c:v>139</c:v>
                </c:pt>
                <c:pt idx="40">
                  <c:v>141</c:v>
                </c:pt>
                <c:pt idx="41">
                  <c:v>142</c:v>
                </c:pt>
                <c:pt idx="42">
                  <c:v>144</c:v>
                </c:pt>
                <c:pt idx="43">
                  <c:v>145</c:v>
                </c:pt>
                <c:pt idx="44">
                  <c:v>147</c:v>
                </c:pt>
                <c:pt idx="45">
                  <c:v>149</c:v>
                </c:pt>
                <c:pt idx="46">
                  <c:v>152</c:v>
                </c:pt>
                <c:pt idx="47">
                  <c:v>154</c:v>
                </c:pt>
                <c:pt idx="48">
                  <c:v>157</c:v>
                </c:pt>
                <c:pt idx="49">
                  <c:v>159</c:v>
                </c:pt>
                <c:pt idx="50">
                  <c:v>161</c:v>
                </c:pt>
                <c:pt idx="51">
                  <c:v>163</c:v>
                </c:pt>
                <c:pt idx="52">
                  <c:v>165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90-3741-89F0-C7CD7A2B973A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Linköping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Blad1!$E$2:$E$54</c:f>
              <c:numCache>
                <c:formatCode>General</c:formatCode>
                <c:ptCount val="53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102</c:v>
                </c:pt>
                <c:pt idx="4">
                  <c:v>103</c:v>
                </c:pt>
                <c:pt idx="5">
                  <c:v>104</c:v>
                </c:pt>
                <c:pt idx="6">
                  <c:v>105</c:v>
                </c:pt>
                <c:pt idx="7">
                  <c:v>106</c:v>
                </c:pt>
                <c:pt idx="8">
                  <c:v>106</c:v>
                </c:pt>
                <c:pt idx="9">
                  <c:v>107</c:v>
                </c:pt>
                <c:pt idx="10">
                  <c:v>108</c:v>
                </c:pt>
                <c:pt idx="11">
                  <c:v>108</c:v>
                </c:pt>
                <c:pt idx="12">
                  <c:v>109</c:v>
                </c:pt>
                <c:pt idx="13">
                  <c:v>110</c:v>
                </c:pt>
                <c:pt idx="14">
                  <c:v>110</c:v>
                </c:pt>
                <c:pt idx="15">
                  <c:v>112</c:v>
                </c:pt>
                <c:pt idx="16">
                  <c:v>113</c:v>
                </c:pt>
                <c:pt idx="17">
                  <c:v>113</c:v>
                </c:pt>
                <c:pt idx="18">
                  <c:v>114</c:v>
                </c:pt>
                <c:pt idx="19">
                  <c:v>115</c:v>
                </c:pt>
                <c:pt idx="20">
                  <c:v>117</c:v>
                </c:pt>
                <c:pt idx="21">
                  <c:v>119</c:v>
                </c:pt>
                <c:pt idx="22">
                  <c:v>121</c:v>
                </c:pt>
                <c:pt idx="23">
                  <c:v>123</c:v>
                </c:pt>
                <c:pt idx="24">
                  <c:v>125</c:v>
                </c:pt>
                <c:pt idx="25">
                  <c:v>126</c:v>
                </c:pt>
                <c:pt idx="26">
                  <c:v>126</c:v>
                </c:pt>
                <c:pt idx="27">
                  <c:v>126</c:v>
                </c:pt>
                <c:pt idx="28">
                  <c:v>126</c:v>
                </c:pt>
                <c:pt idx="29">
                  <c:v>127</c:v>
                </c:pt>
                <c:pt idx="30">
                  <c:v>127</c:v>
                </c:pt>
                <c:pt idx="31">
                  <c:v>128</c:v>
                </c:pt>
                <c:pt idx="32">
                  <c:v>129</c:v>
                </c:pt>
                <c:pt idx="33">
                  <c:v>130</c:v>
                </c:pt>
                <c:pt idx="34">
                  <c:v>131</c:v>
                </c:pt>
                <c:pt idx="35">
                  <c:v>132</c:v>
                </c:pt>
                <c:pt idx="36">
                  <c:v>132</c:v>
                </c:pt>
                <c:pt idx="37">
                  <c:v>134</c:v>
                </c:pt>
                <c:pt idx="38">
                  <c:v>136</c:v>
                </c:pt>
                <c:pt idx="39">
                  <c:v>138</c:v>
                </c:pt>
                <c:pt idx="40">
                  <c:v>140</c:v>
                </c:pt>
                <c:pt idx="41">
                  <c:v>141</c:v>
                </c:pt>
                <c:pt idx="42">
                  <c:v>142</c:v>
                </c:pt>
                <c:pt idx="43">
                  <c:v>144</c:v>
                </c:pt>
                <c:pt idx="44">
                  <c:v>145</c:v>
                </c:pt>
                <c:pt idx="45">
                  <c:v>146</c:v>
                </c:pt>
                <c:pt idx="46">
                  <c:v>149</c:v>
                </c:pt>
                <c:pt idx="47">
                  <c:v>151</c:v>
                </c:pt>
                <c:pt idx="48">
                  <c:v>154</c:v>
                </c:pt>
                <c:pt idx="49">
                  <c:v>156</c:v>
                </c:pt>
                <c:pt idx="50">
                  <c:v>157</c:v>
                </c:pt>
                <c:pt idx="51">
                  <c:v>158</c:v>
                </c:pt>
                <c:pt idx="52">
                  <c:v>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90-3741-89F0-C7CD7A2B973A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Västerås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Blad1!$F$2:$F$54</c:f>
              <c:numCache>
                <c:formatCode>General</c:formatCode>
                <c:ptCount val="53"/>
                <c:pt idx="0">
                  <c:v>100</c:v>
                </c:pt>
                <c:pt idx="1">
                  <c:v>101</c:v>
                </c:pt>
                <c:pt idx="2">
                  <c:v>101</c:v>
                </c:pt>
                <c:pt idx="3">
                  <c:v>101</c:v>
                </c:pt>
                <c:pt idx="4">
                  <c:v>101</c:v>
                </c:pt>
                <c:pt idx="5">
                  <c:v>101</c:v>
                </c:pt>
                <c:pt idx="6">
                  <c:v>101</c:v>
                </c:pt>
                <c:pt idx="7">
                  <c:v>101</c:v>
                </c:pt>
                <c:pt idx="8">
                  <c:v>101</c:v>
                </c:pt>
                <c:pt idx="9">
                  <c:v>100</c:v>
                </c:pt>
                <c:pt idx="10">
                  <c:v>101</c:v>
                </c:pt>
                <c:pt idx="11">
                  <c:v>101</c:v>
                </c:pt>
                <c:pt idx="12">
                  <c:v>101</c:v>
                </c:pt>
                <c:pt idx="13">
                  <c:v>101</c:v>
                </c:pt>
                <c:pt idx="14">
                  <c:v>101</c:v>
                </c:pt>
                <c:pt idx="15">
                  <c:v>101</c:v>
                </c:pt>
                <c:pt idx="16">
                  <c:v>101</c:v>
                </c:pt>
                <c:pt idx="17">
                  <c:v>101</c:v>
                </c:pt>
                <c:pt idx="18">
                  <c:v>101</c:v>
                </c:pt>
                <c:pt idx="19">
                  <c:v>101</c:v>
                </c:pt>
                <c:pt idx="20">
                  <c:v>103</c:v>
                </c:pt>
                <c:pt idx="21">
                  <c:v>103</c:v>
                </c:pt>
                <c:pt idx="22">
                  <c:v>104</c:v>
                </c:pt>
                <c:pt idx="23">
                  <c:v>104</c:v>
                </c:pt>
                <c:pt idx="24">
                  <c:v>105</c:v>
                </c:pt>
                <c:pt idx="25">
                  <c:v>106</c:v>
                </c:pt>
                <c:pt idx="26">
                  <c:v>106</c:v>
                </c:pt>
                <c:pt idx="27">
                  <c:v>106</c:v>
                </c:pt>
                <c:pt idx="28">
                  <c:v>107</c:v>
                </c:pt>
                <c:pt idx="29">
                  <c:v>107</c:v>
                </c:pt>
                <c:pt idx="30">
                  <c:v>108</c:v>
                </c:pt>
                <c:pt idx="31">
                  <c:v>109</c:v>
                </c:pt>
                <c:pt idx="32">
                  <c:v>110</c:v>
                </c:pt>
                <c:pt idx="33">
                  <c:v>111</c:v>
                </c:pt>
                <c:pt idx="34">
                  <c:v>112</c:v>
                </c:pt>
                <c:pt idx="35">
                  <c:v>113</c:v>
                </c:pt>
                <c:pt idx="36">
                  <c:v>114</c:v>
                </c:pt>
                <c:pt idx="37">
                  <c:v>115</c:v>
                </c:pt>
                <c:pt idx="38">
                  <c:v>115</c:v>
                </c:pt>
                <c:pt idx="39">
                  <c:v>116</c:v>
                </c:pt>
                <c:pt idx="40">
                  <c:v>118</c:v>
                </c:pt>
                <c:pt idx="41">
                  <c:v>119</c:v>
                </c:pt>
                <c:pt idx="42">
                  <c:v>120</c:v>
                </c:pt>
                <c:pt idx="43">
                  <c:v>122</c:v>
                </c:pt>
                <c:pt idx="44">
                  <c:v>123</c:v>
                </c:pt>
                <c:pt idx="45">
                  <c:v>124</c:v>
                </c:pt>
                <c:pt idx="46">
                  <c:v>126</c:v>
                </c:pt>
                <c:pt idx="47">
                  <c:v>129</c:v>
                </c:pt>
                <c:pt idx="48">
                  <c:v>130</c:v>
                </c:pt>
                <c:pt idx="49">
                  <c:v>132</c:v>
                </c:pt>
                <c:pt idx="50">
                  <c:v>133</c:v>
                </c:pt>
                <c:pt idx="51">
                  <c:v>134</c:v>
                </c:pt>
                <c:pt idx="52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90-3741-89F0-C7CD7A2B973A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Luleå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Blad1!$G$2:$G$54</c:f>
              <c:numCache>
                <c:formatCode>General</c:formatCode>
                <c:ptCount val="53"/>
                <c:pt idx="0">
                  <c:v>100</c:v>
                </c:pt>
                <c:pt idx="1">
                  <c:v>101</c:v>
                </c:pt>
                <c:pt idx="2">
                  <c:v>103</c:v>
                </c:pt>
                <c:pt idx="3">
                  <c:v>106</c:v>
                </c:pt>
                <c:pt idx="4">
                  <c:v>109</c:v>
                </c:pt>
                <c:pt idx="5">
                  <c:v>113</c:v>
                </c:pt>
                <c:pt idx="6">
                  <c:v>114</c:v>
                </c:pt>
                <c:pt idx="7">
                  <c:v>114</c:v>
                </c:pt>
                <c:pt idx="8">
                  <c:v>114</c:v>
                </c:pt>
                <c:pt idx="9">
                  <c:v>114</c:v>
                </c:pt>
                <c:pt idx="10">
                  <c:v>114</c:v>
                </c:pt>
                <c:pt idx="11">
                  <c:v>114</c:v>
                </c:pt>
                <c:pt idx="12">
                  <c:v>113</c:v>
                </c:pt>
                <c:pt idx="13">
                  <c:v>113</c:v>
                </c:pt>
                <c:pt idx="14">
                  <c:v>113</c:v>
                </c:pt>
                <c:pt idx="15">
                  <c:v>113</c:v>
                </c:pt>
                <c:pt idx="16">
                  <c:v>113</c:v>
                </c:pt>
                <c:pt idx="17">
                  <c:v>113</c:v>
                </c:pt>
                <c:pt idx="18">
                  <c:v>115</c:v>
                </c:pt>
                <c:pt idx="19">
                  <c:v>115</c:v>
                </c:pt>
                <c:pt idx="20">
                  <c:v>116</c:v>
                </c:pt>
                <c:pt idx="21">
                  <c:v>116</c:v>
                </c:pt>
                <c:pt idx="22">
                  <c:v>117</c:v>
                </c:pt>
                <c:pt idx="23">
                  <c:v>119</c:v>
                </c:pt>
                <c:pt idx="24">
                  <c:v>120</c:v>
                </c:pt>
                <c:pt idx="25">
                  <c:v>121</c:v>
                </c:pt>
                <c:pt idx="26">
                  <c:v>121</c:v>
                </c:pt>
                <c:pt idx="27">
                  <c:v>121</c:v>
                </c:pt>
                <c:pt idx="28">
                  <c:v>121</c:v>
                </c:pt>
                <c:pt idx="29">
                  <c:v>121</c:v>
                </c:pt>
                <c:pt idx="30">
                  <c:v>122</c:v>
                </c:pt>
                <c:pt idx="31">
                  <c:v>122</c:v>
                </c:pt>
                <c:pt idx="32">
                  <c:v>123</c:v>
                </c:pt>
                <c:pt idx="33">
                  <c:v>123</c:v>
                </c:pt>
                <c:pt idx="34">
                  <c:v>123</c:v>
                </c:pt>
                <c:pt idx="35">
                  <c:v>124</c:v>
                </c:pt>
                <c:pt idx="36">
                  <c:v>125</c:v>
                </c:pt>
                <c:pt idx="37">
                  <c:v>124</c:v>
                </c:pt>
                <c:pt idx="38">
                  <c:v>125</c:v>
                </c:pt>
                <c:pt idx="39">
                  <c:v>126</c:v>
                </c:pt>
                <c:pt idx="40">
                  <c:v>126</c:v>
                </c:pt>
                <c:pt idx="41">
                  <c:v>126</c:v>
                </c:pt>
                <c:pt idx="42">
                  <c:v>127</c:v>
                </c:pt>
                <c:pt idx="43">
                  <c:v>128</c:v>
                </c:pt>
                <c:pt idx="44">
                  <c:v>129</c:v>
                </c:pt>
                <c:pt idx="45">
                  <c:v>129</c:v>
                </c:pt>
                <c:pt idx="46">
                  <c:v>130</c:v>
                </c:pt>
                <c:pt idx="47">
                  <c:v>132</c:v>
                </c:pt>
                <c:pt idx="48">
                  <c:v>132</c:v>
                </c:pt>
                <c:pt idx="49">
                  <c:v>133</c:v>
                </c:pt>
                <c:pt idx="50">
                  <c:v>133</c:v>
                </c:pt>
                <c:pt idx="51">
                  <c:v>134</c:v>
                </c:pt>
                <c:pt idx="52">
                  <c:v>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D90-3741-89F0-C7CD7A2B973A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Stockholm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Blad1!$H$2:$H$54</c:f>
              <c:numCache>
                <c:formatCode>General</c:formatCode>
                <c:ptCount val="53"/>
                <c:pt idx="0">
                  <c:v>100</c:v>
                </c:pt>
                <c:pt idx="1">
                  <c:v>98</c:v>
                </c:pt>
                <c:pt idx="2">
                  <c:v>94</c:v>
                </c:pt>
                <c:pt idx="3">
                  <c:v>91</c:v>
                </c:pt>
                <c:pt idx="4">
                  <c:v>90</c:v>
                </c:pt>
                <c:pt idx="5">
                  <c:v>89</c:v>
                </c:pt>
                <c:pt idx="6">
                  <c:v>89</c:v>
                </c:pt>
                <c:pt idx="7">
                  <c:v>88</c:v>
                </c:pt>
                <c:pt idx="8">
                  <c:v>88</c:v>
                </c:pt>
                <c:pt idx="9">
                  <c:v>87</c:v>
                </c:pt>
                <c:pt idx="10">
                  <c:v>87</c:v>
                </c:pt>
                <c:pt idx="11">
                  <c:v>87</c:v>
                </c:pt>
                <c:pt idx="12">
                  <c:v>87</c:v>
                </c:pt>
                <c:pt idx="13">
                  <c:v>87</c:v>
                </c:pt>
                <c:pt idx="14">
                  <c:v>88</c:v>
                </c:pt>
                <c:pt idx="15">
                  <c:v>88</c:v>
                </c:pt>
                <c:pt idx="16">
                  <c:v>89</c:v>
                </c:pt>
                <c:pt idx="17">
                  <c:v>90</c:v>
                </c:pt>
                <c:pt idx="18">
                  <c:v>90</c:v>
                </c:pt>
                <c:pt idx="19">
                  <c:v>90</c:v>
                </c:pt>
                <c:pt idx="20">
                  <c:v>91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98</c:v>
                </c:pt>
                <c:pt idx="28">
                  <c:v>99</c:v>
                </c:pt>
                <c:pt idx="29">
                  <c:v>100</c:v>
                </c:pt>
                <c:pt idx="30">
                  <c:v>101</c:v>
                </c:pt>
                <c:pt idx="31">
                  <c:v>101</c:v>
                </c:pt>
                <c:pt idx="32">
                  <c:v>102</c:v>
                </c:pt>
                <c:pt idx="33">
                  <c:v>102</c:v>
                </c:pt>
                <c:pt idx="34">
                  <c:v>103</c:v>
                </c:pt>
                <c:pt idx="35">
                  <c:v>104</c:v>
                </c:pt>
                <c:pt idx="36">
                  <c:v>105</c:v>
                </c:pt>
                <c:pt idx="37">
                  <c:v>107</c:v>
                </c:pt>
                <c:pt idx="38">
                  <c:v>109</c:v>
                </c:pt>
                <c:pt idx="39">
                  <c:v>111</c:v>
                </c:pt>
                <c:pt idx="40">
                  <c:v>114</c:v>
                </c:pt>
                <c:pt idx="41">
                  <c:v>116</c:v>
                </c:pt>
                <c:pt idx="42">
                  <c:v>118</c:v>
                </c:pt>
                <c:pt idx="43">
                  <c:v>121</c:v>
                </c:pt>
                <c:pt idx="44">
                  <c:v>122</c:v>
                </c:pt>
                <c:pt idx="45">
                  <c:v>124</c:v>
                </c:pt>
                <c:pt idx="46">
                  <c:v>126</c:v>
                </c:pt>
                <c:pt idx="47">
                  <c:v>127</c:v>
                </c:pt>
                <c:pt idx="48">
                  <c:v>129</c:v>
                </c:pt>
                <c:pt idx="49">
                  <c:v>131</c:v>
                </c:pt>
                <c:pt idx="50">
                  <c:v>131</c:v>
                </c:pt>
                <c:pt idx="51">
                  <c:v>131</c:v>
                </c:pt>
                <c:pt idx="52">
                  <c:v>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90-3741-89F0-C7CD7A2B973A}"/>
            </c:ext>
          </c:extLst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Skövde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Blad1!$I$2:$I$54</c:f>
              <c:numCache>
                <c:formatCode>General</c:formatCode>
                <c:ptCount val="53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104</c:v>
                </c:pt>
                <c:pt idx="4">
                  <c:v>104</c:v>
                </c:pt>
                <c:pt idx="5">
                  <c:v>104</c:v>
                </c:pt>
                <c:pt idx="6">
                  <c:v>105</c:v>
                </c:pt>
                <c:pt idx="7">
                  <c:v>105</c:v>
                </c:pt>
                <c:pt idx="8">
                  <c:v>105</c:v>
                </c:pt>
                <c:pt idx="9">
                  <c:v>105</c:v>
                </c:pt>
                <c:pt idx="10">
                  <c:v>106</c:v>
                </c:pt>
                <c:pt idx="11">
                  <c:v>106</c:v>
                </c:pt>
                <c:pt idx="12">
                  <c:v>105</c:v>
                </c:pt>
                <c:pt idx="13">
                  <c:v>106</c:v>
                </c:pt>
                <c:pt idx="14">
                  <c:v>106</c:v>
                </c:pt>
                <c:pt idx="15">
                  <c:v>107</c:v>
                </c:pt>
                <c:pt idx="16">
                  <c:v>106</c:v>
                </c:pt>
                <c:pt idx="17">
                  <c:v>107</c:v>
                </c:pt>
                <c:pt idx="18">
                  <c:v>107</c:v>
                </c:pt>
                <c:pt idx="19">
                  <c:v>108</c:v>
                </c:pt>
                <c:pt idx="20">
                  <c:v>109</c:v>
                </c:pt>
                <c:pt idx="21">
                  <c:v>110</c:v>
                </c:pt>
                <c:pt idx="22">
                  <c:v>111</c:v>
                </c:pt>
                <c:pt idx="23">
                  <c:v>112</c:v>
                </c:pt>
                <c:pt idx="24">
                  <c:v>113</c:v>
                </c:pt>
                <c:pt idx="25">
                  <c:v>113</c:v>
                </c:pt>
                <c:pt idx="26">
                  <c:v>114</c:v>
                </c:pt>
                <c:pt idx="27">
                  <c:v>113</c:v>
                </c:pt>
                <c:pt idx="28">
                  <c:v>113</c:v>
                </c:pt>
                <c:pt idx="29">
                  <c:v>113</c:v>
                </c:pt>
                <c:pt idx="30">
                  <c:v>113</c:v>
                </c:pt>
                <c:pt idx="31">
                  <c:v>113</c:v>
                </c:pt>
                <c:pt idx="32">
                  <c:v>113</c:v>
                </c:pt>
                <c:pt idx="33">
                  <c:v>114</c:v>
                </c:pt>
                <c:pt idx="34">
                  <c:v>114</c:v>
                </c:pt>
                <c:pt idx="35">
                  <c:v>115</c:v>
                </c:pt>
                <c:pt idx="36">
                  <c:v>115</c:v>
                </c:pt>
                <c:pt idx="37">
                  <c:v>115</c:v>
                </c:pt>
                <c:pt idx="38">
                  <c:v>116</c:v>
                </c:pt>
                <c:pt idx="39">
                  <c:v>117</c:v>
                </c:pt>
                <c:pt idx="40">
                  <c:v>118</c:v>
                </c:pt>
                <c:pt idx="41">
                  <c:v>119</c:v>
                </c:pt>
                <c:pt idx="42">
                  <c:v>120</c:v>
                </c:pt>
                <c:pt idx="43">
                  <c:v>121</c:v>
                </c:pt>
                <c:pt idx="44">
                  <c:v>122</c:v>
                </c:pt>
                <c:pt idx="45">
                  <c:v>123</c:v>
                </c:pt>
                <c:pt idx="46">
                  <c:v>124</c:v>
                </c:pt>
                <c:pt idx="47">
                  <c:v>126</c:v>
                </c:pt>
                <c:pt idx="48">
                  <c:v>128</c:v>
                </c:pt>
                <c:pt idx="49">
                  <c:v>129</c:v>
                </c:pt>
                <c:pt idx="50">
                  <c:v>130</c:v>
                </c:pt>
                <c:pt idx="51">
                  <c:v>131</c:v>
                </c:pt>
                <c:pt idx="52">
                  <c:v>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D90-3741-89F0-C7CD7A2B973A}"/>
            </c:ext>
          </c:extLst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Östersund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Blad1!$J$2:$J$54</c:f>
              <c:numCache>
                <c:formatCode>General</c:formatCode>
                <c:ptCount val="53"/>
                <c:pt idx="0">
                  <c:v>100</c:v>
                </c:pt>
                <c:pt idx="1">
                  <c:v>102</c:v>
                </c:pt>
                <c:pt idx="2">
                  <c:v>103</c:v>
                </c:pt>
                <c:pt idx="3">
                  <c:v>105</c:v>
                </c:pt>
                <c:pt idx="4">
                  <c:v>107</c:v>
                </c:pt>
                <c:pt idx="5">
                  <c:v>109</c:v>
                </c:pt>
                <c:pt idx="6">
                  <c:v>110</c:v>
                </c:pt>
                <c:pt idx="7">
                  <c:v>111</c:v>
                </c:pt>
                <c:pt idx="8">
                  <c:v>111</c:v>
                </c:pt>
                <c:pt idx="9">
                  <c:v>111</c:v>
                </c:pt>
                <c:pt idx="10">
                  <c:v>112</c:v>
                </c:pt>
                <c:pt idx="11">
                  <c:v>113</c:v>
                </c:pt>
                <c:pt idx="12">
                  <c:v>113</c:v>
                </c:pt>
                <c:pt idx="13">
                  <c:v>113</c:v>
                </c:pt>
                <c:pt idx="14">
                  <c:v>113</c:v>
                </c:pt>
                <c:pt idx="15">
                  <c:v>113</c:v>
                </c:pt>
                <c:pt idx="16">
                  <c:v>114</c:v>
                </c:pt>
                <c:pt idx="17">
                  <c:v>114</c:v>
                </c:pt>
                <c:pt idx="18">
                  <c:v>115</c:v>
                </c:pt>
                <c:pt idx="19">
                  <c:v>116</c:v>
                </c:pt>
                <c:pt idx="20">
                  <c:v>117</c:v>
                </c:pt>
                <c:pt idx="21">
                  <c:v>118</c:v>
                </c:pt>
                <c:pt idx="22">
                  <c:v>119</c:v>
                </c:pt>
                <c:pt idx="23">
                  <c:v>119</c:v>
                </c:pt>
                <c:pt idx="24">
                  <c:v>120</c:v>
                </c:pt>
                <c:pt idx="25">
                  <c:v>120</c:v>
                </c:pt>
                <c:pt idx="26">
                  <c:v>120</c:v>
                </c:pt>
                <c:pt idx="27">
                  <c:v>119</c:v>
                </c:pt>
                <c:pt idx="28">
                  <c:v>118</c:v>
                </c:pt>
                <c:pt idx="29">
                  <c:v>117</c:v>
                </c:pt>
                <c:pt idx="30">
                  <c:v>117</c:v>
                </c:pt>
                <c:pt idx="31">
                  <c:v>117</c:v>
                </c:pt>
                <c:pt idx="32">
                  <c:v>117</c:v>
                </c:pt>
                <c:pt idx="33">
                  <c:v>117</c:v>
                </c:pt>
                <c:pt idx="34">
                  <c:v>118</c:v>
                </c:pt>
                <c:pt idx="35">
                  <c:v>117</c:v>
                </c:pt>
                <c:pt idx="36">
                  <c:v>118</c:v>
                </c:pt>
                <c:pt idx="37">
                  <c:v>118</c:v>
                </c:pt>
                <c:pt idx="38">
                  <c:v>118</c:v>
                </c:pt>
                <c:pt idx="39">
                  <c:v>119</c:v>
                </c:pt>
                <c:pt idx="40">
                  <c:v>119</c:v>
                </c:pt>
                <c:pt idx="41">
                  <c:v>119</c:v>
                </c:pt>
                <c:pt idx="42">
                  <c:v>120</c:v>
                </c:pt>
                <c:pt idx="43">
                  <c:v>121</c:v>
                </c:pt>
                <c:pt idx="44">
                  <c:v>122</c:v>
                </c:pt>
                <c:pt idx="45">
                  <c:v>123</c:v>
                </c:pt>
                <c:pt idx="46">
                  <c:v>124</c:v>
                </c:pt>
                <c:pt idx="47">
                  <c:v>126</c:v>
                </c:pt>
                <c:pt idx="48">
                  <c:v>127</c:v>
                </c:pt>
                <c:pt idx="49">
                  <c:v>128</c:v>
                </c:pt>
                <c:pt idx="50">
                  <c:v>129</c:v>
                </c:pt>
                <c:pt idx="51">
                  <c:v>129</c:v>
                </c:pt>
                <c:pt idx="52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D90-3741-89F0-C7CD7A2B973A}"/>
            </c:ext>
          </c:extLst>
        </c:ser>
        <c:ser>
          <c:idx val="9"/>
          <c:order val="9"/>
          <c:tx>
            <c:strRef>
              <c:f>Blad1!$K$1</c:f>
              <c:strCache>
                <c:ptCount val="1"/>
                <c:pt idx="0">
                  <c:v>Sundsvall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Blad1!$K$2:$K$54</c:f>
              <c:numCache>
                <c:formatCode>General</c:formatCode>
                <c:ptCount val="53"/>
                <c:pt idx="0">
                  <c:v>100</c:v>
                </c:pt>
                <c:pt idx="1">
                  <c:v>101</c:v>
                </c:pt>
                <c:pt idx="2">
                  <c:v>101</c:v>
                </c:pt>
                <c:pt idx="3">
                  <c:v>102</c:v>
                </c:pt>
                <c:pt idx="4">
                  <c:v>103</c:v>
                </c:pt>
                <c:pt idx="5">
                  <c:v>104</c:v>
                </c:pt>
                <c:pt idx="6">
                  <c:v>104</c:v>
                </c:pt>
                <c:pt idx="7">
                  <c:v>104</c:v>
                </c:pt>
                <c:pt idx="8">
                  <c:v>104</c:v>
                </c:pt>
                <c:pt idx="9">
                  <c:v>104</c:v>
                </c:pt>
                <c:pt idx="10">
                  <c:v>104</c:v>
                </c:pt>
                <c:pt idx="11">
                  <c:v>104</c:v>
                </c:pt>
                <c:pt idx="12">
                  <c:v>104</c:v>
                </c:pt>
                <c:pt idx="13">
                  <c:v>103</c:v>
                </c:pt>
                <c:pt idx="14">
                  <c:v>103</c:v>
                </c:pt>
                <c:pt idx="15">
                  <c:v>103</c:v>
                </c:pt>
                <c:pt idx="16">
                  <c:v>102</c:v>
                </c:pt>
                <c:pt idx="17">
                  <c:v>102</c:v>
                </c:pt>
                <c:pt idx="18">
                  <c:v>102</c:v>
                </c:pt>
                <c:pt idx="19">
                  <c:v>103</c:v>
                </c:pt>
                <c:pt idx="20">
                  <c:v>103</c:v>
                </c:pt>
                <c:pt idx="21">
                  <c:v>104</c:v>
                </c:pt>
                <c:pt idx="22">
                  <c:v>104</c:v>
                </c:pt>
                <c:pt idx="23">
                  <c:v>104</c:v>
                </c:pt>
                <c:pt idx="24">
                  <c:v>104</c:v>
                </c:pt>
                <c:pt idx="25">
                  <c:v>104</c:v>
                </c:pt>
                <c:pt idx="26">
                  <c:v>104</c:v>
                </c:pt>
                <c:pt idx="27">
                  <c:v>104</c:v>
                </c:pt>
                <c:pt idx="28">
                  <c:v>103</c:v>
                </c:pt>
                <c:pt idx="29">
                  <c:v>103</c:v>
                </c:pt>
                <c:pt idx="30">
                  <c:v>103</c:v>
                </c:pt>
                <c:pt idx="31">
                  <c:v>103</c:v>
                </c:pt>
                <c:pt idx="32">
                  <c:v>103</c:v>
                </c:pt>
                <c:pt idx="33">
                  <c:v>103</c:v>
                </c:pt>
                <c:pt idx="34">
                  <c:v>103</c:v>
                </c:pt>
                <c:pt idx="35">
                  <c:v>104</c:v>
                </c:pt>
                <c:pt idx="36">
                  <c:v>104</c:v>
                </c:pt>
                <c:pt idx="37">
                  <c:v>104</c:v>
                </c:pt>
                <c:pt idx="38">
                  <c:v>105</c:v>
                </c:pt>
                <c:pt idx="39">
                  <c:v>105</c:v>
                </c:pt>
                <c:pt idx="40">
                  <c:v>105</c:v>
                </c:pt>
                <c:pt idx="41">
                  <c:v>106</c:v>
                </c:pt>
                <c:pt idx="42">
                  <c:v>106</c:v>
                </c:pt>
                <c:pt idx="43">
                  <c:v>107</c:v>
                </c:pt>
                <c:pt idx="44">
                  <c:v>107</c:v>
                </c:pt>
                <c:pt idx="45">
                  <c:v>108</c:v>
                </c:pt>
                <c:pt idx="46">
                  <c:v>108</c:v>
                </c:pt>
                <c:pt idx="47">
                  <c:v>109</c:v>
                </c:pt>
                <c:pt idx="48">
                  <c:v>109</c:v>
                </c:pt>
                <c:pt idx="49">
                  <c:v>110</c:v>
                </c:pt>
                <c:pt idx="50">
                  <c:v>110</c:v>
                </c:pt>
                <c:pt idx="51">
                  <c:v>109</c:v>
                </c:pt>
                <c:pt idx="52">
                  <c:v>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D90-3741-89F0-C7CD7A2B973A}"/>
            </c:ext>
          </c:extLst>
        </c:ser>
        <c:ser>
          <c:idx val="10"/>
          <c:order val="10"/>
          <c:tx>
            <c:strRef>
              <c:f>Blad1!$L$1</c:f>
              <c:strCache>
                <c:ptCount val="1"/>
                <c:pt idx="0">
                  <c:v>Skellefteå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Blad1!$L$2:$L$54</c:f>
              <c:numCache>
                <c:formatCode>General</c:formatCode>
                <c:ptCount val="5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101</c:v>
                </c:pt>
                <c:pt idx="5">
                  <c:v>102</c:v>
                </c:pt>
                <c:pt idx="6">
                  <c:v>102</c:v>
                </c:pt>
                <c:pt idx="7">
                  <c:v>103</c:v>
                </c:pt>
                <c:pt idx="8">
                  <c:v>103</c:v>
                </c:pt>
                <c:pt idx="9">
                  <c:v>103</c:v>
                </c:pt>
                <c:pt idx="10">
                  <c:v>104</c:v>
                </c:pt>
                <c:pt idx="11">
                  <c:v>104</c:v>
                </c:pt>
                <c:pt idx="12">
                  <c:v>104</c:v>
                </c:pt>
                <c:pt idx="13">
                  <c:v>104</c:v>
                </c:pt>
                <c:pt idx="14">
                  <c:v>104</c:v>
                </c:pt>
                <c:pt idx="15">
                  <c:v>104</c:v>
                </c:pt>
                <c:pt idx="16">
                  <c:v>104</c:v>
                </c:pt>
                <c:pt idx="17">
                  <c:v>104</c:v>
                </c:pt>
                <c:pt idx="18">
                  <c:v>104</c:v>
                </c:pt>
                <c:pt idx="19">
                  <c:v>105</c:v>
                </c:pt>
                <c:pt idx="20">
                  <c:v>105</c:v>
                </c:pt>
                <c:pt idx="21">
                  <c:v>106</c:v>
                </c:pt>
                <c:pt idx="22">
                  <c:v>106</c:v>
                </c:pt>
                <c:pt idx="23">
                  <c:v>106</c:v>
                </c:pt>
                <c:pt idx="24">
                  <c:v>106</c:v>
                </c:pt>
                <c:pt idx="25">
                  <c:v>106</c:v>
                </c:pt>
                <c:pt idx="26">
                  <c:v>105</c:v>
                </c:pt>
                <c:pt idx="27">
                  <c:v>104</c:v>
                </c:pt>
                <c:pt idx="28">
                  <c:v>103</c:v>
                </c:pt>
                <c:pt idx="29">
                  <c:v>102</c:v>
                </c:pt>
                <c:pt idx="30">
                  <c:v>102</c:v>
                </c:pt>
                <c:pt idx="31">
                  <c:v>101</c:v>
                </c:pt>
                <c:pt idx="32">
                  <c:v>101</c:v>
                </c:pt>
                <c:pt idx="33">
                  <c:v>101</c:v>
                </c:pt>
                <c:pt idx="34">
                  <c:v>101</c:v>
                </c:pt>
                <c:pt idx="35">
                  <c:v>101</c:v>
                </c:pt>
                <c:pt idx="36">
                  <c:v>101</c:v>
                </c:pt>
                <c:pt idx="37">
                  <c:v>101</c:v>
                </c:pt>
                <c:pt idx="38">
                  <c:v>101</c:v>
                </c:pt>
                <c:pt idx="39">
                  <c:v>101</c:v>
                </c:pt>
                <c:pt idx="40">
                  <c:v>100</c:v>
                </c:pt>
                <c:pt idx="41">
                  <c:v>100</c:v>
                </c:pt>
                <c:pt idx="42">
                  <c:v>101</c:v>
                </c:pt>
                <c:pt idx="43">
                  <c:v>101</c:v>
                </c:pt>
                <c:pt idx="44">
                  <c:v>101</c:v>
                </c:pt>
                <c:pt idx="45">
                  <c:v>101</c:v>
                </c:pt>
                <c:pt idx="46">
                  <c:v>101</c:v>
                </c:pt>
                <c:pt idx="47">
                  <c:v>102</c:v>
                </c:pt>
                <c:pt idx="48">
                  <c:v>101</c:v>
                </c:pt>
                <c:pt idx="49">
                  <c:v>102</c:v>
                </c:pt>
                <c:pt idx="50">
                  <c:v>102</c:v>
                </c:pt>
                <c:pt idx="51">
                  <c:v>103</c:v>
                </c:pt>
                <c:pt idx="52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D90-3741-89F0-C7CD7A2B973A}"/>
            </c:ext>
          </c:extLst>
        </c:ser>
        <c:ser>
          <c:idx val="11"/>
          <c:order val="11"/>
          <c:tx>
            <c:strRef>
              <c:f>Blad1!$M$1</c:f>
              <c:strCache>
                <c:ptCount val="1"/>
                <c:pt idx="0">
                  <c:v>Örnsköldsvik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Blad1!$M$2:$M$54</c:f>
              <c:numCache>
                <c:formatCode>General</c:formatCode>
                <c:ptCount val="53"/>
                <c:pt idx="0">
                  <c:v>100</c:v>
                </c:pt>
                <c:pt idx="1">
                  <c:v>100</c:v>
                </c:pt>
                <c:pt idx="2">
                  <c:v>99</c:v>
                </c:pt>
                <c:pt idx="3">
                  <c:v>99</c:v>
                </c:pt>
                <c:pt idx="4">
                  <c:v>100</c:v>
                </c:pt>
                <c:pt idx="5">
                  <c:v>100</c:v>
                </c:pt>
                <c:pt idx="6">
                  <c:v>101</c:v>
                </c:pt>
                <c:pt idx="7">
                  <c:v>101</c:v>
                </c:pt>
                <c:pt idx="8">
                  <c:v>101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99</c:v>
                </c:pt>
                <c:pt idx="15">
                  <c:v>99</c:v>
                </c:pt>
                <c:pt idx="16">
                  <c:v>99</c:v>
                </c:pt>
                <c:pt idx="17">
                  <c:v>98</c:v>
                </c:pt>
                <c:pt idx="18">
                  <c:v>98</c:v>
                </c:pt>
                <c:pt idx="19">
                  <c:v>98</c:v>
                </c:pt>
                <c:pt idx="20">
                  <c:v>98</c:v>
                </c:pt>
                <c:pt idx="21">
                  <c:v>98</c:v>
                </c:pt>
                <c:pt idx="22">
                  <c:v>98</c:v>
                </c:pt>
                <c:pt idx="23">
                  <c:v>97</c:v>
                </c:pt>
                <c:pt idx="24">
                  <c:v>97</c:v>
                </c:pt>
                <c:pt idx="25">
                  <c:v>96</c:v>
                </c:pt>
                <c:pt idx="26">
                  <c:v>96</c:v>
                </c:pt>
                <c:pt idx="27">
                  <c:v>95</c:v>
                </c:pt>
                <c:pt idx="28">
                  <c:v>94</c:v>
                </c:pt>
                <c:pt idx="29">
                  <c:v>93</c:v>
                </c:pt>
                <c:pt idx="30">
                  <c:v>92</c:v>
                </c:pt>
                <c:pt idx="31">
                  <c:v>92</c:v>
                </c:pt>
                <c:pt idx="32">
                  <c:v>91</c:v>
                </c:pt>
                <c:pt idx="33">
                  <c:v>91</c:v>
                </c:pt>
                <c:pt idx="34">
                  <c:v>91</c:v>
                </c:pt>
                <c:pt idx="35">
                  <c:v>91</c:v>
                </c:pt>
                <c:pt idx="36">
                  <c:v>92</c:v>
                </c:pt>
                <c:pt idx="37">
                  <c:v>92</c:v>
                </c:pt>
                <c:pt idx="38">
                  <c:v>92</c:v>
                </c:pt>
                <c:pt idx="39">
                  <c:v>91</c:v>
                </c:pt>
                <c:pt idx="40">
                  <c:v>91</c:v>
                </c:pt>
                <c:pt idx="41">
                  <c:v>91</c:v>
                </c:pt>
                <c:pt idx="42">
                  <c:v>91</c:v>
                </c:pt>
                <c:pt idx="43">
                  <c:v>91</c:v>
                </c:pt>
                <c:pt idx="44">
                  <c:v>92</c:v>
                </c:pt>
                <c:pt idx="45">
                  <c:v>92</c:v>
                </c:pt>
                <c:pt idx="46">
                  <c:v>93</c:v>
                </c:pt>
                <c:pt idx="47">
                  <c:v>93</c:v>
                </c:pt>
                <c:pt idx="48">
                  <c:v>93</c:v>
                </c:pt>
                <c:pt idx="49">
                  <c:v>93</c:v>
                </c:pt>
                <c:pt idx="50">
                  <c:v>92</c:v>
                </c:pt>
                <c:pt idx="51">
                  <c:v>92</c:v>
                </c:pt>
                <c:pt idx="52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D90-3741-89F0-C7CD7A2B9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8273743"/>
        <c:axId val="887138192"/>
      </c:lineChart>
      <c:catAx>
        <c:axId val="7582737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5212A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pPr>
            <a:endParaRPr lang="sv-SE"/>
          </a:p>
        </c:txPr>
        <c:crossAx val="887138192"/>
        <c:crosses val="autoZero"/>
        <c:auto val="1"/>
        <c:lblAlgn val="ctr"/>
        <c:lblOffset val="100"/>
        <c:noMultiLvlLbl val="0"/>
      </c:catAx>
      <c:valAx>
        <c:axId val="887138192"/>
        <c:scaling>
          <c:orientation val="minMax"/>
          <c:min val="80"/>
        </c:scaling>
        <c:delete val="0"/>
        <c:axPos val="l"/>
        <c:majorGridlines>
          <c:spPr>
            <a:ln w="3175" cap="flat" cmpd="sng" algn="ctr">
              <a:solidFill>
                <a:srgbClr val="05212A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pPr>
            <a:endParaRPr lang="sv-SE"/>
          </a:p>
        </c:txPr>
        <c:crossAx val="758273743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784234810020357"/>
          <c:y val="0.1792586987110221"/>
          <c:w val="0.10513463049091749"/>
          <c:h val="0.71553214302596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Figtree" pitchFamily="2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/>
  </c:chart>
  <c:spPr>
    <a:solidFill>
      <a:schemeClr val="bg1"/>
    </a:solidFill>
    <a:ln>
      <a:noFill/>
      <a:bevel/>
    </a:ln>
    <a:effectLst/>
  </c:spPr>
  <c:txPr>
    <a:bodyPr/>
    <a:lstStyle/>
    <a:p>
      <a:pPr>
        <a:defRPr b="1" i="0">
          <a:solidFill>
            <a:schemeClr val="tx1"/>
          </a:solidFill>
          <a:latin typeface="Avenir Heavy" panose="02000503020000020003" pitchFamily="2" charset="0"/>
        </a:defRPr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4571D054-AD9A-E00D-4649-7D8F8CE61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CF2D9D0-D9C2-8650-34B0-54452B95D2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CF1BC-0B4F-F941-B21F-0319DA8A6FC2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562C237-0C06-B5F3-7F67-A5E4B0E8F4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DF719E-AD40-A9DC-7B88-F7B00A200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68563-7EFC-FD4E-8E03-310AE53768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00959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A3510-33BF-6145-9E10-C4F808371A30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F4EF6-0C9C-4446-8B2B-0FF30A19A8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253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69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6360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1536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A951C-1EC0-067F-5326-1EBB224EE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97FEEF7-9D52-34F0-DAC6-286482B26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DA15DA2-996C-DD40-4411-BCF77EEBA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Newsec</a:t>
            </a:r>
            <a:r>
              <a:rPr lang="sv-SE" dirty="0"/>
              <a:t> rankar Umeå på plats 6 i sin ranking över fastighetsmarknaderna i Sveriges 29 största kommuner, Framtidens tillväxtmarknader nr. 16 från 2024.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304D61-65F1-AB28-0720-1AA104A21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2597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3921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599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1503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315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1572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solidFill>
                  <a:srgbClr val="000000"/>
                </a:solidFill>
                <a:latin typeface="Adobe Clean DC"/>
              </a:rPr>
              <a:t>Siffror från 2023: </a:t>
            </a:r>
          </a:p>
          <a:p>
            <a:r>
              <a:rPr lang="sv-SE" sz="1200" dirty="0">
                <a:solidFill>
                  <a:srgbClr val="000000"/>
                </a:solidFill>
                <a:latin typeface="Adobe Clean DC"/>
              </a:rPr>
              <a:t>52% har eftergymnasial utbildning och 46% har gymnasial examen. (dvs nästan 100% har gymnasial examen eller högre).</a:t>
            </a:r>
          </a:p>
          <a:p>
            <a:endParaRPr lang="sv-SE" sz="1200" dirty="0">
              <a:solidFill>
                <a:srgbClr val="000000"/>
              </a:solidFill>
              <a:latin typeface="Adobe Clean DC"/>
            </a:endParaRPr>
          </a:p>
          <a:p>
            <a:r>
              <a:rPr lang="sv-SE" sz="1200" dirty="0">
                <a:solidFill>
                  <a:srgbClr val="000000"/>
                </a:solidFill>
                <a:latin typeface="Adobe Clean DC"/>
              </a:rPr>
              <a:t>Datakällor: </a:t>
            </a:r>
            <a:r>
              <a:rPr lang="sv-S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SUN, SCB.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4554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Inter UI Bold"/>
              </a:rPr>
              <a:t>Nästan 80 procent av Umeåborna litar på varandra enligt Gemenskapsbarometern 2024 och undersökningar genomförda av SCB.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378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3507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5141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Inter UI Bold"/>
              </a:rPr>
              <a:t>Nästan 80 procent av Umeåborna litar på varandra enligt Gemenskapsbarometern 2024 och undersökningar genomförda av SCB.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546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697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737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660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3688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580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baseline="0" dirty="0">
                <a:solidFill>
                  <a:srgbClr val="000000"/>
                </a:solidFill>
                <a:latin typeface="Avenir" panose="020B0503020203020204" pitchFamily="34" charset="0"/>
              </a:rPr>
              <a:t>Umeå är en av de utvalda städerna som ingår i EUs målsättning om 100 klimatneutrala städer innan 2030.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1773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795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Källa Försäkringskassan.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4798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solidFill>
                  <a:srgbClr val="000000"/>
                </a:solidFill>
                <a:latin typeface="Adobe Clean DC"/>
              </a:rPr>
              <a:t>Exakta siffror: +5 972 i befolkning,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Datakällor: SUN, SCB.</a:t>
            </a:r>
            <a:endParaRPr lang="sv-SE" dirty="0"/>
          </a:p>
          <a:p>
            <a:endParaRPr lang="sv-SE" dirty="0"/>
          </a:p>
          <a:p>
            <a:r>
              <a:rPr lang="sv-SE" sz="1200" dirty="0">
                <a:solidFill>
                  <a:srgbClr val="000000"/>
                </a:solidFill>
                <a:latin typeface="Adobe Clean DC"/>
              </a:rPr>
              <a:t>Exakta siffror: +846 arbetsställen, +8 767 fler anställda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Datakällor: SUN, SCB.</a:t>
            </a:r>
            <a:endParaRPr lang="sv-SE" dirty="0"/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Umeå kommun har en målsättning om att det ska byggas 2000 bostäder per år under några år framöver, för att bygga bort bostadsbrist och skapa en mer välfungerande bostadsmarknad.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r>
              <a:rPr lang="sv-SE" sz="1200" dirty="0">
                <a:solidFill>
                  <a:srgbClr val="000000"/>
                </a:solidFill>
                <a:latin typeface="Adobe Clean DC"/>
              </a:rPr>
              <a:t>Exakta siffror: 3 799 bostäder.</a:t>
            </a:r>
          </a:p>
          <a:p>
            <a:endParaRPr lang="sv-SE" sz="1200" dirty="0">
              <a:solidFill>
                <a:srgbClr val="000000"/>
              </a:solidFill>
              <a:latin typeface="Adobe Clean D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Datakällor: SUN, SCB.</a:t>
            </a: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359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944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6745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142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81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139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122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48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56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608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24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04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16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Diagrammet visar indexerad förändring i befolkning (ökning för de flesta) över tid, i ett urval av svenska kommuner.</a:t>
            </a:r>
          </a:p>
          <a:p>
            <a:endParaRPr lang="sv-SE" dirty="0"/>
          </a:p>
          <a:p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Datakällor: SUN, SCB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4EF6-0C9C-4446-8B2B-0FF30A19A82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35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448989-D817-5E95-1D06-D2B9A5B927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0E5F49D-55D7-7CB8-DC2F-5EBE25784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97CB8D8E-E68C-840F-DEE4-B0535CD0F8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F15D667-738E-2C56-E6DB-C2A124AC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ljuslil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97CB8D8E-E68C-840F-DEE4-B0535CD0F8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F15D667-738E-2C56-E6DB-C2A124AC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mörk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96FC73F-536C-BCC4-7B8B-88F8143AE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400" y="5234400"/>
            <a:ext cx="155503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lil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13" name="Platshållare för bild 8">
            <a:extLst>
              <a:ext uri="{FF2B5EF4-FFF2-40B4-BE49-F238E27FC236}">
                <a16:creationId xmlns:a16="http://schemas.microsoft.com/office/drawing/2014/main" id="{F50D6DED-833A-40C4-A307-55FF757A2F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833DDE45-70F5-3F97-EE8B-7CA78266D5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66" y="5236798"/>
            <a:ext cx="1559291" cy="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klar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6EA1D818-FD11-4176-2CEE-3D610CE6E8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F7116A1-801B-A997-0F81-DDEEFE12D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66" y="5236798"/>
            <a:ext cx="1559291" cy="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orange">
    <p:bg>
      <p:bgPr>
        <a:solidFill>
          <a:srgbClr val="FF5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BB6351CB-B289-8761-A30C-493DF09827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5500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212FB07-D3C2-A6FA-1464-F1082B9F0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66" y="5236798"/>
            <a:ext cx="1559291" cy="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 - bei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692150"/>
            <a:ext cx="5400675" cy="1843232"/>
          </a:xfrm>
        </p:spPr>
        <p:txBody>
          <a:bodyPr lIns="69120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15" name="Underrubrik 14">
            <a:extLst>
              <a:ext uri="{FF2B5EF4-FFF2-40B4-BE49-F238E27FC236}">
                <a16:creationId xmlns:a16="http://schemas.microsoft.com/office/drawing/2014/main" id="{167CC370-0DB4-B9C7-3CE0-115052DA2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1" y="2945675"/>
            <a:ext cx="5400674" cy="3220175"/>
          </a:xfrm>
          <a:custGeom>
            <a:avLst/>
            <a:gdLst>
              <a:gd name="connsiteX0" fmla="*/ 0 w 5400674"/>
              <a:gd name="connsiteY0" fmla="*/ 0 h 3220175"/>
              <a:gd name="connsiteX1" fmla="*/ 5400674 w 5400674"/>
              <a:gd name="connsiteY1" fmla="*/ 0 h 3220175"/>
              <a:gd name="connsiteX2" fmla="*/ 5400674 w 5400674"/>
              <a:gd name="connsiteY2" fmla="*/ 2674974 h 3220175"/>
              <a:gd name="connsiteX3" fmla="*/ 4938394 w 5400674"/>
              <a:gd name="connsiteY3" fmla="*/ 2674974 h 3220175"/>
              <a:gd name="connsiteX4" fmla="*/ 4938394 w 5400674"/>
              <a:gd name="connsiteY4" fmla="*/ 2298575 h 3220175"/>
              <a:gd name="connsiteX5" fmla="*/ 3865602 w 5400674"/>
              <a:gd name="connsiteY5" fmla="*/ 2298575 h 3220175"/>
              <a:gd name="connsiteX6" fmla="*/ 3865602 w 5400674"/>
              <a:gd name="connsiteY6" fmla="*/ 2674974 h 3220175"/>
              <a:gd name="connsiteX7" fmla="*/ 3865602 w 5400674"/>
              <a:gd name="connsiteY7" fmla="*/ 2842728 h 3220175"/>
              <a:gd name="connsiteX8" fmla="*/ 3865602 w 5400674"/>
              <a:gd name="connsiteY8" fmla="*/ 3220175 h 3220175"/>
              <a:gd name="connsiteX9" fmla="*/ 0 w 5400674"/>
              <a:gd name="connsiteY9" fmla="*/ 3220175 h 32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0674" h="3220175">
                <a:moveTo>
                  <a:pt x="0" y="0"/>
                </a:moveTo>
                <a:lnTo>
                  <a:pt x="5400674" y="0"/>
                </a:lnTo>
                <a:lnTo>
                  <a:pt x="5400674" y="2674974"/>
                </a:lnTo>
                <a:lnTo>
                  <a:pt x="4938394" y="2674974"/>
                </a:lnTo>
                <a:lnTo>
                  <a:pt x="4938394" y="2298575"/>
                </a:lnTo>
                <a:lnTo>
                  <a:pt x="3865602" y="2298575"/>
                </a:lnTo>
                <a:lnTo>
                  <a:pt x="3865602" y="2674974"/>
                </a:lnTo>
                <a:lnTo>
                  <a:pt x="3865602" y="2842728"/>
                </a:lnTo>
                <a:lnTo>
                  <a:pt x="3865602" y="3220175"/>
                </a:lnTo>
                <a:lnTo>
                  <a:pt x="0" y="3220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91200" tIns="0" rIns="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3CB878A2-9A40-D78C-412E-3AC8BAB6A4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lIns="691200" tIns="691200" rIns="90000" bIns="468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02F07927-FE8D-1594-C004-8838D3A60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 -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692150"/>
            <a:ext cx="5400675" cy="1843232"/>
          </a:xfrm>
        </p:spPr>
        <p:txBody>
          <a:bodyPr lIns="69120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63B65D6C-5658-F159-F4B0-43008B59AA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lIns="691200" tIns="691200" rIns="90000" bIns="468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4A8550D-52B1-EE50-E353-CD309C378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  <p:sp>
        <p:nvSpPr>
          <p:cNvPr id="6" name="Underrubrik 5">
            <a:extLst>
              <a:ext uri="{FF2B5EF4-FFF2-40B4-BE49-F238E27FC236}">
                <a16:creationId xmlns:a16="http://schemas.microsoft.com/office/drawing/2014/main" id="{8130CBA2-C587-E2BC-38F3-50BCA44BF8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1" y="2945675"/>
            <a:ext cx="5400674" cy="3220175"/>
          </a:xfrm>
          <a:custGeom>
            <a:avLst/>
            <a:gdLst>
              <a:gd name="connsiteX0" fmla="*/ 0 w 5400674"/>
              <a:gd name="connsiteY0" fmla="*/ 0 h 3220175"/>
              <a:gd name="connsiteX1" fmla="*/ 5400674 w 5400674"/>
              <a:gd name="connsiteY1" fmla="*/ 0 h 3220175"/>
              <a:gd name="connsiteX2" fmla="*/ 5400674 w 5400674"/>
              <a:gd name="connsiteY2" fmla="*/ 2674974 h 3220175"/>
              <a:gd name="connsiteX3" fmla="*/ 4938394 w 5400674"/>
              <a:gd name="connsiteY3" fmla="*/ 2674974 h 3220175"/>
              <a:gd name="connsiteX4" fmla="*/ 4938394 w 5400674"/>
              <a:gd name="connsiteY4" fmla="*/ 2298575 h 3220175"/>
              <a:gd name="connsiteX5" fmla="*/ 3865602 w 5400674"/>
              <a:gd name="connsiteY5" fmla="*/ 2298575 h 3220175"/>
              <a:gd name="connsiteX6" fmla="*/ 3865602 w 5400674"/>
              <a:gd name="connsiteY6" fmla="*/ 2674974 h 3220175"/>
              <a:gd name="connsiteX7" fmla="*/ 3865602 w 5400674"/>
              <a:gd name="connsiteY7" fmla="*/ 2842728 h 3220175"/>
              <a:gd name="connsiteX8" fmla="*/ 3865602 w 5400674"/>
              <a:gd name="connsiteY8" fmla="*/ 3220175 h 3220175"/>
              <a:gd name="connsiteX9" fmla="*/ 0 w 5400674"/>
              <a:gd name="connsiteY9" fmla="*/ 3220175 h 32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0674" h="3220175">
                <a:moveTo>
                  <a:pt x="0" y="0"/>
                </a:moveTo>
                <a:lnTo>
                  <a:pt x="5400674" y="0"/>
                </a:lnTo>
                <a:lnTo>
                  <a:pt x="5400674" y="2674974"/>
                </a:lnTo>
                <a:lnTo>
                  <a:pt x="4938394" y="2674974"/>
                </a:lnTo>
                <a:lnTo>
                  <a:pt x="4938394" y="2298575"/>
                </a:lnTo>
                <a:lnTo>
                  <a:pt x="3865602" y="2298575"/>
                </a:lnTo>
                <a:lnTo>
                  <a:pt x="3865602" y="2674974"/>
                </a:lnTo>
                <a:lnTo>
                  <a:pt x="3865602" y="2842728"/>
                </a:lnTo>
                <a:lnTo>
                  <a:pt x="3865602" y="3220175"/>
                </a:lnTo>
                <a:lnTo>
                  <a:pt x="0" y="3220175"/>
                </a:lnTo>
                <a:close/>
              </a:path>
            </a:pathLst>
          </a:custGeom>
          <a:noFill/>
        </p:spPr>
        <p:txBody>
          <a:bodyPr wrap="square" lIns="691200" tIns="0" rIns="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</p:spTree>
    <p:extLst>
      <p:ext uri="{BB962C8B-B14F-4D97-AF65-F5344CB8AC3E}">
        <p14:creationId xmlns:p14="http://schemas.microsoft.com/office/powerpoint/2010/main" val="13224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0327631-D9EC-9682-E44D-40E9EB2F21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692150"/>
            <a:ext cx="5400675" cy="1843232"/>
          </a:xfrm>
        </p:spPr>
        <p:txBody>
          <a:bodyPr lIns="69120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73DCAFEA-0672-718F-58AF-0DFEA1F944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lIns="691200" tIns="691200" rIns="90000" bIns="468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76B8D27-15C6-F045-C911-BD20D1F4A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  <p:sp>
        <p:nvSpPr>
          <p:cNvPr id="8" name="Underrubrik 7">
            <a:extLst>
              <a:ext uri="{FF2B5EF4-FFF2-40B4-BE49-F238E27FC236}">
                <a16:creationId xmlns:a16="http://schemas.microsoft.com/office/drawing/2014/main" id="{9A8F1616-F642-DBBA-5100-2EB3648375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1" y="2945675"/>
            <a:ext cx="5400674" cy="3220175"/>
          </a:xfrm>
          <a:custGeom>
            <a:avLst/>
            <a:gdLst>
              <a:gd name="connsiteX0" fmla="*/ 0 w 5400674"/>
              <a:gd name="connsiteY0" fmla="*/ 0 h 3220175"/>
              <a:gd name="connsiteX1" fmla="*/ 5400674 w 5400674"/>
              <a:gd name="connsiteY1" fmla="*/ 0 h 3220175"/>
              <a:gd name="connsiteX2" fmla="*/ 5400674 w 5400674"/>
              <a:gd name="connsiteY2" fmla="*/ 2674974 h 3220175"/>
              <a:gd name="connsiteX3" fmla="*/ 4938394 w 5400674"/>
              <a:gd name="connsiteY3" fmla="*/ 2674974 h 3220175"/>
              <a:gd name="connsiteX4" fmla="*/ 4938394 w 5400674"/>
              <a:gd name="connsiteY4" fmla="*/ 2298575 h 3220175"/>
              <a:gd name="connsiteX5" fmla="*/ 3865602 w 5400674"/>
              <a:gd name="connsiteY5" fmla="*/ 2298575 h 3220175"/>
              <a:gd name="connsiteX6" fmla="*/ 3865602 w 5400674"/>
              <a:gd name="connsiteY6" fmla="*/ 2674974 h 3220175"/>
              <a:gd name="connsiteX7" fmla="*/ 3865602 w 5400674"/>
              <a:gd name="connsiteY7" fmla="*/ 2842728 h 3220175"/>
              <a:gd name="connsiteX8" fmla="*/ 3865602 w 5400674"/>
              <a:gd name="connsiteY8" fmla="*/ 3220175 h 3220175"/>
              <a:gd name="connsiteX9" fmla="*/ 0 w 5400674"/>
              <a:gd name="connsiteY9" fmla="*/ 3220175 h 32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0674" h="3220175">
                <a:moveTo>
                  <a:pt x="0" y="0"/>
                </a:moveTo>
                <a:lnTo>
                  <a:pt x="5400674" y="0"/>
                </a:lnTo>
                <a:lnTo>
                  <a:pt x="5400674" y="2674974"/>
                </a:lnTo>
                <a:lnTo>
                  <a:pt x="4938394" y="2674974"/>
                </a:lnTo>
                <a:lnTo>
                  <a:pt x="4938394" y="2298575"/>
                </a:lnTo>
                <a:lnTo>
                  <a:pt x="3865602" y="2298575"/>
                </a:lnTo>
                <a:lnTo>
                  <a:pt x="3865602" y="2674974"/>
                </a:lnTo>
                <a:lnTo>
                  <a:pt x="3865602" y="2842728"/>
                </a:lnTo>
                <a:lnTo>
                  <a:pt x="3865602" y="3220175"/>
                </a:lnTo>
                <a:lnTo>
                  <a:pt x="0" y="3220175"/>
                </a:lnTo>
                <a:close/>
              </a:path>
            </a:pathLst>
          </a:custGeom>
          <a:noFill/>
        </p:spPr>
        <p:txBody>
          <a:bodyPr wrap="square" lIns="691200" tIns="0" rIns="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</p:spTree>
    <p:extLst>
      <p:ext uri="{BB962C8B-B14F-4D97-AF65-F5344CB8AC3E}">
        <p14:creationId xmlns:p14="http://schemas.microsoft.com/office/powerpoint/2010/main" val="24558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 - ljuslil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0327631-D9EC-9682-E44D-40E9EB2F21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692150"/>
            <a:ext cx="5400675" cy="1843232"/>
          </a:xfrm>
        </p:spPr>
        <p:txBody>
          <a:bodyPr lIns="69120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73DCAFEA-0672-718F-58AF-0DFEA1F944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lIns="691200" tIns="691200" rIns="90000" bIns="468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76B8D27-15C6-F045-C911-BD20D1F4A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  <p:sp>
        <p:nvSpPr>
          <p:cNvPr id="8" name="Underrubrik 7">
            <a:extLst>
              <a:ext uri="{FF2B5EF4-FFF2-40B4-BE49-F238E27FC236}">
                <a16:creationId xmlns:a16="http://schemas.microsoft.com/office/drawing/2014/main" id="{9A8F1616-F642-DBBA-5100-2EB3648375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1" y="2945675"/>
            <a:ext cx="5400674" cy="3220175"/>
          </a:xfrm>
          <a:custGeom>
            <a:avLst/>
            <a:gdLst>
              <a:gd name="connsiteX0" fmla="*/ 0 w 5400674"/>
              <a:gd name="connsiteY0" fmla="*/ 0 h 3220175"/>
              <a:gd name="connsiteX1" fmla="*/ 5400674 w 5400674"/>
              <a:gd name="connsiteY1" fmla="*/ 0 h 3220175"/>
              <a:gd name="connsiteX2" fmla="*/ 5400674 w 5400674"/>
              <a:gd name="connsiteY2" fmla="*/ 2674974 h 3220175"/>
              <a:gd name="connsiteX3" fmla="*/ 4938394 w 5400674"/>
              <a:gd name="connsiteY3" fmla="*/ 2674974 h 3220175"/>
              <a:gd name="connsiteX4" fmla="*/ 4938394 w 5400674"/>
              <a:gd name="connsiteY4" fmla="*/ 2298575 h 3220175"/>
              <a:gd name="connsiteX5" fmla="*/ 3865602 w 5400674"/>
              <a:gd name="connsiteY5" fmla="*/ 2298575 h 3220175"/>
              <a:gd name="connsiteX6" fmla="*/ 3865602 w 5400674"/>
              <a:gd name="connsiteY6" fmla="*/ 2674974 h 3220175"/>
              <a:gd name="connsiteX7" fmla="*/ 3865602 w 5400674"/>
              <a:gd name="connsiteY7" fmla="*/ 2842728 h 3220175"/>
              <a:gd name="connsiteX8" fmla="*/ 3865602 w 5400674"/>
              <a:gd name="connsiteY8" fmla="*/ 3220175 h 3220175"/>
              <a:gd name="connsiteX9" fmla="*/ 0 w 5400674"/>
              <a:gd name="connsiteY9" fmla="*/ 3220175 h 32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0674" h="3220175">
                <a:moveTo>
                  <a:pt x="0" y="0"/>
                </a:moveTo>
                <a:lnTo>
                  <a:pt x="5400674" y="0"/>
                </a:lnTo>
                <a:lnTo>
                  <a:pt x="5400674" y="2674974"/>
                </a:lnTo>
                <a:lnTo>
                  <a:pt x="4938394" y="2674974"/>
                </a:lnTo>
                <a:lnTo>
                  <a:pt x="4938394" y="2298575"/>
                </a:lnTo>
                <a:lnTo>
                  <a:pt x="3865602" y="2298575"/>
                </a:lnTo>
                <a:lnTo>
                  <a:pt x="3865602" y="2674974"/>
                </a:lnTo>
                <a:lnTo>
                  <a:pt x="3865602" y="2842728"/>
                </a:lnTo>
                <a:lnTo>
                  <a:pt x="3865602" y="3220175"/>
                </a:lnTo>
                <a:lnTo>
                  <a:pt x="0" y="3220175"/>
                </a:lnTo>
                <a:close/>
              </a:path>
            </a:pathLst>
          </a:custGeom>
          <a:noFill/>
        </p:spPr>
        <p:txBody>
          <a:bodyPr wrap="square" lIns="691200" tIns="0" rIns="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</p:spTree>
    <p:extLst>
      <p:ext uri="{BB962C8B-B14F-4D97-AF65-F5344CB8AC3E}">
        <p14:creationId xmlns:p14="http://schemas.microsoft.com/office/powerpoint/2010/main" val="23080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448989-D817-5E95-1D06-D2B9A5B927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0E5F49D-55D7-7CB8-DC2F-5EBE25784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 - mörk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96FC73F-536C-BCC4-7B8B-88F8143AE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0400" y="5234400"/>
            <a:ext cx="1555036" cy="936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E298B12-9582-A421-7096-C63025521D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692150"/>
            <a:ext cx="5400675" cy="1843232"/>
          </a:xfrm>
        </p:spPr>
        <p:txBody>
          <a:bodyPr lIns="69120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Platshållare för bild 5">
            <a:extLst>
              <a:ext uri="{FF2B5EF4-FFF2-40B4-BE49-F238E27FC236}">
                <a16:creationId xmlns:a16="http://schemas.microsoft.com/office/drawing/2014/main" id="{B08D9FC9-93A7-D0CD-E1B8-238C098DF2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lIns="691200" tIns="691200" rIns="90000" bIns="468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Infoga bild</a:t>
            </a:r>
          </a:p>
        </p:txBody>
      </p:sp>
      <p:sp>
        <p:nvSpPr>
          <p:cNvPr id="7" name="Underrubrik 7">
            <a:extLst>
              <a:ext uri="{FF2B5EF4-FFF2-40B4-BE49-F238E27FC236}">
                <a16:creationId xmlns:a16="http://schemas.microsoft.com/office/drawing/2014/main" id="{F3F8CE0D-3542-C7DF-7B42-14A8CFF8EF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1" y="2945675"/>
            <a:ext cx="5400674" cy="3220175"/>
          </a:xfrm>
          <a:custGeom>
            <a:avLst/>
            <a:gdLst>
              <a:gd name="connsiteX0" fmla="*/ 0 w 5400674"/>
              <a:gd name="connsiteY0" fmla="*/ 0 h 3220175"/>
              <a:gd name="connsiteX1" fmla="*/ 5400674 w 5400674"/>
              <a:gd name="connsiteY1" fmla="*/ 0 h 3220175"/>
              <a:gd name="connsiteX2" fmla="*/ 5400674 w 5400674"/>
              <a:gd name="connsiteY2" fmla="*/ 2674974 h 3220175"/>
              <a:gd name="connsiteX3" fmla="*/ 4938394 w 5400674"/>
              <a:gd name="connsiteY3" fmla="*/ 2674974 h 3220175"/>
              <a:gd name="connsiteX4" fmla="*/ 4938394 w 5400674"/>
              <a:gd name="connsiteY4" fmla="*/ 2298575 h 3220175"/>
              <a:gd name="connsiteX5" fmla="*/ 3865602 w 5400674"/>
              <a:gd name="connsiteY5" fmla="*/ 2298575 h 3220175"/>
              <a:gd name="connsiteX6" fmla="*/ 3865602 w 5400674"/>
              <a:gd name="connsiteY6" fmla="*/ 2674974 h 3220175"/>
              <a:gd name="connsiteX7" fmla="*/ 3865602 w 5400674"/>
              <a:gd name="connsiteY7" fmla="*/ 2842728 h 3220175"/>
              <a:gd name="connsiteX8" fmla="*/ 3865602 w 5400674"/>
              <a:gd name="connsiteY8" fmla="*/ 3220175 h 3220175"/>
              <a:gd name="connsiteX9" fmla="*/ 0 w 5400674"/>
              <a:gd name="connsiteY9" fmla="*/ 3220175 h 32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0674" h="3220175">
                <a:moveTo>
                  <a:pt x="0" y="0"/>
                </a:moveTo>
                <a:lnTo>
                  <a:pt x="5400674" y="0"/>
                </a:lnTo>
                <a:lnTo>
                  <a:pt x="5400674" y="2674974"/>
                </a:lnTo>
                <a:lnTo>
                  <a:pt x="4938394" y="2674974"/>
                </a:lnTo>
                <a:lnTo>
                  <a:pt x="4938394" y="2298575"/>
                </a:lnTo>
                <a:lnTo>
                  <a:pt x="3865602" y="2298575"/>
                </a:lnTo>
                <a:lnTo>
                  <a:pt x="3865602" y="2674974"/>
                </a:lnTo>
                <a:lnTo>
                  <a:pt x="3865602" y="2842728"/>
                </a:lnTo>
                <a:lnTo>
                  <a:pt x="3865602" y="3220175"/>
                </a:lnTo>
                <a:lnTo>
                  <a:pt x="0" y="3220175"/>
                </a:lnTo>
                <a:close/>
              </a:path>
            </a:pathLst>
          </a:custGeom>
          <a:noFill/>
        </p:spPr>
        <p:txBody>
          <a:bodyPr wrap="square" lIns="691200" tIns="0" rIns="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</p:spTree>
    <p:extLst>
      <p:ext uri="{BB962C8B-B14F-4D97-AF65-F5344CB8AC3E}">
        <p14:creationId xmlns:p14="http://schemas.microsoft.com/office/powerpoint/2010/main" val="19028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rubrik, text och 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3EB49CE6-030D-CC00-F49F-82644DD8F7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43363" y="0"/>
            <a:ext cx="8148637" cy="6858000"/>
          </a:xfrm>
          <a:custGeom>
            <a:avLst/>
            <a:gdLst>
              <a:gd name="connsiteX0" fmla="*/ 5914116 w 8148637"/>
              <a:gd name="connsiteY0" fmla="*/ 5240650 h 6858000"/>
              <a:gd name="connsiteX1" fmla="*/ 5914116 w 8148637"/>
              <a:gd name="connsiteY1" fmla="*/ 5618090 h 6858000"/>
              <a:gd name="connsiteX2" fmla="*/ 5914116 w 8148637"/>
              <a:gd name="connsiteY2" fmla="*/ 5786308 h 6858000"/>
              <a:gd name="connsiteX3" fmla="*/ 5914116 w 8148637"/>
              <a:gd name="connsiteY3" fmla="*/ 6164799 h 6858000"/>
              <a:gd name="connsiteX4" fmla="*/ 7454152 w 8148637"/>
              <a:gd name="connsiteY4" fmla="*/ 6164799 h 6858000"/>
              <a:gd name="connsiteX5" fmla="*/ 7454152 w 8148637"/>
              <a:gd name="connsiteY5" fmla="*/ 5618090 h 6858000"/>
              <a:gd name="connsiteX6" fmla="*/ 6990377 w 8148637"/>
              <a:gd name="connsiteY6" fmla="*/ 5618090 h 6858000"/>
              <a:gd name="connsiteX7" fmla="*/ 6990377 w 8148637"/>
              <a:gd name="connsiteY7" fmla="*/ 5240650 h 6858000"/>
              <a:gd name="connsiteX8" fmla="*/ 0 w 8148637"/>
              <a:gd name="connsiteY8" fmla="*/ 0 h 6858000"/>
              <a:gd name="connsiteX9" fmla="*/ 8148637 w 8148637"/>
              <a:gd name="connsiteY9" fmla="*/ 0 h 6858000"/>
              <a:gd name="connsiteX10" fmla="*/ 8148637 w 8148637"/>
              <a:gd name="connsiteY10" fmla="*/ 6858000 h 6858000"/>
              <a:gd name="connsiteX11" fmla="*/ 0 w 8148637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48637" h="6858000">
                <a:moveTo>
                  <a:pt x="5914116" y="5240650"/>
                </a:moveTo>
                <a:lnTo>
                  <a:pt x="5914116" y="5618090"/>
                </a:lnTo>
                <a:lnTo>
                  <a:pt x="5914116" y="5786308"/>
                </a:lnTo>
                <a:lnTo>
                  <a:pt x="5914116" y="6164799"/>
                </a:lnTo>
                <a:lnTo>
                  <a:pt x="7454152" y="6164799"/>
                </a:lnTo>
                <a:lnTo>
                  <a:pt x="7454152" y="5618090"/>
                </a:lnTo>
                <a:lnTo>
                  <a:pt x="6990377" y="5618090"/>
                </a:lnTo>
                <a:lnTo>
                  <a:pt x="6990377" y="5240650"/>
                </a:lnTo>
                <a:close/>
                <a:moveTo>
                  <a:pt x="0" y="0"/>
                </a:moveTo>
                <a:lnTo>
                  <a:pt x="8148637" y="0"/>
                </a:lnTo>
                <a:lnTo>
                  <a:pt x="81486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84000" tIns="68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1879600"/>
            <a:ext cx="3348038" cy="4286249"/>
          </a:xfrm>
        </p:spPr>
        <p:txBody>
          <a:bodyPr lIns="0" tIns="0" rIns="6912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B7D8EBA-F04F-8B8E-9EB8-FC0E7DC5C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692150"/>
            <a:ext cx="3348038" cy="1187449"/>
          </a:xfrm>
        </p:spPr>
        <p:txBody>
          <a:bodyPr lIns="0" tIns="0" rIns="691200" bIns="0"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 i="0">
                <a:latin typeface="Figtree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Skriv en underrubrik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73A6C9C0-99D2-2D5C-E7B5-891E94DAC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5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derrubrik, text och 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024" y="1879600"/>
            <a:ext cx="3348038" cy="4286249"/>
          </a:xfrm>
        </p:spPr>
        <p:txBody>
          <a:bodyPr lIns="684000" tIns="0" rIns="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B7D8EBA-F04F-8B8E-9EB8-FC0E7DC5C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023" y="692150"/>
            <a:ext cx="3348038" cy="1187449"/>
          </a:xfrm>
        </p:spPr>
        <p:txBody>
          <a:bodyPr lIns="684000" tIns="0" rIns="0" bIns="0"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 i="0">
                <a:latin typeface="Figtree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Skriv en underrubrik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73A6C9C0-99D2-2D5C-E7B5-891E94DAC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15FF602C-A353-227F-E386-6766B6EF84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148638" cy="6858000"/>
          </a:xfrm>
        </p:spPr>
        <p:txBody>
          <a:bodyPr lIns="691200" tIns="691200" rIns="90000" bIns="468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</p:spTree>
    <p:extLst>
      <p:ext uri="{BB962C8B-B14F-4D97-AF65-F5344CB8AC3E}">
        <p14:creationId xmlns:p14="http://schemas.microsoft.com/office/powerpoint/2010/main" val="32650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+bild -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3363" y="2730230"/>
            <a:ext cx="4105273" cy="3435619"/>
          </a:xfrm>
        </p:spPr>
        <p:txBody>
          <a:bodyPr lIns="691200" tIns="0" rIns="6912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43362" cy="6858000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2E045ED-B3C6-3955-72E8-8FE6B7B8C6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8635" y="0"/>
            <a:ext cx="4043362" cy="6858000"/>
          </a:xfrm>
          <a:custGeom>
            <a:avLst/>
            <a:gdLst>
              <a:gd name="connsiteX0" fmla="*/ 1808844 w 4043362"/>
              <a:gd name="connsiteY0" fmla="*/ 5240650 h 6858000"/>
              <a:gd name="connsiteX1" fmla="*/ 1808844 w 4043362"/>
              <a:gd name="connsiteY1" fmla="*/ 5618090 h 6858000"/>
              <a:gd name="connsiteX2" fmla="*/ 1808844 w 4043362"/>
              <a:gd name="connsiteY2" fmla="*/ 5786308 h 6858000"/>
              <a:gd name="connsiteX3" fmla="*/ 1808844 w 4043362"/>
              <a:gd name="connsiteY3" fmla="*/ 6164799 h 6858000"/>
              <a:gd name="connsiteX4" fmla="*/ 3348880 w 4043362"/>
              <a:gd name="connsiteY4" fmla="*/ 6164799 h 6858000"/>
              <a:gd name="connsiteX5" fmla="*/ 3348880 w 4043362"/>
              <a:gd name="connsiteY5" fmla="*/ 5618090 h 6858000"/>
              <a:gd name="connsiteX6" fmla="*/ 2885105 w 4043362"/>
              <a:gd name="connsiteY6" fmla="*/ 5618090 h 6858000"/>
              <a:gd name="connsiteX7" fmla="*/ 2885105 w 4043362"/>
              <a:gd name="connsiteY7" fmla="*/ 5240650 h 6858000"/>
              <a:gd name="connsiteX8" fmla="*/ 0 w 4043362"/>
              <a:gd name="connsiteY8" fmla="*/ 0 h 6858000"/>
              <a:gd name="connsiteX9" fmla="*/ 4043362 w 4043362"/>
              <a:gd name="connsiteY9" fmla="*/ 0 h 6858000"/>
              <a:gd name="connsiteX10" fmla="*/ 4043362 w 4043362"/>
              <a:gd name="connsiteY10" fmla="*/ 6858000 h 6858000"/>
              <a:gd name="connsiteX11" fmla="*/ 0 w 404336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362" h="6858000">
                <a:moveTo>
                  <a:pt x="1808844" y="5240650"/>
                </a:moveTo>
                <a:lnTo>
                  <a:pt x="1808844" y="5618090"/>
                </a:lnTo>
                <a:lnTo>
                  <a:pt x="1808844" y="5786308"/>
                </a:lnTo>
                <a:lnTo>
                  <a:pt x="1808844" y="6164799"/>
                </a:lnTo>
                <a:lnTo>
                  <a:pt x="3348880" y="6164799"/>
                </a:lnTo>
                <a:lnTo>
                  <a:pt x="3348880" y="5618090"/>
                </a:lnTo>
                <a:lnTo>
                  <a:pt x="2885105" y="5618090"/>
                </a:lnTo>
                <a:lnTo>
                  <a:pt x="2885105" y="5240650"/>
                </a:lnTo>
                <a:close/>
                <a:moveTo>
                  <a:pt x="0" y="0"/>
                </a:moveTo>
                <a:lnTo>
                  <a:pt x="4043362" y="0"/>
                </a:lnTo>
                <a:lnTo>
                  <a:pt x="40433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152C4DB-3C33-E344-51AA-91DA516331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3362" y="692151"/>
            <a:ext cx="4105273" cy="1843232"/>
          </a:xfrm>
        </p:spPr>
        <p:txBody>
          <a:bodyPr lIns="691200" tIns="0" rIns="691200" bIns="0" anchor="t" anchorCtr="0">
            <a:noAutofit/>
          </a:bodyPr>
          <a:lstStyle>
            <a:lvl1pPr algn="l">
              <a:lnSpc>
                <a:spcPts val="6400"/>
              </a:lnSpc>
              <a:defRPr sz="6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613790-FE99-3491-ABDB-1EE63AB3C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+bild - ljuslil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3363" y="2730230"/>
            <a:ext cx="4105273" cy="3435619"/>
          </a:xfrm>
        </p:spPr>
        <p:txBody>
          <a:bodyPr lIns="691200" tIns="0" rIns="6912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43362" cy="6858000"/>
          </a:xfrm>
          <a:solidFill>
            <a:schemeClr val="accent3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2E045ED-B3C6-3955-72E8-8FE6B7B8C6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8635" y="0"/>
            <a:ext cx="4043362" cy="6858000"/>
          </a:xfrm>
          <a:custGeom>
            <a:avLst/>
            <a:gdLst>
              <a:gd name="connsiteX0" fmla="*/ 1808844 w 4043362"/>
              <a:gd name="connsiteY0" fmla="*/ 5240650 h 6858000"/>
              <a:gd name="connsiteX1" fmla="*/ 1808844 w 4043362"/>
              <a:gd name="connsiteY1" fmla="*/ 5618090 h 6858000"/>
              <a:gd name="connsiteX2" fmla="*/ 1808844 w 4043362"/>
              <a:gd name="connsiteY2" fmla="*/ 5786308 h 6858000"/>
              <a:gd name="connsiteX3" fmla="*/ 1808844 w 4043362"/>
              <a:gd name="connsiteY3" fmla="*/ 6164799 h 6858000"/>
              <a:gd name="connsiteX4" fmla="*/ 3348880 w 4043362"/>
              <a:gd name="connsiteY4" fmla="*/ 6164799 h 6858000"/>
              <a:gd name="connsiteX5" fmla="*/ 3348880 w 4043362"/>
              <a:gd name="connsiteY5" fmla="*/ 5618090 h 6858000"/>
              <a:gd name="connsiteX6" fmla="*/ 2885105 w 4043362"/>
              <a:gd name="connsiteY6" fmla="*/ 5618090 h 6858000"/>
              <a:gd name="connsiteX7" fmla="*/ 2885105 w 4043362"/>
              <a:gd name="connsiteY7" fmla="*/ 5240650 h 6858000"/>
              <a:gd name="connsiteX8" fmla="*/ 0 w 4043362"/>
              <a:gd name="connsiteY8" fmla="*/ 0 h 6858000"/>
              <a:gd name="connsiteX9" fmla="*/ 4043362 w 4043362"/>
              <a:gd name="connsiteY9" fmla="*/ 0 h 6858000"/>
              <a:gd name="connsiteX10" fmla="*/ 4043362 w 4043362"/>
              <a:gd name="connsiteY10" fmla="*/ 6858000 h 6858000"/>
              <a:gd name="connsiteX11" fmla="*/ 0 w 404336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362" h="6858000">
                <a:moveTo>
                  <a:pt x="1808844" y="5240650"/>
                </a:moveTo>
                <a:lnTo>
                  <a:pt x="1808844" y="5618090"/>
                </a:lnTo>
                <a:lnTo>
                  <a:pt x="1808844" y="5786308"/>
                </a:lnTo>
                <a:lnTo>
                  <a:pt x="1808844" y="6164799"/>
                </a:lnTo>
                <a:lnTo>
                  <a:pt x="3348880" y="6164799"/>
                </a:lnTo>
                <a:lnTo>
                  <a:pt x="3348880" y="5618090"/>
                </a:lnTo>
                <a:lnTo>
                  <a:pt x="2885105" y="5618090"/>
                </a:lnTo>
                <a:lnTo>
                  <a:pt x="2885105" y="5240650"/>
                </a:lnTo>
                <a:close/>
                <a:moveTo>
                  <a:pt x="0" y="0"/>
                </a:moveTo>
                <a:lnTo>
                  <a:pt x="4043362" y="0"/>
                </a:lnTo>
                <a:lnTo>
                  <a:pt x="40433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152C4DB-3C33-E344-51AA-91DA516331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3362" y="692151"/>
            <a:ext cx="4105273" cy="1843232"/>
          </a:xfrm>
        </p:spPr>
        <p:txBody>
          <a:bodyPr lIns="691200" tIns="0" rIns="691200" bIns="0" anchor="t" anchorCtr="0">
            <a:noAutofit/>
          </a:bodyPr>
          <a:lstStyle>
            <a:lvl1pPr algn="l">
              <a:lnSpc>
                <a:spcPts val="6400"/>
              </a:lnSpc>
              <a:defRPr sz="6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613790-FE99-3491-ABDB-1EE63AB3C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+bild -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3363" y="2730230"/>
            <a:ext cx="4105273" cy="3435619"/>
          </a:xfrm>
        </p:spPr>
        <p:txBody>
          <a:bodyPr lIns="691200" tIns="0" rIns="6912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43362" cy="6858000"/>
          </a:xfrm>
          <a:solidFill>
            <a:schemeClr val="accent4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2E045ED-B3C6-3955-72E8-8FE6B7B8C6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8635" y="0"/>
            <a:ext cx="4043362" cy="6858000"/>
          </a:xfrm>
          <a:custGeom>
            <a:avLst/>
            <a:gdLst>
              <a:gd name="connsiteX0" fmla="*/ 1808844 w 4043362"/>
              <a:gd name="connsiteY0" fmla="*/ 5240650 h 6858000"/>
              <a:gd name="connsiteX1" fmla="*/ 1808844 w 4043362"/>
              <a:gd name="connsiteY1" fmla="*/ 5618090 h 6858000"/>
              <a:gd name="connsiteX2" fmla="*/ 1808844 w 4043362"/>
              <a:gd name="connsiteY2" fmla="*/ 5786308 h 6858000"/>
              <a:gd name="connsiteX3" fmla="*/ 1808844 w 4043362"/>
              <a:gd name="connsiteY3" fmla="*/ 6164799 h 6858000"/>
              <a:gd name="connsiteX4" fmla="*/ 3348880 w 4043362"/>
              <a:gd name="connsiteY4" fmla="*/ 6164799 h 6858000"/>
              <a:gd name="connsiteX5" fmla="*/ 3348880 w 4043362"/>
              <a:gd name="connsiteY5" fmla="*/ 5618090 h 6858000"/>
              <a:gd name="connsiteX6" fmla="*/ 2885105 w 4043362"/>
              <a:gd name="connsiteY6" fmla="*/ 5618090 h 6858000"/>
              <a:gd name="connsiteX7" fmla="*/ 2885105 w 4043362"/>
              <a:gd name="connsiteY7" fmla="*/ 5240650 h 6858000"/>
              <a:gd name="connsiteX8" fmla="*/ 0 w 4043362"/>
              <a:gd name="connsiteY8" fmla="*/ 0 h 6858000"/>
              <a:gd name="connsiteX9" fmla="*/ 4043362 w 4043362"/>
              <a:gd name="connsiteY9" fmla="*/ 0 h 6858000"/>
              <a:gd name="connsiteX10" fmla="*/ 4043362 w 4043362"/>
              <a:gd name="connsiteY10" fmla="*/ 6858000 h 6858000"/>
              <a:gd name="connsiteX11" fmla="*/ 0 w 404336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362" h="6858000">
                <a:moveTo>
                  <a:pt x="1808844" y="5240650"/>
                </a:moveTo>
                <a:lnTo>
                  <a:pt x="1808844" y="5618090"/>
                </a:lnTo>
                <a:lnTo>
                  <a:pt x="1808844" y="5786308"/>
                </a:lnTo>
                <a:lnTo>
                  <a:pt x="1808844" y="6164799"/>
                </a:lnTo>
                <a:lnTo>
                  <a:pt x="3348880" y="6164799"/>
                </a:lnTo>
                <a:lnTo>
                  <a:pt x="3348880" y="5618090"/>
                </a:lnTo>
                <a:lnTo>
                  <a:pt x="2885105" y="5618090"/>
                </a:lnTo>
                <a:lnTo>
                  <a:pt x="2885105" y="5240650"/>
                </a:lnTo>
                <a:close/>
                <a:moveTo>
                  <a:pt x="0" y="0"/>
                </a:moveTo>
                <a:lnTo>
                  <a:pt x="4043362" y="0"/>
                </a:lnTo>
                <a:lnTo>
                  <a:pt x="40433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152C4DB-3C33-E344-51AA-91DA516331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3362" y="692151"/>
            <a:ext cx="4105273" cy="1843232"/>
          </a:xfrm>
        </p:spPr>
        <p:txBody>
          <a:bodyPr lIns="691200" tIns="0" rIns="691200" bIns="0" anchor="t" anchorCtr="0">
            <a:noAutofit/>
          </a:bodyPr>
          <a:lstStyle>
            <a:lvl1pPr algn="l">
              <a:lnSpc>
                <a:spcPts val="6400"/>
              </a:lnSpc>
              <a:defRPr sz="6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613790-FE99-3491-ABDB-1EE63AB3C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rubrik+text+bild - mörk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3363" y="2730230"/>
            <a:ext cx="4105273" cy="3435619"/>
          </a:xfrm>
        </p:spPr>
        <p:txBody>
          <a:bodyPr lIns="691200" tIns="0" rIns="6912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43362" cy="6858000"/>
          </a:xfrm>
          <a:solidFill>
            <a:schemeClr val="tx2"/>
          </a:solidFill>
        </p:spPr>
        <p:txBody>
          <a:bodyPr tIns="68400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2E045ED-B3C6-3955-72E8-8FE6B7B8C6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8635" y="0"/>
            <a:ext cx="4043362" cy="6858000"/>
          </a:xfrm>
          <a:custGeom>
            <a:avLst/>
            <a:gdLst>
              <a:gd name="connsiteX0" fmla="*/ 1808844 w 4043362"/>
              <a:gd name="connsiteY0" fmla="*/ 5240650 h 6858000"/>
              <a:gd name="connsiteX1" fmla="*/ 1808844 w 4043362"/>
              <a:gd name="connsiteY1" fmla="*/ 5618090 h 6858000"/>
              <a:gd name="connsiteX2" fmla="*/ 1808844 w 4043362"/>
              <a:gd name="connsiteY2" fmla="*/ 5786308 h 6858000"/>
              <a:gd name="connsiteX3" fmla="*/ 1808844 w 4043362"/>
              <a:gd name="connsiteY3" fmla="*/ 6164799 h 6858000"/>
              <a:gd name="connsiteX4" fmla="*/ 3348880 w 4043362"/>
              <a:gd name="connsiteY4" fmla="*/ 6164799 h 6858000"/>
              <a:gd name="connsiteX5" fmla="*/ 3348880 w 4043362"/>
              <a:gd name="connsiteY5" fmla="*/ 5618090 h 6858000"/>
              <a:gd name="connsiteX6" fmla="*/ 2885105 w 4043362"/>
              <a:gd name="connsiteY6" fmla="*/ 5618090 h 6858000"/>
              <a:gd name="connsiteX7" fmla="*/ 2885105 w 4043362"/>
              <a:gd name="connsiteY7" fmla="*/ 5240650 h 6858000"/>
              <a:gd name="connsiteX8" fmla="*/ 0 w 4043362"/>
              <a:gd name="connsiteY8" fmla="*/ 0 h 6858000"/>
              <a:gd name="connsiteX9" fmla="*/ 4043362 w 4043362"/>
              <a:gd name="connsiteY9" fmla="*/ 0 h 6858000"/>
              <a:gd name="connsiteX10" fmla="*/ 4043362 w 4043362"/>
              <a:gd name="connsiteY10" fmla="*/ 6858000 h 6858000"/>
              <a:gd name="connsiteX11" fmla="*/ 0 w 404336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362" h="6858000">
                <a:moveTo>
                  <a:pt x="1808844" y="5240650"/>
                </a:moveTo>
                <a:lnTo>
                  <a:pt x="1808844" y="5618090"/>
                </a:lnTo>
                <a:lnTo>
                  <a:pt x="1808844" y="5786308"/>
                </a:lnTo>
                <a:lnTo>
                  <a:pt x="1808844" y="6164799"/>
                </a:lnTo>
                <a:lnTo>
                  <a:pt x="3348880" y="6164799"/>
                </a:lnTo>
                <a:lnTo>
                  <a:pt x="3348880" y="5618090"/>
                </a:lnTo>
                <a:lnTo>
                  <a:pt x="2885105" y="5618090"/>
                </a:lnTo>
                <a:lnTo>
                  <a:pt x="2885105" y="5240650"/>
                </a:lnTo>
                <a:close/>
                <a:moveTo>
                  <a:pt x="0" y="0"/>
                </a:moveTo>
                <a:lnTo>
                  <a:pt x="4043362" y="0"/>
                </a:lnTo>
                <a:lnTo>
                  <a:pt x="40433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152C4DB-3C33-E344-51AA-91DA516331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3362" y="692151"/>
            <a:ext cx="4105273" cy="1843232"/>
          </a:xfrm>
        </p:spPr>
        <p:txBody>
          <a:bodyPr lIns="691200" tIns="0" rIns="691200" bIns="0" anchor="t" anchorCtr="0">
            <a:noAutofit/>
          </a:bodyPr>
          <a:lstStyle>
            <a:lvl1pPr algn="l">
              <a:lnSpc>
                <a:spcPts val="64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613790-FE99-3491-ABDB-1EE63AB3CF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66" y="5236798"/>
            <a:ext cx="1559291" cy="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rubrik +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6095999" cy="4581526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924FCC13-62F5-7E47-BFB2-F6752D608C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5999" cy="4581526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8D7DED7-0024-A79E-F820-C8C2137B2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581525"/>
            <a:ext cx="5400675" cy="1584324"/>
          </a:xfrm>
        </p:spPr>
        <p:txBody>
          <a:bodyPr lIns="324000" tIns="503998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85F6C13-8CF5-65E0-BFCD-2FA10FD02B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581525"/>
            <a:ext cx="5400676" cy="1584324"/>
          </a:xfrm>
        </p:spPr>
        <p:txBody>
          <a:bodyPr lIns="0" tIns="503998" rIns="691200" bIns="0" anchor="t" anchorCtr="0">
            <a:noAutofit/>
          </a:bodyPr>
          <a:lstStyle>
            <a:lvl1pPr algn="l">
              <a:lnSpc>
                <a:spcPts val="5800"/>
              </a:lnSpc>
              <a:defRPr sz="5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</p:spTree>
    <p:extLst>
      <p:ext uri="{BB962C8B-B14F-4D97-AF65-F5344CB8AC3E}">
        <p14:creationId xmlns:p14="http://schemas.microsoft.com/office/powerpoint/2010/main" val="18124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rubrik + text +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6095999" cy="4581526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52C4F69-2FB3-E0DB-FAE7-3E83587016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5999" cy="4581526"/>
          </a:xfrm>
          <a:custGeom>
            <a:avLst/>
            <a:gdLst>
              <a:gd name="connsiteX0" fmla="*/ 3842662 w 6095999"/>
              <a:gd name="connsiteY0" fmla="*/ 692151 h 4581526"/>
              <a:gd name="connsiteX1" fmla="*/ 3842662 w 6095999"/>
              <a:gd name="connsiteY1" fmla="*/ 1073996 h 4581526"/>
              <a:gd name="connsiteX2" fmla="*/ 3842662 w 6095999"/>
              <a:gd name="connsiteY2" fmla="*/ 1244178 h 4581526"/>
              <a:gd name="connsiteX3" fmla="*/ 3842662 w 6095999"/>
              <a:gd name="connsiteY3" fmla="*/ 1627087 h 4581526"/>
              <a:gd name="connsiteX4" fmla="*/ 5400676 w 6095999"/>
              <a:gd name="connsiteY4" fmla="*/ 1627087 h 4581526"/>
              <a:gd name="connsiteX5" fmla="*/ 5400676 w 6095999"/>
              <a:gd name="connsiteY5" fmla="*/ 1073996 h 4581526"/>
              <a:gd name="connsiteX6" fmla="*/ 4931487 w 6095999"/>
              <a:gd name="connsiteY6" fmla="*/ 1073996 h 4581526"/>
              <a:gd name="connsiteX7" fmla="*/ 4931487 w 6095999"/>
              <a:gd name="connsiteY7" fmla="*/ 692151 h 4581526"/>
              <a:gd name="connsiteX8" fmla="*/ 0 w 6095999"/>
              <a:gd name="connsiteY8" fmla="*/ 0 h 4581526"/>
              <a:gd name="connsiteX9" fmla="*/ 6095999 w 6095999"/>
              <a:gd name="connsiteY9" fmla="*/ 0 h 4581526"/>
              <a:gd name="connsiteX10" fmla="*/ 6095999 w 6095999"/>
              <a:gd name="connsiteY10" fmla="*/ 4581526 h 4581526"/>
              <a:gd name="connsiteX11" fmla="*/ 0 w 6095999"/>
              <a:gd name="connsiteY11" fmla="*/ 4581526 h 458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999" h="4581526">
                <a:moveTo>
                  <a:pt x="3842662" y="692151"/>
                </a:moveTo>
                <a:lnTo>
                  <a:pt x="3842662" y="1073996"/>
                </a:lnTo>
                <a:lnTo>
                  <a:pt x="3842662" y="1244178"/>
                </a:lnTo>
                <a:lnTo>
                  <a:pt x="3842662" y="1627087"/>
                </a:lnTo>
                <a:lnTo>
                  <a:pt x="5400676" y="1627087"/>
                </a:lnTo>
                <a:lnTo>
                  <a:pt x="5400676" y="1073996"/>
                </a:lnTo>
                <a:lnTo>
                  <a:pt x="4931487" y="1073996"/>
                </a:lnTo>
                <a:lnTo>
                  <a:pt x="4931487" y="692151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581526"/>
                </a:lnTo>
                <a:lnTo>
                  <a:pt x="0" y="458152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8D7DED7-0024-A79E-F820-C8C2137B2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581525"/>
            <a:ext cx="5400675" cy="1584324"/>
          </a:xfrm>
        </p:spPr>
        <p:txBody>
          <a:bodyPr lIns="324000" tIns="503998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85F6C13-8CF5-65E0-BFCD-2FA10FD02B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581525"/>
            <a:ext cx="5400676" cy="1584324"/>
          </a:xfrm>
        </p:spPr>
        <p:txBody>
          <a:bodyPr lIns="0" tIns="503998" rIns="691200" bIns="0" anchor="t" anchorCtr="0">
            <a:noAutofit/>
          </a:bodyPr>
          <a:lstStyle>
            <a:lvl1pPr algn="l">
              <a:lnSpc>
                <a:spcPts val="5800"/>
              </a:lnSpc>
              <a:defRPr sz="5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F75A853-746A-1976-9353-ECAE10F89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7384" y="692150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+ 3 text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4043362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924FCC13-62F5-7E47-BFB2-F6752D608C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43363" y="-1"/>
            <a:ext cx="4105275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4F39910F-DC35-D186-4A49-B8F339652A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7051" y="-1"/>
            <a:ext cx="4044950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4581525"/>
            <a:ext cx="3348037" cy="1584326"/>
          </a:xfrm>
        </p:spPr>
        <p:txBody>
          <a:bodyPr lIns="0" tIns="503998" rIns="3240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8D7DED7-0024-A79E-F820-C8C2137B2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3364" y="4581524"/>
            <a:ext cx="4105274" cy="1584326"/>
          </a:xfrm>
        </p:spPr>
        <p:txBody>
          <a:bodyPr lIns="324000" tIns="503998" rIns="32400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1FE30C5E-23E3-42A6-0C92-35296774E1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8638" y="4581524"/>
            <a:ext cx="3348037" cy="1584326"/>
          </a:xfrm>
        </p:spPr>
        <p:txBody>
          <a:bodyPr lIns="324000" tIns="503998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</p:spTree>
    <p:extLst>
      <p:ext uri="{BB962C8B-B14F-4D97-AF65-F5344CB8AC3E}">
        <p14:creationId xmlns:p14="http://schemas.microsoft.com/office/powerpoint/2010/main" val="37233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448989-D817-5E95-1D06-D2B9A5B927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0E5F49D-55D7-7CB8-DC2F-5EBE25784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+ 3 textblock +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4043362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924FCC13-62F5-7E47-BFB2-F6752D608C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43363" y="-1"/>
            <a:ext cx="4105275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6194E2FA-F84F-6F89-FBCD-18CE06BF71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7050" y="0"/>
            <a:ext cx="4044950" cy="4581525"/>
          </a:xfrm>
          <a:custGeom>
            <a:avLst/>
            <a:gdLst>
              <a:gd name="connsiteX0" fmla="*/ 1791612 w 4044950"/>
              <a:gd name="connsiteY0" fmla="*/ 692150 h 4581525"/>
              <a:gd name="connsiteX1" fmla="*/ 1791612 w 4044950"/>
              <a:gd name="connsiteY1" fmla="*/ 1073995 h 4581525"/>
              <a:gd name="connsiteX2" fmla="*/ 1791612 w 4044950"/>
              <a:gd name="connsiteY2" fmla="*/ 1244177 h 4581525"/>
              <a:gd name="connsiteX3" fmla="*/ 1791612 w 4044950"/>
              <a:gd name="connsiteY3" fmla="*/ 1627086 h 4581525"/>
              <a:gd name="connsiteX4" fmla="*/ 3349626 w 4044950"/>
              <a:gd name="connsiteY4" fmla="*/ 1627086 h 4581525"/>
              <a:gd name="connsiteX5" fmla="*/ 3349626 w 4044950"/>
              <a:gd name="connsiteY5" fmla="*/ 1073995 h 4581525"/>
              <a:gd name="connsiteX6" fmla="*/ 2880437 w 4044950"/>
              <a:gd name="connsiteY6" fmla="*/ 1073995 h 4581525"/>
              <a:gd name="connsiteX7" fmla="*/ 2880437 w 4044950"/>
              <a:gd name="connsiteY7" fmla="*/ 692150 h 4581525"/>
              <a:gd name="connsiteX8" fmla="*/ 0 w 4044950"/>
              <a:gd name="connsiteY8" fmla="*/ 0 h 4581525"/>
              <a:gd name="connsiteX9" fmla="*/ 4044950 w 4044950"/>
              <a:gd name="connsiteY9" fmla="*/ 0 h 4581525"/>
              <a:gd name="connsiteX10" fmla="*/ 4044950 w 4044950"/>
              <a:gd name="connsiteY10" fmla="*/ 4581525 h 4581525"/>
              <a:gd name="connsiteX11" fmla="*/ 0 w 4044950"/>
              <a:gd name="connsiteY11" fmla="*/ 4581525 h 45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4950" h="4581525">
                <a:moveTo>
                  <a:pt x="1791612" y="692150"/>
                </a:moveTo>
                <a:lnTo>
                  <a:pt x="1791612" y="1073995"/>
                </a:lnTo>
                <a:lnTo>
                  <a:pt x="1791612" y="1244177"/>
                </a:lnTo>
                <a:lnTo>
                  <a:pt x="1791612" y="1627086"/>
                </a:lnTo>
                <a:lnTo>
                  <a:pt x="3349626" y="1627086"/>
                </a:lnTo>
                <a:lnTo>
                  <a:pt x="3349626" y="1073995"/>
                </a:lnTo>
                <a:lnTo>
                  <a:pt x="2880437" y="1073995"/>
                </a:lnTo>
                <a:lnTo>
                  <a:pt x="2880437" y="692150"/>
                </a:lnTo>
                <a:close/>
                <a:moveTo>
                  <a:pt x="0" y="0"/>
                </a:moveTo>
                <a:lnTo>
                  <a:pt x="4044950" y="0"/>
                </a:lnTo>
                <a:lnTo>
                  <a:pt x="4044950" y="4581525"/>
                </a:lnTo>
                <a:lnTo>
                  <a:pt x="0" y="45815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4581525"/>
            <a:ext cx="3348037" cy="1584326"/>
          </a:xfrm>
        </p:spPr>
        <p:txBody>
          <a:bodyPr lIns="0" tIns="503998" rIns="3240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8D7DED7-0024-A79E-F820-C8C2137B2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3364" y="4581524"/>
            <a:ext cx="4105274" cy="1584326"/>
          </a:xfrm>
        </p:spPr>
        <p:txBody>
          <a:bodyPr lIns="324000" tIns="503998" rIns="32400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1FE30C5E-23E3-42A6-0C92-35296774E1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8638" y="4581524"/>
            <a:ext cx="3348037" cy="1584326"/>
          </a:xfrm>
        </p:spPr>
        <p:txBody>
          <a:bodyPr lIns="324000" tIns="503998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C206175-BACB-8C51-EC90-688B6FC36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7384" y="692150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2 textblock +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451BF76-6BDE-5904-2EEF-728E794E0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7384" y="692150"/>
            <a:ext cx="1559291" cy="936000"/>
          </a:xfrm>
          <a:prstGeom prst="rect">
            <a:avLst/>
          </a:prstGeo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4581525"/>
            <a:ext cx="5400674" cy="1584326"/>
          </a:xfrm>
        </p:spPr>
        <p:txBody>
          <a:bodyPr lIns="0" tIns="503998" rIns="3240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6095999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C80049A7-E64E-1B0A-35A4-5827ECF9E7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5999" cy="4581525"/>
          </a:xfrm>
          <a:custGeom>
            <a:avLst/>
            <a:gdLst>
              <a:gd name="connsiteX0" fmla="*/ 3841875 w 6095999"/>
              <a:gd name="connsiteY0" fmla="*/ 692152 h 4581525"/>
              <a:gd name="connsiteX1" fmla="*/ 3841875 w 6095999"/>
              <a:gd name="connsiteY1" fmla="*/ 1074369 h 4581525"/>
              <a:gd name="connsiteX2" fmla="*/ 3841875 w 6095999"/>
              <a:gd name="connsiteY2" fmla="*/ 1244716 h 4581525"/>
              <a:gd name="connsiteX3" fmla="*/ 3841875 w 6095999"/>
              <a:gd name="connsiteY3" fmla="*/ 1627997 h 4581525"/>
              <a:gd name="connsiteX4" fmla="*/ 5400675 w 6095999"/>
              <a:gd name="connsiteY4" fmla="*/ 1627997 h 4581525"/>
              <a:gd name="connsiteX5" fmla="*/ 5400675 w 6095999"/>
              <a:gd name="connsiteY5" fmla="*/ 1074369 h 4581525"/>
              <a:gd name="connsiteX6" fmla="*/ 4931250 w 6095999"/>
              <a:gd name="connsiteY6" fmla="*/ 1074369 h 4581525"/>
              <a:gd name="connsiteX7" fmla="*/ 4931250 w 6095999"/>
              <a:gd name="connsiteY7" fmla="*/ 692152 h 4581525"/>
              <a:gd name="connsiteX8" fmla="*/ 0 w 6095999"/>
              <a:gd name="connsiteY8" fmla="*/ 0 h 4581525"/>
              <a:gd name="connsiteX9" fmla="*/ 6095999 w 6095999"/>
              <a:gd name="connsiteY9" fmla="*/ 0 h 4581525"/>
              <a:gd name="connsiteX10" fmla="*/ 6095999 w 6095999"/>
              <a:gd name="connsiteY10" fmla="*/ 4581525 h 4581525"/>
              <a:gd name="connsiteX11" fmla="*/ 0 w 6095999"/>
              <a:gd name="connsiteY11" fmla="*/ 4581525 h 45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999" h="4581525">
                <a:moveTo>
                  <a:pt x="3841875" y="692152"/>
                </a:moveTo>
                <a:lnTo>
                  <a:pt x="3841875" y="1074369"/>
                </a:lnTo>
                <a:lnTo>
                  <a:pt x="3841875" y="1244716"/>
                </a:lnTo>
                <a:lnTo>
                  <a:pt x="3841875" y="1627997"/>
                </a:lnTo>
                <a:lnTo>
                  <a:pt x="5400675" y="1627997"/>
                </a:lnTo>
                <a:lnTo>
                  <a:pt x="5400675" y="1074369"/>
                </a:lnTo>
                <a:lnTo>
                  <a:pt x="4931250" y="1074369"/>
                </a:lnTo>
                <a:lnTo>
                  <a:pt x="4931250" y="692152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581525"/>
                </a:lnTo>
                <a:lnTo>
                  <a:pt x="0" y="45815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68400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8D7DED7-0024-A79E-F820-C8C2137B2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581524"/>
            <a:ext cx="5400675" cy="1584326"/>
          </a:xfrm>
        </p:spPr>
        <p:txBody>
          <a:bodyPr lIns="324000" tIns="503998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</p:spTree>
    <p:extLst>
      <p:ext uri="{BB962C8B-B14F-4D97-AF65-F5344CB8AC3E}">
        <p14:creationId xmlns:p14="http://schemas.microsoft.com/office/powerpoint/2010/main" val="37723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ilder + 2 text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4581525"/>
            <a:ext cx="5400674" cy="1584326"/>
          </a:xfrm>
        </p:spPr>
        <p:txBody>
          <a:bodyPr lIns="0" tIns="503998" rIns="324000" bIns="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6095999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8D7DED7-0024-A79E-F820-C8C2137B2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581524"/>
            <a:ext cx="5400675" cy="1584326"/>
          </a:xfrm>
        </p:spPr>
        <p:txBody>
          <a:bodyPr lIns="324000" tIns="503998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61A953EA-AD12-BD7F-CF66-18B8DC929D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5999" cy="4581525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26807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tor bild + 1 text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181111"/>
            <a:ext cx="10801349" cy="1984740"/>
          </a:xfrm>
        </p:spPr>
        <p:txBody>
          <a:bodyPr lIns="0" tIns="503998" rIns="0" bIns="0" numCol="2" spcCol="684000" anchor="t" anchorCtr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</a:t>
            </a:r>
          </a:p>
        </p:txBody>
      </p:sp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E1035D9B-2DD6-82AA-A628-50DD8C644F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174131"/>
          </a:xfrm>
          <a:solidFill>
            <a:schemeClr val="bg2"/>
          </a:solidFill>
        </p:spPr>
        <p:txBody>
          <a:bodyPr tIns="684000" anchor="t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21159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punktlista i 2 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0C2A2152-BCFD-3E65-ED0F-CADC07E021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016000"/>
            <a:ext cx="10801350" cy="4149850"/>
          </a:xfrm>
          <a:custGeom>
            <a:avLst/>
            <a:gdLst>
              <a:gd name="connsiteX0" fmla="*/ 0 w 10801350"/>
              <a:gd name="connsiteY0" fmla="*/ 0 h 4149850"/>
              <a:gd name="connsiteX1" fmla="*/ 10801350 w 10801350"/>
              <a:gd name="connsiteY1" fmla="*/ 0 h 4149850"/>
              <a:gd name="connsiteX2" fmla="*/ 10801350 w 10801350"/>
              <a:gd name="connsiteY2" fmla="*/ 3605097 h 4149850"/>
              <a:gd name="connsiteX3" fmla="*/ 10339234 w 10801350"/>
              <a:gd name="connsiteY3" fmla="*/ 3605097 h 4149850"/>
              <a:gd name="connsiteX4" fmla="*/ 10339234 w 10801350"/>
              <a:gd name="connsiteY4" fmla="*/ 3229007 h 4149850"/>
              <a:gd name="connsiteX5" fmla="*/ 9266822 w 10801350"/>
              <a:gd name="connsiteY5" fmla="*/ 3229007 h 4149850"/>
              <a:gd name="connsiteX6" fmla="*/ 9266822 w 10801350"/>
              <a:gd name="connsiteY6" fmla="*/ 3605097 h 4149850"/>
              <a:gd name="connsiteX7" fmla="*/ 9266822 w 10801350"/>
              <a:gd name="connsiteY7" fmla="*/ 3772713 h 4149850"/>
              <a:gd name="connsiteX8" fmla="*/ 9266822 w 10801350"/>
              <a:gd name="connsiteY8" fmla="*/ 4149850 h 4149850"/>
              <a:gd name="connsiteX9" fmla="*/ 0 w 10801350"/>
              <a:gd name="connsiteY9" fmla="*/ 4149850 h 414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1350" h="4149850">
                <a:moveTo>
                  <a:pt x="0" y="0"/>
                </a:moveTo>
                <a:lnTo>
                  <a:pt x="10801350" y="0"/>
                </a:lnTo>
                <a:lnTo>
                  <a:pt x="10801350" y="3605097"/>
                </a:lnTo>
                <a:lnTo>
                  <a:pt x="10339234" y="3605097"/>
                </a:lnTo>
                <a:lnTo>
                  <a:pt x="10339234" y="3229007"/>
                </a:lnTo>
                <a:lnTo>
                  <a:pt x="9266822" y="3229007"/>
                </a:lnTo>
                <a:lnTo>
                  <a:pt x="9266822" y="3605097"/>
                </a:lnTo>
                <a:lnTo>
                  <a:pt x="9266822" y="3772713"/>
                </a:lnTo>
                <a:lnTo>
                  <a:pt x="9266822" y="4149850"/>
                </a:lnTo>
                <a:lnTo>
                  <a:pt x="0" y="41498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numCol="1" spcCol="324000">
            <a:noAutofit/>
          </a:bodyPr>
          <a:lstStyle>
            <a:lvl1pPr marL="324000" indent="-324000" algn="l">
              <a:lnSpc>
                <a:spcPts val="23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punkter här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547CDC2-546D-4F70-6732-46103FD9C6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7384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ext i 2 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9" name="Frihandsfigur 8">
            <a:extLst>
              <a:ext uri="{FF2B5EF4-FFF2-40B4-BE49-F238E27FC236}">
                <a16:creationId xmlns:a16="http://schemas.microsoft.com/office/drawing/2014/main" id="{E15785E9-2A83-04C9-DCB6-870E2641240B}"/>
              </a:ext>
            </a:extLst>
          </p:cNvPr>
          <p:cNvSpPr/>
          <p:nvPr/>
        </p:nvSpPr>
        <p:spPr>
          <a:xfrm>
            <a:off x="11496676" y="5614857"/>
            <a:ext cx="845" cy="549934"/>
          </a:xfrm>
          <a:custGeom>
            <a:avLst/>
            <a:gdLst>
              <a:gd name="connsiteX0" fmla="*/ 0 w 845"/>
              <a:gd name="connsiteY0" fmla="*/ 0 h 549934"/>
              <a:gd name="connsiteX1" fmla="*/ 845 w 845"/>
              <a:gd name="connsiteY1" fmla="*/ 0 h 549934"/>
              <a:gd name="connsiteX2" fmla="*/ 845 w 845"/>
              <a:gd name="connsiteY2" fmla="*/ 549934 h 549934"/>
              <a:gd name="connsiteX3" fmla="*/ 0 w 845"/>
              <a:gd name="connsiteY3" fmla="*/ 549934 h 54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" h="549934">
                <a:moveTo>
                  <a:pt x="0" y="0"/>
                </a:moveTo>
                <a:lnTo>
                  <a:pt x="845" y="0"/>
                </a:lnTo>
                <a:lnTo>
                  <a:pt x="845" y="549934"/>
                </a:lnTo>
                <a:lnTo>
                  <a:pt x="0" y="549934"/>
                </a:lnTo>
                <a:close/>
              </a:path>
            </a:pathLst>
          </a:custGeom>
          <a:solidFill>
            <a:srgbClr val="000000"/>
          </a:solidFill>
          <a:ln w="2105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6CC829D-DE2C-B0CC-B8F7-68073F9B2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7384" y="5235734"/>
            <a:ext cx="1559291" cy="936000"/>
          </a:xfrm>
          <a:prstGeom prst="rect">
            <a:avLst/>
          </a:prstGeom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E6E5BF0E-A9A4-14ED-B9C0-F404BB76E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2002421"/>
            <a:ext cx="10801350" cy="4163430"/>
          </a:xfrm>
          <a:custGeom>
            <a:avLst/>
            <a:gdLst>
              <a:gd name="connsiteX0" fmla="*/ 0 w 10801350"/>
              <a:gd name="connsiteY0" fmla="*/ 0 h 4163430"/>
              <a:gd name="connsiteX1" fmla="*/ 10801350 w 10801350"/>
              <a:gd name="connsiteY1" fmla="*/ 0 h 4163430"/>
              <a:gd name="connsiteX2" fmla="*/ 10801350 w 10801350"/>
              <a:gd name="connsiteY2" fmla="*/ 2476982 h 4163430"/>
              <a:gd name="connsiteX3" fmla="*/ 8552847 w 10801350"/>
              <a:gd name="connsiteY3" fmla="*/ 2476982 h 4163430"/>
              <a:gd name="connsiteX4" fmla="*/ 8552847 w 10801350"/>
              <a:gd name="connsiteY4" fmla="*/ 4163429 h 4163430"/>
              <a:gd name="connsiteX5" fmla="*/ 10801350 w 10801350"/>
              <a:gd name="connsiteY5" fmla="*/ 4163429 h 4163430"/>
              <a:gd name="connsiteX6" fmla="*/ 10801350 w 10801350"/>
              <a:gd name="connsiteY6" fmla="*/ 4163430 h 4163430"/>
              <a:gd name="connsiteX7" fmla="*/ 0 w 10801350"/>
              <a:gd name="connsiteY7" fmla="*/ 4163430 h 416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01350" h="4163430">
                <a:moveTo>
                  <a:pt x="0" y="0"/>
                </a:moveTo>
                <a:lnTo>
                  <a:pt x="10801350" y="0"/>
                </a:lnTo>
                <a:lnTo>
                  <a:pt x="10801350" y="2476982"/>
                </a:lnTo>
                <a:lnTo>
                  <a:pt x="8552847" y="2476982"/>
                </a:lnTo>
                <a:lnTo>
                  <a:pt x="8552847" y="4163429"/>
                </a:lnTo>
                <a:lnTo>
                  <a:pt x="10801350" y="4163429"/>
                </a:lnTo>
                <a:lnTo>
                  <a:pt x="10801350" y="4163430"/>
                </a:lnTo>
                <a:lnTo>
                  <a:pt x="0" y="41634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numCol="2" spcCol="324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818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elsida - digr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/>
            </a:lvl1pPr>
          </a:lstStyle>
          <a:p>
            <a:r>
              <a:rPr lang="sv-SE" dirty="0"/>
              <a:t>Skriv en rubrik</a:t>
            </a:r>
          </a:p>
        </p:txBody>
      </p:sp>
    </p:spTree>
    <p:extLst>
      <p:ext uri="{BB962C8B-B14F-4D97-AF65-F5344CB8AC3E}">
        <p14:creationId xmlns:p14="http://schemas.microsoft.com/office/powerpoint/2010/main" val="40220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C66DDE45-1FAC-1DB9-FA85-221FD8F459B0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6840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film</a:t>
            </a:r>
          </a:p>
        </p:txBody>
      </p:sp>
    </p:spTree>
    <p:extLst>
      <p:ext uri="{BB962C8B-B14F-4D97-AF65-F5344CB8AC3E}">
        <p14:creationId xmlns:p14="http://schemas.microsoft.com/office/powerpoint/2010/main" val="19301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A5D044AA-69EE-BE9E-31BF-74BA196FE1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950400 w 12192000"/>
              <a:gd name="connsiteY0" fmla="*/ 5234400 h 6858000"/>
              <a:gd name="connsiteX1" fmla="*/ 9950400 w 12192000"/>
              <a:gd name="connsiteY1" fmla="*/ 5616646 h 6858000"/>
              <a:gd name="connsiteX2" fmla="*/ 9950400 w 12192000"/>
              <a:gd name="connsiteY2" fmla="*/ 5787007 h 6858000"/>
              <a:gd name="connsiteX3" fmla="*/ 9950400 w 12192000"/>
              <a:gd name="connsiteY3" fmla="*/ 6170318 h 6858000"/>
              <a:gd name="connsiteX4" fmla="*/ 11510051 w 12192000"/>
              <a:gd name="connsiteY4" fmla="*/ 6170318 h 6858000"/>
              <a:gd name="connsiteX5" fmla="*/ 11510051 w 12192000"/>
              <a:gd name="connsiteY5" fmla="*/ 5616646 h 6858000"/>
              <a:gd name="connsiteX6" fmla="*/ 11040369 w 12192000"/>
              <a:gd name="connsiteY6" fmla="*/ 5616646 h 6858000"/>
              <a:gd name="connsiteX7" fmla="*/ 11040369 w 12192000"/>
              <a:gd name="connsiteY7" fmla="*/ 52344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9950400" y="5234400"/>
                </a:moveTo>
                <a:lnTo>
                  <a:pt x="9950400" y="5616646"/>
                </a:lnTo>
                <a:lnTo>
                  <a:pt x="9950400" y="5787007"/>
                </a:lnTo>
                <a:lnTo>
                  <a:pt x="9950400" y="6170318"/>
                </a:lnTo>
                <a:lnTo>
                  <a:pt x="11510051" y="6170318"/>
                </a:lnTo>
                <a:lnTo>
                  <a:pt x="11510051" y="5616646"/>
                </a:lnTo>
                <a:lnTo>
                  <a:pt x="11040369" y="5616646"/>
                </a:lnTo>
                <a:lnTo>
                  <a:pt x="11040369" y="5234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84000" tIns="684000" rIns="684000" bIns="68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14DB9F0-02FF-3BBD-A9C6-27CE861D5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or rubrik - vit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4">
            <a:extLst>
              <a:ext uri="{FF2B5EF4-FFF2-40B4-BE49-F238E27FC236}">
                <a16:creationId xmlns:a16="http://schemas.microsoft.com/office/drawing/2014/main" id="{40832337-FAC2-3590-C109-27314FF07C2C}"/>
              </a:ext>
            </a:extLst>
          </p:cNvPr>
          <p:cNvSpPr/>
          <p:nvPr userDrawn="1"/>
        </p:nvSpPr>
        <p:spPr>
          <a:xfrm>
            <a:off x="4978448" y="1396568"/>
            <a:ext cx="2235175" cy="4071634"/>
          </a:xfrm>
          <a:custGeom>
            <a:avLst/>
            <a:gdLst>
              <a:gd name="connsiteX0" fmla="*/ 248357 w 2235175"/>
              <a:gd name="connsiteY0" fmla="*/ 3007691 h 4071634"/>
              <a:gd name="connsiteX1" fmla="*/ 248357 w 2235175"/>
              <a:gd name="connsiteY1" fmla="*/ 0 h 4071634"/>
              <a:gd name="connsiteX2" fmla="*/ 372517 w 2235175"/>
              <a:gd name="connsiteY2" fmla="*/ 0 h 4071634"/>
              <a:gd name="connsiteX3" fmla="*/ 372517 w 2235175"/>
              <a:gd name="connsiteY3" fmla="*/ 3007691 h 4071634"/>
              <a:gd name="connsiteX4" fmla="*/ 1117588 w 2235175"/>
              <a:gd name="connsiteY4" fmla="*/ 3716998 h 4071634"/>
              <a:gd name="connsiteX5" fmla="*/ 1862658 w 2235175"/>
              <a:gd name="connsiteY5" fmla="*/ 3007691 h 4071634"/>
              <a:gd name="connsiteX6" fmla="*/ 1862658 w 2235175"/>
              <a:gd name="connsiteY6" fmla="*/ 0 h 4071634"/>
              <a:gd name="connsiteX7" fmla="*/ 1986818 w 2235175"/>
              <a:gd name="connsiteY7" fmla="*/ 0 h 4071634"/>
              <a:gd name="connsiteX8" fmla="*/ 1986818 w 2235175"/>
              <a:gd name="connsiteY8" fmla="*/ 3007691 h 4071634"/>
              <a:gd name="connsiteX9" fmla="*/ 1117588 w 2235175"/>
              <a:gd name="connsiteY9" fmla="*/ 3835199 h 4071634"/>
              <a:gd name="connsiteX10" fmla="*/ 248357 w 2235175"/>
              <a:gd name="connsiteY10" fmla="*/ 3007691 h 4071634"/>
              <a:gd name="connsiteX11" fmla="*/ 1117588 w 2235175"/>
              <a:gd name="connsiteY11" fmla="*/ 3598763 h 4071634"/>
              <a:gd name="connsiteX12" fmla="*/ 1738462 w 2235175"/>
              <a:gd name="connsiteY12" fmla="*/ 3007657 h 4071634"/>
              <a:gd name="connsiteX13" fmla="*/ 1738462 w 2235175"/>
              <a:gd name="connsiteY13" fmla="*/ 0 h 4071634"/>
              <a:gd name="connsiteX14" fmla="*/ 1614301 w 2235175"/>
              <a:gd name="connsiteY14" fmla="*/ 0 h 4071634"/>
              <a:gd name="connsiteX15" fmla="*/ 1614301 w 2235175"/>
              <a:gd name="connsiteY15" fmla="*/ 3007691 h 4071634"/>
              <a:gd name="connsiteX16" fmla="*/ 1117588 w 2235175"/>
              <a:gd name="connsiteY16" fmla="*/ 3480562 h 4071634"/>
              <a:gd name="connsiteX17" fmla="*/ 620874 w 2235175"/>
              <a:gd name="connsiteY17" fmla="*/ 3007691 h 4071634"/>
              <a:gd name="connsiteX18" fmla="*/ 620874 w 2235175"/>
              <a:gd name="connsiteY18" fmla="*/ 0 h 4071634"/>
              <a:gd name="connsiteX19" fmla="*/ 496714 w 2235175"/>
              <a:gd name="connsiteY19" fmla="*/ 0 h 4071634"/>
              <a:gd name="connsiteX20" fmla="*/ 496714 w 2235175"/>
              <a:gd name="connsiteY20" fmla="*/ 3007691 h 4071634"/>
              <a:gd name="connsiteX21" fmla="*/ 1117588 w 2235175"/>
              <a:gd name="connsiteY21" fmla="*/ 3598797 h 4071634"/>
              <a:gd name="connsiteX22" fmla="*/ 1117588 w 2235175"/>
              <a:gd name="connsiteY22" fmla="*/ 3362362 h 4071634"/>
              <a:gd name="connsiteX23" fmla="*/ 1490141 w 2235175"/>
              <a:gd name="connsiteY23" fmla="*/ 3007691 h 4071634"/>
              <a:gd name="connsiteX24" fmla="*/ 1490141 w 2235175"/>
              <a:gd name="connsiteY24" fmla="*/ 0 h 4071634"/>
              <a:gd name="connsiteX25" fmla="*/ 1365980 w 2235175"/>
              <a:gd name="connsiteY25" fmla="*/ 0 h 4071634"/>
              <a:gd name="connsiteX26" fmla="*/ 1365980 w 2235175"/>
              <a:gd name="connsiteY26" fmla="*/ 3007691 h 4071634"/>
              <a:gd name="connsiteX27" fmla="*/ 1117623 w 2235175"/>
              <a:gd name="connsiteY27" fmla="*/ 3244161 h 4071634"/>
              <a:gd name="connsiteX28" fmla="*/ 869267 w 2235175"/>
              <a:gd name="connsiteY28" fmla="*/ 3007691 h 4071634"/>
              <a:gd name="connsiteX29" fmla="*/ 869267 w 2235175"/>
              <a:gd name="connsiteY29" fmla="*/ 0 h 4071634"/>
              <a:gd name="connsiteX30" fmla="*/ 745106 w 2235175"/>
              <a:gd name="connsiteY30" fmla="*/ 0 h 4071634"/>
              <a:gd name="connsiteX31" fmla="*/ 745106 w 2235175"/>
              <a:gd name="connsiteY31" fmla="*/ 3007691 h 4071634"/>
              <a:gd name="connsiteX32" fmla="*/ 1117659 w 2235175"/>
              <a:gd name="connsiteY32" fmla="*/ 3362362 h 4071634"/>
              <a:gd name="connsiteX33" fmla="*/ 2110979 w 2235175"/>
              <a:gd name="connsiteY33" fmla="*/ 0 h 4071634"/>
              <a:gd name="connsiteX34" fmla="*/ 2110979 w 2235175"/>
              <a:gd name="connsiteY34" fmla="*/ 3007691 h 4071634"/>
              <a:gd name="connsiteX35" fmla="*/ 1117588 w 2235175"/>
              <a:gd name="connsiteY35" fmla="*/ 3953433 h 4071634"/>
              <a:gd name="connsiteX36" fmla="*/ 124161 w 2235175"/>
              <a:gd name="connsiteY36" fmla="*/ 3007691 h 4071634"/>
              <a:gd name="connsiteX37" fmla="*/ 124161 w 2235175"/>
              <a:gd name="connsiteY37" fmla="*/ 0 h 4071634"/>
              <a:gd name="connsiteX38" fmla="*/ 0 w 2235175"/>
              <a:gd name="connsiteY38" fmla="*/ 0 h 4071634"/>
              <a:gd name="connsiteX39" fmla="*/ 0 w 2235175"/>
              <a:gd name="connsiteY39" fmla="*/ 3007691 h 4071634"/>
              <a:gd name="connsiteX40" fmla="*/ 1117588 w 2235175"/>
              <a:gd name="connsiteY40" fmla="*/ 4071635 h 4071634"/>
              <a:gd name="connsiteX41" fmla="*/ 1117588 w 2235175"/>
              <a:gd name="connsiteY41" fmla="*/ 4071635 h 4071634"/>
              <a:gd name="connsiteX42" fmla="*/ 2235175 w 2235175"/>
              <a:gd name="connsiteY42" fmla="*/ 3007691 h 4071634"/>
              <a:gd name="connsiteX43" fmla="*/ 2235175 w 2235175"/>
              <a:gd name="connsiteY43" fmla="*/ 0 h 4071634"/>
              <a:gd name="connsiteX44" fmla="*/ 2111015 w 2235175"/>
              <a:gd name="connsiteY44" fmla="*/ 0 h 407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35175" h="4071634">
                <a:moveTo>
                  <a:pt x="248357" y="3007691"/>
                </a:moveTo>
                <a:lnTo>
                  <a:pt x="248357" y="0"/>
                </a:lnTo>
                <a:lnTo>
                  <a:pt x="372517" y="0"/>
                </a:lnTo>
                <a:lnTo>
                  <a:pt x="372517" y="3007691"/>
                </a:lnTo>
                <a:cubicBezTo>
                  <a:pt x="372517" y="3398809"/>
                  <a:pt x="706749" y="3716998"/>
                  <a:pt x="1117588" y="3716998"/>
                </a:cubicBezTo>
                <a:cubicBezTo>
                  <a:pt x="1528426" y="3716998"/>
                  <a:pt x="1862658" y="3398809"/>
                  <a:pt x="1862658" y="3007691"/>
                </a:cubicBezTo>
                <a:lnTo>
                  <a:pt x="1862658" y="0"/>
                </a:lnTo>
                <a:lnTo>
                  <a:pt x="1986818" y="0"/>
                </a:lnTo>
                <a:lnTo>
                  <a:pt x="1986818" y="3007691"/>
                </a:lnTo>
                <a:cubicBezTo>
                  <a:pt x="1986818" y="3463967"/>
                  <a:pt x="1596870" y="3835199"/>
                  <a:pt x="1117588" y="3835199"/>
                </a:cubicBezTo>
                <a:cubicBezTo>
                  <a:pt x="638306" y="3835199"/>
                  <a:pt x="248357" y="3463967"/>
                  <a:pt x="248357" y="3007691"/>
                </a:cubicBezTo>
                <a:close/>
                <a:moveTo>
                  <a:pt x="1117588" y="3598763"/>
                </a:moveTo>
                <a:cubicBezTo>
                  <a:pt x="1459947" y="3598763"/>
                  <a:pt x="1738462" y="3333583"/>
                  <a:pt x="1738462" y="3007657"/>
                </a:cubicBezTo>
                <a:lnTo>
                  <a:pt x="1738462" y="0"/>
                </a:lnTo>
                <a:lnTo>
                  <a:pt x="1614301" y="0"/>
                </a:lnTo>
                <a:lnTo>
                  <a:pt x="1614301" y="3007691"/>
                </a:lnTo>
                <a:cubicBezTo>
                  <a:pt x="1614301" y="3268425"/>
                  <a:pt x="1391468" y="3480562"/>
                  <a:pt x="1117588" y="3480562"/>
                </a:cubicBezTo>
                <a:cubicBezTo>
                  <a:pt x="843707" y="3480562"/>
                  <a:pt x="620874" y="3268425"/>
                  <a:pt x="620874" y="3007691"/>
                </a:cubicBezTo>
                <a:lnTo>
                  <a:pt x="620874" y="0"/>
                </a:lnTo>
                <a:lnTo>
                  <a:pt x="496714" y="0"/>
                </a:lnTo>
                <a:lnTo>
                  <a:pt x="496714" y="3007691"/>
                </a:lnTo>
                <a:cubicBezTo>
                  <a:pt x="496714" y="3333617"/>
                  <a:pt x="775228" y="3598797"/>
                  <a:pt x="1117588" y="3598797"/>
                </a:cubicBezTo>
                <a:close/>
                <a:moveTo>
                  <a:pt x="1117588" y="3362362"/>
                </a:moveTo>
                <a:cubicBezTo>
                  <a:pt x="1322989" y="3362362"/>
                  <a:pt x="1490141" y="3203267"/>
                  <a:pt x="1490141" y="3007691"/>
                </a:cubicBezTo>
                <a:lnTo>
                  <a:pt x="1490141" y="0"/>
                </a:lnTo>
                <a:lnTo>
                  <a:pt x="1365980" y="0"/>
                </a:lnTo>
                <a:lnTo>
                  <a:pt x="1365980" y="3007691"/>
                </a:lnTo>
                <a:cubicBezTo>
                  <a:pt x="1365980" y="3138075"/>
                  <a:pt x="1254546" y="3244161"/>
                  <a:pt x="1117623" y="3244161"/>
                </a:cubicBezTo>
                <a:cubicBezTo>
                  <a:pt x="980701" y="3244161"/>
                  <a:pt x="869267" y="3138075"/>
                  <a:pt x="869267" y="3007691"/>
                </a:cubicBezTo>
                <a:lnTo>
                  <a:pt x="869267" y="0"/>
                </a:lnTo>
                <a:lnTo>
                  <a:pt x="745106" y="0"/>
                </a:lnTo>
                <a:lnTo>
                  <a:pt x="745106" y="3007691"/>
                </a:lnTo>
                <a:cubicBezTo>
                  <a:pt x="745106" y="3203233"/>
                  <a:pt x="912222" y="3362362"/>
                  <a:pt x="1117659" y="3362362"/>
                </a:cubicBezTo>
                <a:close/>
                <a:moveTo>
                  <a:pt x="2110979" y="0"/>
                </a:moveTo>
                <a:lnTo>
                  <a:pt x="2110979" y="3007691"/>
                </a:lnTo>
                <a:cubicBezTo>
                  <a:pt x="2110979" y="3529160"/>
                  <a:pt x="1665349" y="3953433"/>
                  <a:pt x="1117588" y="3953433"/>
                </a:cubicBezTo>
                <a:cubicBezTo>
                  <a:pt x="569827" y="3953433"/>
                  <a:pt x="124161" y="3529160"/>
                  <a:pt x="124161" y="3007691"/>
                </a:cubicBezTo>
                <a:lnTo>
                  <a:pt x="124161" y="0"/>
                </a:lnTo>
                <a:lnTo>
                  <a:pt x="0" y="0"/>
                </a:lnTo>
                <a:lnTo>
                  <a:pt x="0" y="3007691"/>
                </a:lnTo>
                <a:cubicBezTo>
                  <a:pt x="0" y="3595302"/>
                  <a:pt x="500350" y="4071635"/>
                  <a:pt x="1117588" y="4071635"/>
                </a:cubicBezTo>
                <a:lnTo>
                  <a:pt x="1117588" y="4071635"/>
                </a:lnTo>
                <a:cubicBezTo>
                  <a:pt x="1734826" y="4071635"/>
                  <a:pt x="2235175" y="3595302"/>
                  <a:pt x="2235175" y="3007691"/>
                </a:cubicBezTo>
                <a:lnTo>
                  <a:pt x="2235175" y="0"/>
                </a:lnTo>
                <a:lnTo>
                  <a:pt x="2111015" y="0"/>
                </a:lnTo>
                <a:close/>
              </a:path>
            </a:pathLst>
          </a:custGeom>
          <a:solidFill>
            <a:schemeClr val="bg1"/>
          </a:solidFill>
          <a:ln w="355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5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ljuslil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DE7BEE26-17B1-BBD9-FA15-711A6E2340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732E0F-6D67-C4BA-83CA-40B62BEB9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 rubrik - vit bg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ED422F3-E6C3-7204-39E6-04A0705783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8085" y="5245769"/>
            <a:ext cx="1555036" cy="936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04D63EE3-E245-2209-B2B6-E0EFEC578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</p:spTree>
    <p:extLst>
      <p:ext uri="{BB962C8B-B14F-4D97-AF65-F5344CB8AC3E}">
        <p14:creationId xmlns:p14="http://schemas.microsoft.com/office/powerpoint/2010/main" val="5969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/>
            </a:lvl1pPr>
          </a:lstStyle>
          <a:p>
            <a:r>
              <a:rPr lang="sv-SE" dirty="0"/>
              <a:t>Rubrik för agendan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C567262-481E-4B05-CD90-05A6E30158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014431"/>
            <a:ext cx="8565553" cy="4151420"/>
          </a:xfrm>
        </p:spPr>
        <p:txBody>
          <a:bodyPr lIns="0" tIns="0" rIns="0" bIns="0" numCol="1" spcCol="324000">
            <a:noAutofit/>
          </a:bodyPr>
          <a:lstStyle>
            <a:lvl1pPr marL="360000" indent="-360000" algn="l"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punkter för agendan här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109B9B-6FFE-CDEF-DFE1-5DEB0AC73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för agendan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1BB8183-3BB8-249E-8140-4FF7F0974A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014430"/>
            <a:ext cx="8413951" cy="4151421"/>
          </a:xfrm>
        </p:spPr>
        <p:txBody>
          <a:bodyPr lIns="0" tIns="0" rIns="0" bIns="0" numCol="1" spcCol="324000">
            <a:noAutofit/>
          </a:bodyPr>
          <a:lstStyle>
            <a:lvl1pPr marL="360000" indent="-360000" algn="l"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punkter för agendan här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E11FA1D-5D8E-C6F3-98CF-B2DEEEFE9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8085" y="5245769"/>
            <a:ext cx="155503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för agendan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014431"/>
            <a:ext cx="8565553" cy="4151420"/>
          </a:xfrm>
        </p:spPr>
        <p:txBody>
          <a:bodyPr lIns="0" tIns="0" rIns="0" bIns="0" numCol="1" spcCol="324000">
            <a:noAutofit/>
          </a:bodyPr>
          <a:lstStyle>
            <a:lvl1pPr marL="360000" indent="-360000" algn="l"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punkter för agendan här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58912F0-B9EE-6836-5638-9BC5D6364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1033523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för agendan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014431"/>
            <a:ext cx="8565553" cy="4151420"/>
          </a:xfrm>
        </p:spPr>
        <p:txBody>
          <a:bodyPr lIns="0" tIns="0" rIns="0" bIns="0" numCol="1" spcCol="324000">
            <a:noAutofit/>
          </a:bodyPr>
          <a:lstStyle>
            <a:lvl1pPr marL="360000" indent="-360000" algn="l"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punkter för agendan här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58912F0-B9EE-6836-5638-9BC5D6364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vit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4F86D6CC-BFA4-7FD6-B9C7-6431712670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57339B6-3B3D-A173-CB32-F8BC5A0DD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gul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448989-D817-5E95-1D06-D2B9A5B927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0E5F49D-55D7-7CB8-DC2F-5EBE25784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- ljuslila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9504363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/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DE7BEE26-17B1-BBD9-FA15-711A6E2340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531177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732E0F-6D67-C4BA-83CA-40B62BEB9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or rubrik - mörkblå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483399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C130888-DA6E-4661-F290-669015552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8085" y="5245769"/>
            <a:ext cx="155503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16EDFD-0A04-98EF-851A-8300679A0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48FBA7D-A554-9374-0AF6-091231B8B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D51FD5-C4A6-8F81-8A1B-3E0362E1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ADE9A-C0DB-3541-9225-71B80A7C98B8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001C93-0A34-00DB-A495-EE3652DA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248BE15-15B5-AB18-F424-78DE165F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98E4-1D7B-334E-A426-EDEE3DFCB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0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or rubrik - klar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483399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504BF50-D533-EFE5-4BFD-09BC27A4A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66" y="5234400"/>
            <a:ext cx="1559291" cy="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or rubrik - mörk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692149"/>
            <a:ext cx="10801351" cy="386599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14500"/>
              </a:lnSpc>
              <a:defRPr sz="1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4565363"/>
            <a:ext cx="8483399" cy="160048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504BF50-D533-EFE5-4BFD-09BC27A4A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566" y="5234400"/>
            <a:ext cx="1559291" cy="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7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U -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5234CBCA-42D1-A710-11B5-47921EBF6E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  <a:custGeom>
            <a:avLst/>
            <a:gdLst>
              <a:gd name="connsiteX0" fmla="*/ 0 w 5400675"/>
              <a:gd name="connsiteY0" fmla="*/ 0 h 3239769"/>
              <a:gd name="connsiteX1" fmla="*/ 5400675 w 5400675"/>
              <a:gd name="connsiteY1" fmla="*/ 0 h 3239769"/>
              <a:gd name="connsiteX2" fmla="*/ 5400675 w 5400675"/>
              <a:gd name="connsiteY2" fmla="*/ 3239769 h 3239769"/>
              <a:gd name="connsiteX3" fmla="*/ 2055495 w 5400675"/>
              <a:gd name="connsiteY3" fmla="*/ 3239769 h 3239769"/>
              <a:gd name="connsiteX4" fmla="*/ 2055495 w 5400675"/>
              <a:gd name="connsiteY4" fmla="*/ 1813560 h 3239769"/>
              <a:gd name="connsiteX5" fmla="*/ 0 w 5400675"/>
              <a:gd name="connsiteY5" fmla="*/ 1813560 h 323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675" h="3239769">
                <a:moveTo>
                  <a:pt x="0" y="0"/>
                </a:moveTo>
                <a:lnTo>
                  <a:pt x="5400675" y="0"/>
                </a:lnTo>
                <a:lnTo>
                  <a:pt x="5400675" y="3239769"/>
                </a:lnTo>
                <a:lnTo>
                  <a:pt x="2055495" y="3239769"/>
                </a:lnTo>
                <a:lnTo>
                  <a:pt x="2055495" y="1813560"/>
                </a:lnTo>
                <a:lnTo>
                  <a:pt x="0" y="1813560"/>
                </a:lnTo>
                <a:close/>
              </a:path>
            </a:pathLst>
          </a:custGeom>
          <a:noFill/>
        </p:spPr>
        <p:txBody>
          <a:bodyPr wrap="square"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9F6B77EB-3085-CEDA-7BDE-0EC8BC6BEA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lIns="684000" tIns="684000" rIns="90000" bIns="46800"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CBD28DD-3DDB-4678-7EA9-6A4CEC03A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11B6B-8C23-BE7A-B8C2-AF9D28692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9345C1-AA9A-5B41-ADBC-4F8B9253A0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A8AFC02-2F50-FBF7-16DA-94423F3388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D21CB7A-B572-4638-53E6-DBEAC5793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 + text + bild -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4269CF13-F8D3-C270-35FD-58049638F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92150"/>
            <a:ext cx="5400676" cy="1843232"/>
          </a:xfrm>
        </p:spPr>
        <p:txBody>
          <a:bodyPr lIns="0" tIns="0" rIns="691200" bIns="0" anchor="t" anchorCtr="0">
            <a:noAutofit/>
          </a:bodyPr>
          <a:lstStyle>
            <a:lvl1pPr algn="l">
              <a:lnSpc>
                <a:spcPts val="72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en rubrik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25C6A46-88A7-B9B5-9CB5-4A87021A9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2926080"/>
            <a:ext cx="5400675" cy="3239769"/>
          </a:xfrm>
        </p:spPr>
        <p:txBody>
          <a:bodyPr lIns="0" tIns="0" rIns="691200" bIns="0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in din text här</a:t>
            </a:r>
          </a:p>
        </p:txBody>
      </p:sp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97CB8D8E-E68C-840F-DEE4-B0535CD0F8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61479 w 6096000"/>
              <a:gd name="connsiteY0" fmla="*/ 5240650 h 6858000"/>
              <a:gd name="connsiteX1" fmla="*/ 3861479 w 6096000"/>
              <a:gd name="connsiteY1" fmla="*/ 5618090 h 6858000"/>
              <a:gd name="connsiteX2" fmla="*/ 3861479 w 6096000"/>
              <a:gd name="connsiteY2" fmla="*/ 5786308 h 6858000"/>
              <a:gd name="connsiteX3" fmla="*/ 3861479 w 6096000"/>
              <a:gd name="connsiteY3" fmla="*/ 6164799 h 6858000"/>
              <a:gd name="connsiteX4" fmla="*/ 5401515 w 6096000"/>
              <a:gd name="connsiteY4" fmla="*/ 6164799 h 6858000"/>
              <a:gd name="connsiteX5" fmla="*/ 5401515 w 6096000"/>
              <a:gd name="connsiteY5" fmla="*/ 5618090 h 6858000"/>
              <a:gd name="connsiteX6" fmla="*/ 4937740 w 6096000"/>
              <a:gd name="connsiteY6" fmla="*/ 5618090 h 6858000"/>
              <a:gd name="connsiteX7" fmla="*/ 4937740 w 6096000"/>
              <a:gd name="connsiteY7" fmla="*/ 5240650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861479" y="5240650"/>
                </a:moveTo>
                <a:lnTo>
                  <a:pt x="3861479" y="5618090"/>
                </a:lnTo>
                <a:lnTo>
                  <a:pt x="3861479" y="5786308"/>
                </a:lnTo>
                <a:lnTo>
                  <a:pt x="3861479" y="6164799"/>
                </a:lnTo>
                <a:lnTo>
                  <a:pt x="5401515" y="6164799"/>
                </a:lnTo>
                <a:lnTo>
                  <a:pt x="5401515" y="5618090"/>
                </a:lnTo>
                <a:lnTo>
                  <a:pt x="4937740" y="5618090"/>
                </a:lnTo>
                <a:lnTo>
                  <a:pt x="4937740" y="52406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684000" tIns="684000" rIns="9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F15D667-738E-2C56-E6DB-C2A124AC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1566" y="5235734"/>
            <a:ext cx="155929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902A5D5-8794-579F-9EF4-DDD493BA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E9DDF4-C260-943D-DE98-116B4361C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275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06" r:id="rId2"/>
    <p:sldLayoutId id="2147483763" r:id="rId3"/>
    <p:sldLayoutId id="2147483708" r:id="rId4"/>
    <p:sldLayoutId id="2147483764" r:id="rId5"/>
    <p:sldLayoutId id="2147483707" r:id="rId6"/>
    <p:sldLayoutId id="2147483762" r:id="rId7"/>
    <p:sldLayoutId id="2147483711" r:id="rId8"/>
    <p:sldLayoutId id="2147483758" r:id="rId9"/>
    <p:sldLayoutId id="2147483709" r:id="rId10"/>
    <p:sldLayoutId id="2147483759" r:id="rId11"/>
    <p:sldLayoutId id="2147483756" r:id="rId12"/>
    <p:sldLayoutId id="2147483755" r:id="rId13"/>
    <p:sldLayoutId id="2147483757" r:id="rId14"/>
    <p:sldLayoutId id="2147483760" r:id="rId15"/>
    <p:sldLayoutId id="2147483715" r:id="rId16"/>
    <p:sldLayoutId id="2147483726" r:id="rId17"/>
    <p:sldLayoutId id="2147483765" r:id="rId18"/>
    <p:sldLayoutId id="2147483716" r:id="rId19"/>
    <p:sldLayoutId id="2147483766" r:id="rId20"/>
    <p:sldLayoutId id="2147483712" r:id="rId21"/>
    <p:sldLayoutId id="2147483735" r:id="rId22"/>
    <p:sldLayoutId id="2147483767" r:id="rId23"/>
    <p:sldLayoutId id="2147483720" r:id="rId24"/>
    <p:sldLayoutId id="2147483769" r:id="rId25"/>
    <p:sldLayoutId id="2147483768" r:id="rId26"/>
    <p:sldLayoutId id="2147483732" r:id="rId27"/>
    <p:sldLayoutId id="2147483773" r:id="rId28"/>
    <p:sldLayoutId id="2147483731" r:id="rId29"/>
    <p:sldLayoutId id="2147483772" r:id="rId30"/>
    <p:sldLayoutId id="2147483730" r:id="rId31"/>
    <p:sldLayoutId id="2147483771" r:id="rId32"/>
    <p:sldLayoutId id="2147483733" r:id="rId33"/>
    <p:sldLayoutId id="2147483722" r:id="rId34"/>
    <p:sldLayoutId id="2147483724" r:id="rId35"/>
    <p:sldLayoutId id="2147483729" r:id="rId36"/>
    <p:sldLayoutId id="2147483721" r:id="rId37"/>
    <p:sldLayoutId id="2147483754" r:id="rId38"/>
    <p:sldLayoutId id="2147483734" r:id="rId3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MEA-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436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pos="7242">
          <p15:clr>
            <a:srgbClr val="F26B43"/>
          </p15:clr>
        </p15:guide>
        <p15:guide id="5" pos="1277">
          <p15:clr>
            <a:srgbClr val="F26B43"/>
          </p15:clr>
        </p15:guide>
        <p15:guide id="6" pos="2547">
          <p15:clr>
            <a:srgbClr val="F26B43"/>
          </p15:clr>
        </p15:guide>
        <p15:guide id="7" pos="3840">
          <p15:clr>
            <a:srgbClr val="F26B43"/>
          </p15:clr>
        </p15:guide>
        <p15:guide id="8" pos="5133">
          <p15:clr>
            <a:srgbClr val="F26B43"/>
          </p15:clr>
        </p15:guide>
        <p15:guide id="9" pos="6425">
          <p15:clr>
            <a:srgbClr val="F26B43"/>
          </p15:clr>
        </p15:guide>
        <p15:guide id="10" orient="horz" pos="1435" userDrawn="1">
          <p15:clr>
            <a:srgbClr val="F26B43"/>
          </p15:clr>
        </p15:guide>
        <p15:guide id="11" orient="horz" pos="288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902A5D5-8794-579F-9EF4-DDD493BA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E9DDF4-C260-943D-DE98-116B4361C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534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MEA-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436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pos="7242">
          <p15:clr>
            <a:srgbClr val="F26B43"/>
          </p15:clr>
        </p15:guide>
        <p15:guide id="5" pos="1277">
          <p15:clr>
            <a:srgbClr val="F26B43"/>
          </p15:clr>
        </p15:guide>
        <p15:guide id="6" pos="2547">
          <p15:clr>
            <a:srgbClr val="F26B43"/>
          </p15:clr>
        </p15:guide>
        <p15:guide id="7" pos="3840">
          <p15:clr>
            <a:srgbClr val="F26B43"/>
          </p15:clr>
        </p15:guide>
        <p15:guide id="8" pos="5133">
          <p15:clr>
            <a:srgbClr val="F26B43"/>
          </p15:clr>
        </p15:guide>
        <p15:guide id="9" pos="64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902A5D5-8794-579F-9EF4-DDD493BA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E9DDF4-C260-943D-DE98-116B4361C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0738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MEA-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436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pos="7242">
          <p15:clr>
            <a:srgbClr val="F26B43"/>
          </p15:clr>
        </p15:guide>
        <p15:guide id="5" pos="1277">
          <p15:clr>
            <a:srgbClr val="F26B43"/>
          </p15:clr>
        </p15:guide>
        <p15:guide id="6" pos="2547">
          <p15:clr>
            <a:srgbClr val="F26B43"/>
          </p15:clr>
        </p15:guide>
        <p15:guide id="7" pos="3840">
          <p15:clr>
            <a:srgbClr val="F26B43"/>
          </p15:clr>
        </p15:guide>
        <p15:guide id="8" pos="5133">
          <p15:clr>
            <a:srgbClr val="F26B43"/>
          </p15:clr>
        </p15:guide>
        <p15:guide id="9" pos="64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902A5D5-8794-579F-9EF4-DDD493BA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E9DDF4-C260-943D-DE98-116B4361C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917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MEA-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436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pos="7242">
          <p15:clr>
            <a:srgbClr val="F26B43"/>
          </p15:clr>
        </p15:guide>
        <p15:guide id="5" pos="1277">
          <p15:clr>
            <a:srgbClr val="F26B43"/>
          </p15:clr>
        </p15:guide>
        <p15:guide id="6" pos="2547">
          <p15:clr>
            <a:srgbClr val="F26B43"/>
          </p15:clr>
        </p15:guide>
        <p15:guide id="7" pos="3840">
          <p15:clr>
            <a:srgbClr val="F26B43"/>
          </p15:clr>
        </p15:guide>
        <p15:guide id="8" pos="5133">
          <p15:clr>
            <a:srgbClr val="F26B43"/>
          </p15:clr>
        </p15:guide>
        <p15:guide id="9" pos="642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BD41BA3-6A5D-136B-D0D5-E39B1A63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7BEF946-E366-1BFF-D825-1562519D5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9D82524-9FE8-8C2B-6978-79A7EA00B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ADE9A-C0DB-3541-9225-71B80A7C98B8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D6B289-43E4-4ABE-C353-A4F209800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66FCEE5-6714-2B95-CAFD-D8311569F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F998E4-1D7B-334E-A426-EDEE3DFCB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86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5E5712-BCFB-20F5-8B0E-9150A6A359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Välkommen till </a:t>
            </a:r>
            <a:r>
              <a:rPr lang="sv-SE" dirty="0" err="1"/>
              <a:t>umeå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81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32A24BC-918E-3B21-9636-140BE0B5C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692149"/>
            <a:ext cx="10801351" cy="3865995"/>
          </a:xfrm>
        </p:spPr>
        <p:txBody>
          <a:bodyPr/>
          <a:lstStyle/>
          <a:p>
            <a:r>
              <a:rPr lang="sv-SE" dirty="0"/>
              <a:t>Planeras för</a:t>
            </a:r>
            <a:br>
              <a:rPr lang="sv-SE" dirty="0"/>
            </a:br>
            <a:r>
              <a:rPr lang="sv-SE" dirty="0"/>
              <a:t>invånarna</a:t>
            </a:r>
            <a:br>
              <a:rPr lang="sv-SE" dirty="0"/>
            </a:br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B5665974-B7C0-5BED-9F3F-192A78C90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planeras med invånarna i fokus. Tillväxten ska vara socialt-, ekologiskt-, kulturellt- och ekonomiskt hållbar.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29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E062C4-F503-977B-384F-30735DCE86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5 KM-</a:t>
            </a:r>
            <a:br>
              <a:rPr lang="sv-SE" dirty="0"/>
            </a:br>
            <a:r>
              <a:rPr lang="sv-SE" dirty="0"/>
              <a:t>STADEN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1868C87-DE64-07DC-56FB-953C6526D3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ska växa tätt – så många får nära</a:t>
            </a:r>
            <a:br>
              <a:rPr lang="sv-SE" dirty="0"/>
            </a:br>
            <a:r>
              <a:rPr lang="sv-SE" dirty="0"/>
              <a:t>till mycket och lättare kan göra hållbara val.</a:t>
            </a:r>
          </a:p>
          <a:p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0F518E-6530-5600-74C6-B9F528F0D0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70" r="20370"/>
          <a:stretch/>
        </p:blipFill>
        <p:spPr/>
      </p:pic>
    </p:spTree>
    <p:extLst>
      <p:ext uri="{BB962C8B-B14F-4D97-AF65-F5344CB8AC3E}">
        <p14:creationId xmlns:p14="http://schemas.microsoft.com/office/powerpoint/2010/main" val="13211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38F62-A939-868F-5480-9C631FB8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EDA234-7FAA-999A-F0B9-153B813B0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En trygg</a:t>
            </a:r>
            <a:br>
              <a:rPr lang="sv-SE" dirty="0"/>
            </a:br>
            <a:r>
              <a:rPr lang="sv-SE" dirty="0"/>
              <a:t>Investering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AB3263F-82EB-5820-DADE-73B87461AC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har en av Sveriges starkast växande fastighetsmarknader.</a:t>
            </a:r>
          </a:p>
          <a:p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630086AC-8127-BB99-63CC-5021BDD178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70397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F73274-C168-14E8-7502-A84C51C8A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692150"/>
            <a:ext cx="5400676" cy="1843232"/>
          </a:xfrm>
        </p:spPr>
        <p:txBody>
          <a:bodyPr/>
          <a:lstStyle/>
          <a:p>
            <a:r>
              <a:rPr lang="sv-SE"/>
              <a:t>HÅLLBAR</a:t>
            </a:r>
            <a:br>
              <a:rPr lang="sv-SE"/>
            </a:br>
            <a:r>
              <a:rPr lang="sv-SE"/>
              <a:t>TRANSPORT</a:t>
            </a:r>
            <a:br>
              <a:rPr lang="sv-SE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F99D306-D5B2-3E6D-39BD-ABF25702F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2925763"/>
            <a:ext cx="5400675" cy="3240087"/>
          </a:xfrm>
        </p:spPr>
        <p:txBody>
          <a:bodyPr/>
          <a:lstStyle/>
          <a:p>
            <a:r>
              <a:rPr lang="sv-SE" dirty="0"/>
              <a:t>90% av bostäderna som byggs i Umeå är i lägen där cykel eller buss är de smidigaste färdsätten till jobb och studier.</a:t>
            </a:r>
          </a:p>
          <a:p>
            <a:endParaRPr lang="sv-SE" dirty="0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60AFE556-0557-6E4E-0BB7-E9A537D3A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13" name="Bild 11">
            <a:extLst>
              <a:ext uri="{FF2B5EF4-FFF2-40B4-BE49-F238E27FC236}">
                <a16:creationId xmlns:a16="http://schemas.microsoft.com/office/drawing/2014/main" id="{E2C57D1E-1C72-03D3-25BF-B8B9653ADAB4}"/>
              </a:ext>
            </a:extLst>
          </p:cNvPr>
          <p:cNvSpPr/>
          <p:nvPr/>
        </p:nvSpPr>
        <p:spPr>
          <a:xfrm>
            <a:off x="8065450" y="1360394"/>
            <a:ext cx="2223687" cy="4257207"/>
          </a:xfrm>
          <a:custGeom>
            <a:avLst/>
            <a:gdLst>
              <a:gd name="connsiteX0" fmla="*/ 397952 w 3581514"/>
              <a:gd name="connsiteY0" fmla="*/ 5065033 h 6856742"/>
              <a:gd name="connsiteX1" fmla="*/ 397952 w 3581514"/>
              <a:gd name="connsiteY1" fmla="*/ 0 h 6856742"/>
              <a:gd name="connsiteX2" fmla="*/ 596900 w 3581514"/>
              <a:gd name="connsiteY2" fmla="*/ 0 h 6856742"/>
              <a:gd name="connsiteX3" fmla="*/ 596900 w 3581514"/>
              <a:gd name="connsiteY3" fmla="*/ 5065033 h 6856742"/>
              <a:gd name="connsiteX4" fmla="*/ 1790757 w 3581514"/>
              <a:gd name="connsiteY4" fmla="*/ 6259526 h 6856742"/>
              <a:gd name="connsiteX5" fmla="*/ 2984614 w 3581514"/>
              <a:gd name="connsiteY5" fmla="*/ 5065033 h 6856742"/>
              <a:gd name="connsiteX6" fmla="*/ 2984614 w 3581514"/>
              <a:gd name="connsiteY6" fmla="*/ 0 h 6856742"/>
              <a:gd name="connsiteX7" fmla="*/ 3183562 w 3581514"/>
              <a:gd name="connsiteY7" fmla="*/ 0 h 6856742"/>
              <a:gd name="connsiteX8" fmla="*/ 3183562 w 3581514"/>
              <a:gd name="connsiteY8" fmla="*/ 5065033 h 6856742"/>
              <a:gd name="connsiteX9" fmla="*/ 1790757 w 3581514"/>
              <a:gd name="connsiteY9" fmla="*/ 6458579 h 6856742"/>
              <a:gd name="connsiteX10" fmla="*/ 397952 w 3581514"/>
              <a:gd name="connsiteY10" fmla="*/ 5065033 h 6856742"/>
              <a:gd name="connsiteX11" fmla="*/ 1790757 w 3581514"/>
              <a:gd name="connsiteY11" fmla="*/ 6060415 h 6856742"/>
              <a:gd name="connsiteX12" fmla="*/ 2785610 w 3581514"/>
              <a:gd name="connsiteY12" fmla="*/ 5064976 h 6856742"/>
              <a:gd name="connsiteX13" fmla="*/ 2785610 w 3581514"/>
              <a:gd name="connsiteY13" fmla="*/ 0 h 6856742"/>
              <a:gd name="connsiteX14" fmla="*/ 2586662 w 3581514"/>
              <a:gd name="connsiteY14" fmla="*/ 0 h 6856742"/>
              <a:gd name="connsiteX15" fmla="*/ 2586662 w 3581514"/>
              <a:gd name="connsiteY15" fmla="*/ 5065033 h 6856742"/>
              <a:gd name="connsiteX16" fmla="*/ 1790757 w 3581514"/>
              <a:gd name="connsiteY16" fmla="*/ 5861361 h 6856742"/>
              <a:gd name="connsiteX17" fmla="*/ 994852 w 3581514"/>
              <a:gd name="connsiteY17" fmla="*/ 5065033 h 6856742"/>
              <a:gd name="connsiteX18" fmla="*/ 994852 w 3581514"/>
              <a:gd name="connsiteY18" fmla="*/ 0 h 6856742"/>
              <a:gd name="connsiteX19" fmla="*/ 795905 w 3581514"/>
              <a:gd name="connsiteY19" fmla="*/ 0 h 6856742"/>
              <a:gd name="connsiteX20" fmla="*/ 795905 w 3581514"/>
              <a:gd name="connsiteY20" fmla="*/ 5065033 h 6856742"/>
              <a:gd name="connsiteX21" fmla="*/ 1790757 w 3581514"/>
              <a:gd name="connsiteY21" fmla="*/ 6060472 h 6856742"/>
              <a:gd name="connsiteX22" fmla="*/ 1790757 w 3581514"/>
              <a:gd name="connsiteY22" fmla="*/ 5662308 h 6856742"/>
              <a:gd name="connsiteX23" fmla="*/ 2387714 w 3581514"/>
              <a:gd name="connsiteY23" fmla="*/ 5065033 h 6856742"/>
              <a:gd name="connsiteX24" fmla="*/ 2387714 w 3581514"/>
              <a:gd name="connsiteY24" fmla="*/ 0 h 6856742"/>
              <a:gd name="connsiteX25" fmla="*/ 2188767 w 3581514"/>
              <a:gd name="connsiteY25" fmla="*/ 0 h 6856742"/>
              <a:gd name="connsiteX26" fmla="*/ 2188767 w 3581514"/>
              <a:gd name="connsiteY26" fmla="*/ 5065033 h 6856742"/>
              <a:gd name="connsiteX27" fmla="*/ 1790814 w 3581514"/>
              <a:gd name="connsiteY27" fmla="*/ 5463255 h 6856742"/>
              <a:gd name="connsiteX28" fmla="*/ 1392862 w 3581514"/>
              <a:gd name="connsiteY28" fmla="*/ 5065033 h 6856742"/>
              <a:gd name="connsiteX29" fmla="*/ 1392862 w 3581514"/>
              <a:gd name="connsiteY29" fmla="*/ 0 h 6856742"/>
              <a:gd name="connsiteX30" fmla="*/ 1193914 w 3581514"/>
              <a:gd name="connsiteY30" fmla="*/ 0 h 6856742"/>
              <a:gd name="connsiteX31" fmla="*/ 1193914 w 3581514"/>
              <a:gd name="connsiteY31" fmla="*/ 5065033 h 6856742"/>
              <a:gd name="connsiteX32" fmla="*/ 1790871 w 3581514"/>
              <a:gd name="connsiteY32" fmla="*/ 5662308 h 6856742"/>
              <a:gd name="connsiteX33" fmla="*/ 3382510 w 3581514"/>
              <a:gd name="connsiteY33" fmla="*/ 0 h 6856742"/>
              <a:gd name="connsiteX34" fmla="*/ 3382510 w 3581514"/>
              <a:gd name="connsiteY34" fmla="*/ 5065033 h 6856742"/>
              <a:gd name="connsiteX35" fmla="*/ 1790757 w 3581514"/>
              <a:gd name="connsiteY35" fmla="*/ 6657689 h 6856742"/>
              <a:gd name="connsiteX36" fmla="*/ 198948 w 3581514"/>
              <a:gd name="connsiteY36" fmla="*/ 5065033 h 6856742"/>
              <a:gd name="connsiteX37" fmla="*/ 198948 w 3581514"/>
              <a:gd name="connsiteY37" fmla="*/ 0 h 6856742"/>
              <a:gd name="connsiteX38" fmla="*/ 0 w 3581514"/>
              <a:gd name="connsiteY38" fmla="*/ 0 h 6856742"/>
              <a:gd name="connsiteX39" fmla="*/ 0 w 3581514"/>
              <a:gd name="connsiteY39" fmla="*/ 5065033 h 6856742"/>
              <a:gd name="connsiteX40" fmla="*/ 1790757 w 3581514"/>
              <a:gd name="connsiteY40" fmla="*/ 6856743 h 6856742"/>
              <a:gd name="connsiteX41" fmla="*/ 1790757 w 3581514"/>
              <a:gd name="connsiteY41" fmla="*/ 6856743 h 6856742"/>
              <a:gd name="connsiteX42" fmla="*/ 3581514 w 3581514"/>
              <a:gd name="connsiteY42" fmla="*/ 5065033 h 6856742"/>
              <a:gd name="connsiteX43" fmla="*/ 3581514 w 3581514"/>
              <a:gd name="connsiteY43" fmla="*/ 0 h 6856742"/>
              <a:gd name="connsiteX44" fmla="*/ 3382567 w 3581514"/>
              <a:gd name="connsiteY44" fmla="*/ 0 h 685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81514" h="6856742">
                <a:moveTo>
                  <a:pt x="397952" y="5065033"/>
                </a:moveTo>
                <a:lnTo>
                  <a:pt x="397952" y="0"/>
                </a:lnTo>
                <a:lnTo>
                  <a:pt x="596900" y="0"/>
                </a:lnTo>
                <a:lnTo>
                  <a:pt x="596900" y="5065033"/>
                </a:lnTo>
                <a:cubicBezTo>
                  <a:pt x="596900" y="5723687"/>
                  <a:pt x="1132454" y="6259526"/>
                  <a:pt x="1790757" y="6259526"/>
                </a:cubicBezTo>
                <a:cubicBezTo>
                  <a:pt x="2449061" y="6259526"/>
                  <a:pt x="2984614" y="5723687"/>
                  <a:pt x="2984614" y="5065033"/>
                </a:cubicBezTo>
                <a:lnTo>
                  <a:pt x="2984614" y="0"/>
                </a:lnTo>
                <a:lnTo>
                  <a:pt x="3183562" y="0"/>
                </a:lnTo>
                <a:lnTo>
                  <a:pt x="3183562" y="5065033"/>
                </a:lnTo>
                <a:cubicBezTo>
                  <a:pt x="3183562" y="5833415"/>
                  <a:pt x="2558730" y="6458579"/>
                  <a:pt x="1790757" y="6458579"/>
                </a:cubicBezTo>
                <a:cubicBezTo>
                  <a:pt x="1022784" y="6458579"/>
                  <a:pt x="397952" y="5833415"/>
                  <a:pt x="397952" y="5065033"/>
                </a:cubicBezTo>
                <a:close/>
                <a:moveTo>
                  <a:pt x="1790757" y="6060415"/>
                </a:moveTo>
                <a:cubicBezTo>
                  <a:pt x="2339334" y="6060415"/>
                  <a:pt x="2785610" y="5613845"/>
                  <a:pt x="2785610" y="5064976"/>
                </a:cubicBezTo>
                <a:lnTo>
                  <a:pt x="2785610" y="0"/>
                </a:lnTo>
                <a:lnTo>
                  <a:pt x="2586662" y="0"/>
                </a:lnTo>
                <a:lnTo>
                  <a:pt x="2586662" y="5065033"/>
                </a:lnTo>
                <a:cubicBezTo>
                  <a:pt x="2586662" y="5504117"/>
                  <a:pt x="2229607" y="5861361"/>
                  <a:pt x="1790757" y="5861361"/>
                </a:cubicBezTo>
                <a:cubicBezTo>
                  <a:pt x="1351907" y="5861361"/>
                  <a:pt x="994852" y="5504117"/>
                  <a:pt x="994852" y="5065033"/>
                </a:cubicBezTo>
                <a:lnTo>
                  <a:pt x="994852" y="0"/>
                </a:lnTo>
                <a:lnTo>
                  <a:pt x="795905" y="0"/>
                </a:lnTo>
                <a:lnTo>
                  <a:pt x="795905" y="5065033"/>
                </a:lnTo>
                <a:cubicBezTo>
                  <a:pt x="795905" y="5613902"/>
                  <a:pt x="1242180" y="6060472"/>
                  <a:pt x="1790757" y="6060472"/>
                </a:cubicBezTo>
                <a:close/>
                <a:moveTo>
                  <a:pt x="1790757" y="5662308"/>
                </a:moveTo>
                <a:cubicBezTo>
                  <a:pt x="2119881" y="5662308"/>
                  <a:pt x="2387714" y="5394389"/>
                  <a:pt x="2387714" y="5065033"/>
                </a:cubicBezTo>
                <a:lnTo>
                  <a:pt x="2387714" y="0"/>
                </a:lnTo>
                <a:lnTo>
                  <a:pt x="2188767" y="0"/>
                </a:lnTo>
                <a:lnTo>
                  <a:pt x="2188767" y="5065033"/>
                </a:lnTo>
                <a:cubicBezTo>
                  <a:pt x="2188767" y="5284604"/>
                  <a:pt x="2010211" y="5463255"/>
                  <a:pt x="1790814" y="5463255"/>
                </a:cubicBezTo>
                <a:cubicBezTo>
                  <a:pt x="1571418" y="5463255"/>
                  <a:pt x="1392862" y="5284604"/>
                  <a:pt x="1392862" y="5065033"/>
                </a:cubicBezTo>
                <a:lnTo>
                  <a:pt x="1392862" y="0"/>
                </a:lnTo>
                <a:lnTo>
                  <a:pt x="1193914" y="0"/>
                </a:lnTo>
                <a:lnTo>
                  <a:pt x="1193914" y="5065033"/>
                </a:lnTo>
                <a:cubicBezTo>
                  <a:pt x="1193914" y="5394332"/>
                  <a:pt x="1461691" y="5662308"/>
                  <a:pt x="1790871" y="5662308"/>
                </a:cubicBezTo>
                <a:close/>
                <a:moveTo>
                  <a:pt x="3382510" y="0"/>
                </a:moveTo>
                <a:lnTo>
                  <a:pt x="3382510" y="5065033"/>
                </a:lnTo>
                <a:cubicBezTo>
                  <a:pt x="3382510" y="5943201"/>
                  <a:pt x="2668457" y="6657689"/>
                  <a:pt x="1790757" y="6657689"/>
                </a:cubicBezTo>
                <a:cubicBezTo>
                  <a:pt x="913057" y="6657689"/>
                  <a:pt x="198948" y="5943201"/>
                  <a:pt x="198948" y="5065033"/>
                </a:cubicBezTo>
                <a:lnTo>
                  <a:pt x="198948" y="0"/>
                </a:lnTo>
                <a:lnTo>
                  <a:pt x="0" y="0"/>
                </a:lnTo>
                <a:lnTo>
                  <a:pt x="0" y="5065033"/>
                </a:lnTo>
                <a:cubicBezTo>
                  <a:pt x="0" y="6054586"/>
                  <a:pt x="801731" y="6856743"/>
                  <a:pt x="1790757" y="6856743"/>
                </a:cubicBezTo>
                <a:lnTo>
                  <a:pt x="1790757" y="6856743"/>
                </a:lnTo>
                <a:cubicBezTo>
                  <a:pt x="2779783" y="6856743"/>
                  <a:pt x="3581514" y="6054586"/>
                  <a:pt x="3581514" y="5065033"/>
                </a:cubicBezTo>
                <a:lnTo>
                  <a:pt x="3581514" y="0"/>
                </a:lnTo>
                <a:lnTo>
                  <a:pt x="3382567" y="0"/>
                </a:lnTo>
                <a:close/>
              </a:path>
            </a:pathLst>
          </a:custGeom>
          <a:solidFill>
            <a:schemeClr val="tx1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2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173EFC5-A807-4130-8689-9CA0E92C6E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TRYGGHET</a:t>
            </a:r>
            <a:br>
              <a:rPr lang="sv-SE" dirty="0"/>
            </a:br>
            <a:r>
              <a:rPr lang="sv-SE" dirty="0"/>
              <a:t>FÖR ALLA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2B1AA1BD-73C1-D313-6CEA-620959A7A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En av Sveriges största städer utan utsatta bostadsområden.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0192C9AB-BCFE-51C5-CCA9-62398BB408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864" r="1789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175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C3CE79-2BA6-72D6-7D36-A4B05CC19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92150"/>
            <a:ext cx="5400675" cy="1843232"/>
          </a:xfrm>
        </p:spPr>
        <p:txBody>
          <a:bodyPr/>
          <a:lstStyle/>
          <a:p>
            <a:r>
              <a:rPr lang="sv-SE" dirty="0"/>
              <a:t>HELA UMEÅ</a:t>
            </a:r>
            <a:br>
              <a:rPr lang="sv-SE" dirty="0"/>
            </a:br>
            <a:r>
              <a:rPr lang="sv-SE" dirty="0"/>
              <a:t>SKA må bra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3F3F2973-364E-852C-D994-BDC580B6B1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8661222E-B936-F313-65BA-6FB875299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946400"/>
            <a:ext cx="5400675" cy="3219450"/>
          </a:xfrm>
        </p:spPr>
        <p:txBody>
          <a:bodyPr/>
          <a:lstStyle/>
          <a:p>
            <a:r>
              <a:rPr lang="sv-SE" dirty="0"/>
              <a:t>Umeå är både land och stad. Var tredje Umeåbo bor utanför stan och landsbygd och stad växer i samma takt. 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269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98933B-1327-4AAA-3210-F7F669EB2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92150"/>
            <a:ext cx="5400675" cy="1843232"/>
          </a:xfrm>
        </p:spPr>
        <p:txBody>
          <a:bodyPr/>
          <a:lstStyle/>
          <a:p>
            <a:r>
              <a:rPr lang="sv-SE" dirty="0"/>
              <a:t>JÄMSTÄLLT</a:t>
            </a:r>
            <a:br>
              <a:rPr lang="sv-SE" dirty="0"/>
            </a:br>
            <a:r>
              <a:rPr lang="sv-SE" dirty="0"/>
              <a:t>PÅ RIKTIGT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52592DB9-7481-9136-34AD-72C789375D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0" r="20370"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09875072-F9F4-2DD9-124E-DA114C63B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2945675"/>
            <a:ext cx="5400674" cy="3220175"/>
          </a:xfrm>
        </p:spPr>
        <p:txBody>
          <a:bodyPr/>
          <a:lstStyle/>
          <a:p>
            <a:r>
              <a:rPr lang="sv-SE" dirty="0"/>
              <a:t>30 år av strategiskt jämställdhetsarbete har bidragit till att skapa en trygg stad med hög trivsel.</a:t>
            </a:r>
          </a:p>
          <a:p>
            <a:endParaRPr lang="sv-SE" dirty="0"/>
          </a:p>
          <a:p>
            <a:r>
              <a:rPr lang="sv-SE" dirty="0"/>
              <a:t>EU pekar ut vårt jämställdhetsarbete som ett föregångsexempel för andra i Europa att ta efter.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04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>
            <a:extLst>
              <a:ext uri="{FF2B5EF4-FFF2-40B4-BE49-F238E27FC236}">
                <a16:creationId xmlns:a16="http://schemas.microsoft.com/office/drawing/2014/main" id="{5BDD46B8-36D7-AD55-8154-2F7D23EE22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Kompetens i många yrken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D55E079-0396-766A-FD1F-BEF98298B5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Arbetsmarknad är bred, och med god tillgång på arbetskraft från de två universiteten, ett flertal folkhögskolor och YH-utbildningar, samt av gymnasium med specialistinriktningar.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278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C31FB7-2F64-3C08-BAF2-263814594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VÄLUTBILDAD BEFOLKNING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4065DD-A3C8-AAA6-A807-B7D3F6E949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Över 50% har akademisk examen och nästan 100% gymnasieexamen eller högre.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FCDF187A-9B71-8FB6-0F0A-387D8274C2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1" r="16631"/>
          <a:stretch/>
        </p:blipFill>
        <p:spPr/>
      </p:pic>
    </p:spTree>
    <p:extLst>
      <p:ext uri="{BB962C8B-B14F-4D97-AF65-F5344CB8AC3E}">
        <p14:creationId xmlns:p14="http://schemas.microsoft.com/office/powerpoint/2010/main" val="10979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0961B4-FB2C-A011-D3D6-286A3525C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ALLTID BÄST</a:t>
            </a:r>
            <a:br>
              <a:rPr lang="sv-SE" dirty="0"/>
            </a:br>
            <a:r>
              <a:rPr lang="sv-SE" dirty="0"/>
              <a:t>TILLSAMMANS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12BF776-4D86-5B81-2643-4110E6E9CF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Hög uppmätt tillit och förmåga att samverka tros bidra till Umeås snabba tillväxt.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34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9EEE5E-7F5A-40DB-AFD5-7B5119FB2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hållbar</a:t>
            </a:r>
            <a:br>
              <a:rPr lang="sv-SE" dirty="0"/>
            </a:br>
            <a:r>
              <a:rPr lang="sv-SE" dirty="0"/>
              <a:t>tillväxt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9C214DD-4CEF-020C-46B1-BF8519E61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attraherar unga. Det bidrar till den starka befolkningstillväxten i norra Sveriges snabbast hållbart växande region.</a:t>
            </a:r>
          </a:p>
        </p:txBody>
      </p:sp>
    </p:spTree>
    <p:extLst>
      <p:ext uri="{BB962C8B-B14F-4D97-AF65-F5344CB8AC3E}">
        <p14:creationId xmlns:p14="http://schemas.microsoft.com/office/powerpoint/2010/main" val="81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A279AD-D89A-CEEE-651F-961DB4F3B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NÄRA TILL</a:t>
            </a:r>
            <a:br>
              <a:rPr lang="sv-SE" dirty="0"/>
            </a:br>
            <a:r>
              <a:rPr lang="sv-SE" dirty="0"/>
              <a:t>KUNSKAP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C71F0BB9-6434-8AE0-2898-60FC247D14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70" r="20370"/>
          <a:stretch/>
        </p:blipFill>
        <p:spPr/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9CE1D6DA-B06B-7BE3-82DF-2CEDD8937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Det lyhörda utbildningssystemet möter efterfrågan på olika nivåer av kompetens och specialisering.</a:t>
            </a:r>
          </a:p>
          <a:p>
            <a:endParaRPr lang="sv-SE" dirty="0"/>
          </a:p>
        </p:txBody>
      </p:sp>
      <p:sp>
        <p:nvSpPr>
          <p:cNvPr id="4" name="Bild 11">
            <a:extLst>
              <a:ext uri="{FF2B5EF4-FFF2-40B4-BE49-F238E27FC236}">
                <a16:creationId xmlns:a16="http://schemas.microsoft.com/office/drawing/2014/main" id="{A1157FB3-6A62-4FAA-1424-3F5353D0BB49}"/>
              </a:ext>
            </a:extLst>
          </p:cNvPr>
          <p:cNvSpPr/>
          <p:nvPr/>
        </p:nvSpPr>
        <p:spPr>
          <a:xfrm>
            <a:off x="1931350" y="1360394"/>
            <a:ext cx="2223687" cy="4257207"/>
          </a:xfrm>
          <a:custGeom>
            <a:avLst/>
            <a:gdLst>
              <a:gd name="connsiteX0" fmla="*/ 397952 w 3581514"/>
              <a:gd name="connsiteY0" fmla="*/ 5065033 h 6856742"/>
              <a:gd name="connsiteX1" fmla="*/ 397952 w 3581514"/>
              <a:gd name="connsiteY1" fmla="*/ 0 h 6856742"/>
              <a:gd name="connsiteX2" fmla="*/ 596900 w 3581514"/>
              <a:gd name="connsiteY2" fmla="*/ 0 h 6856742"/>
              <a:gd name="connsiteX3" fmla="*/ 596900 w 3581514"/>
              <a:gd name="connsiteY3" fmla="*/ 5065033 h 6856742"/>
              <a:gd name="connsiteX4" fmla="*/ 1790757 w 3581514"/>
              <a:gd name="connsiteY4" fmla="*/ 6259526 h 6856742"/>
              <a:gd name="connsiteX5" fmla="*/ 2984614 w 3581514"/>
              <a:gd name="connsiteY5" fmla="*/ 5065033 h 6856742"/>
              <a:gd name="connsiteX6" fmla="*/ 2984614 w 3581514"/>
              <a:gd name="connsiteY6" fmla="*/ 0 h 6856742"/>
              <a:gd name="connsiteX7" fmla="*/ 3183562 w 3581514"/>
              <a:gd name="connsiteY7" fmla="*/ 0 h 6856742"/>
              <a:gd name="connsiteX8" fmla="*/ 3183562 w 3581514"/>
              <a:gd name="connsiteY8" fmla="*/ 5065033 h 6856742"/>
              <a:gd name="connsiteX9" fmla="*/ 1790757 w 3581514"/>
              <a:gd name="connsiteY9" fmla="*/ 6458579 h 6856742"/>
              <a:gd name="connsiteX10" fmla="*/ 397952 w 3581514"/>
              <a:gd name="connsiteY10" fmla="*/ 5065033 h 6856742"/>
              <a:gd name="connsiteX11" fmla="*/ 1790757 w 3581514"/>
              <a:gd name="connsiteY11" fmla="*/ 6060415 h 6856742"/>
              <a:gd name="connsiteX12" fmla="*/ 2785610 w 3581514"/>
              <a:gd name="connsiteY12" fmla="*/ 5064976 h 6856742"/>
              <a:gd name="connsiteX13" fmla="*/ 2785610 w 3581514"/>
              <a:gd name="connsiteY13" fmla="*/ 0 h 6856742"/>
              <a:gd name="connsiteX14" fmla="*/ 2586662 w 3581514"/>
              <a:gd name="connsiteY14" fmla="*/ 0 h 6856742"/>
              <a:gd name="connsiteX15" fmla="*/ 2586662 w 3581514"/>
              <a:gd name="connsiteY15" fmla="*/ 5065033 h 6856742"/>
              <a:gd name="connsiteX16" fmla="*/ 1790757 w 3581514"/>
              <a:gd name="connsiteY16" fmla="*/ 5861361 h 6856742"/>
              <a:gd name="connsiteX17" fmla="*/ 994852 w 3581514"/>
              <a:gd name="connsiteY17" fmla="*/ 5065033 h 6856742"/>
              <a:gd name="connsiteX18" fmla="*/ 994852 w 3581514"/>
              <a:gd name="connsiteY18" fmla="*/ 0 h 6856742"/>
              <a:gd name="connsiteX19" fmla="*/ 795905 w 3581514"/>
              <a:gd name="connsiteY19" fmla="*/ 0 h 6856742"/>
              <a:gd name="connsiteX20" fmla="*/ 795905 w 3581514"/>
              <a:gd name="connsiteY20" fmla="*/ 5065033 h 6856742"/>
              <a:gd name="connsiteX21" fmla="*/ 1790757 w 3581514"/>
              <a:gd name="connsiteY21" fmla="*/ 6060472 h 6856742"/>
              <a:gd name="connsiteX22" fmla="*/ 1790757 w 3581514"/>
              <a:gd name="connsiteY22" fmla="*/ 5662308 h 6856742"/>
              <a:gd name="connsiteX23" fmla="*/ 2387714 w 3581514"/>
              <a:gd name="connsiteY23" fmla="*/ 5065033 h 6856742"/>
              <a:gd name="connsiteX24" fmla="*/ 2387714 w 3581514"/>
              <a:gd name="connsiteY24" fmla="*/ 0 h 6856742"/>
              <a:gd name="connsiteX25" fmla="*/ 2188767 w 3581514"/>
              <a:gd name="connsiteY25" fmla="*/ 0 h 6856742"/>
              <a:gd name="connsiteX26" fmla="*/ 2188767 w 3581514"/>
              <a:gd name="connsiteY26" fmla="*/ 5065033 h 6856742"/>
              <a:gd name="connsiteX27" fmla="*/ 1790814 w 3581514"/>
              <a:gd name="connsiteY27" fmla="*/ 5463255 h 6856742"/>
              <a:gd name="connsiteX28" fmla="*/ 1392862 w 3581514"/>
              <a:gd name="connsiteY28" fmla="*/ 5065033 h 6856742"/>
              <a:gd name="connsiteX29" fmla="*/ 1392862 w 3581514"/>
              <a:gd name="connsiteY29" fmla="*/ 0 h 6856742"/>
              <a:gd name="connsiteX30" fmla="*/ 1193914 w 3581514"/>
              <a:gd name="connsiteY30" fmla="*/ 0 h 6856742"/>
              <a:gd name="connsiteX31" fmla="*/ 1193914 w 3581514"/>
              <a:gd name="connsiteY31" fmla="*/ 5065033 h 6856742"/>
              <a:gd name="connsiteX32" fmla="*/ 1790871 w 3581514"/>
              <a:gd name="connsiteY32" fmla="*/ 5662308 h 6856742"/>
              <a:gd name="connsiteX33" fmla="*/ 3382510 w 3581514"/>
              <a:gd name="connsiteY33" fmla="*/ 0 h 6856742"/>
              <a:gd name="connsiteX34" fmla="*/ 3382510 w 3581514"/>
              <a:gd name="connsiteY34" fmla="*/ 5065033 h 6856742"/>
              <a:gd name="connsiteX35" fmla="*/ 1790757 w 3581514"/>
              <a:gd name="connsiteY35" fmla="*/ 6657689 h 6856742"/>
              <a:gd name="connsiteX36" fmla="*/ 198948 w 3581514"/>
              <a:gd name="connsiteY36" fmla="*/ 5065033 h 6856742"/>
              <a:gd name="connsiteX37" fmla="*/ 198948 w 3581514"/>
              <a:gd name="connsiteY37" fmla="*/ 0 h 6856742"/>
              <a:gd name="connsiteX38" fmla="*/ 0 w 3581514"/>
              <a:gd name="connsiteY38" fmla="*/ 0 h 6856742"/>
              <a:gd name="connsiteX39" fmla="*/ 0 w 3581514"/>
              <a:gd name="connsiteY39" fmla="*/ 5065033 h 6856742"/>
              <a:gd name="connsiteX40" fmla="*/ 1790757 w 3581514"/>
              <a:gd name="connsiteY40" fmla="*/ 6856743 h 6856742"/>
              <a:gd name="connsiteX41" fmla="*/ 1790757 w 3581514"/>
              <a:gd name="connsiteY41" fmla="*/ 6856743 h 6856742"/>
              <a:gd name="connsiteX42" fmla="*/ 3581514 w 3581514"/>
              <a:gd name="connsiteY42" fmla="*/ 5065033 h 6856742"/>
              <a:gd name="connsiteX43" fmla="*/ 3581514 w 3581514"/>
              <a:gd name="connsiteY43" fmla="*/ 0 h 6856742"/>
              <a:gd name="connsiteX44" fmla="*/ 3382567 w 3581514"/>
              <a:gd name="connsiteY44" fmla="*/ 0 h 685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81514" h="6856742">
                <a:moveTo>
                  <a:pt x="397952" y="5065033"/>
                </a:moveTo>
                <a:lnTo>
                  <a:pt x="397952" y="0"/>
                </a:lnTo>
                <a:lnTo>
                  <a:pt x="596900" y="0"/>
                </a:lnTo>
                <a:lnTo>
                  <a:pt x="596900" y="5065033"/>
                </a:lnTo>
                <a:cubicBezTo>
                  <a:pt x="596900" y="5723687"/>
                  <a:pt x="1132454" y="6259526"/>
                  <a:pt x="1790757" y="6259526"/>
                </a:cubicBezTo>
                <a:cubicBezTo>
                  <a:pt x="2449061" y="6259526"/>
                  <a:pt x="2984614" y="5723687"/>
                  <a:pt x="2984614" y="5065033"/>
                </a:cubicBezTo>
                <a:lnTo>
                  <a:pt x="2984614" y="0"/>
                </a:lnTo>
                <a:lnTo>
                  <a:pt x="3183562" y="0"/>
                </a:lnTo>
                <a:lnTo>
                  <a:pt x="3183562" y="5065033"/>
                </a:lnTo>
                <a:cubicBezTo>
                  <a:pt x="3183562" y="5833415"/>
                  <a:pt x="2558730" y="6458579"/>
                  <a:pt x="1790757" y="6458579"/>
                </a:cubicBezTo>
                <a:cubicBezTo>
                  <a:pt x="1022784" y="6458579"/>
                  <a:pt x="397952" y="5833415"/>
                  <a:pt x="397952" y="5065033"/>
                </a:cubicBezTo>
                <a:close/>
                <a:moveTo>
                  <a:pt x="1790757" y="6060415"/>
                </a:moveTo>
                <a:cubicBezTo>
                  <a:pt x="2339334" y="6060415"/>
                  <a:pt x="2785610" y="5613845"/>
                  <a:pt x="2785610" y="5064976"/>
                </a:cubicBezTo>
                <a:lnTo>
                  <a:pt x="2785610" y="0"/>
                </a:lnTo>
                <a:lnTo>
                  <a:pt x="2586662" y="0"/>
                </a:lnTo>
                <a:lnTo>
                  <a:pt x="2586662" y="5065033"/>
                </a:lnTo>
                <a:cubicBezTo>
                  <a:pt x="2586662" y="5504117"/>
                  <a:pt x="2229607" y="5861361"/>
                  <a:pt x="1790757" y="5861361"/>
                </a:cubicBezTo>
                <a:cubicBezTo>
                  <a:pt x="1351907" y="5861361"/>
                  <a:pt x="994852" y="5504117"/>
                  <a:pt x="994852" y="5065033"/>
                </a:cubicBezTo>
                <a:lnTo>
                  <a:pt x="994852" y="0"/>
                </a:lnTo>
                <a:lnTo>
                  <a:pt x="795905" y="0"/>
                </a:lnTo>
                <a:lnTo>
                  <a:pt x="795905" y="5065033"/>
                </a:lnTo>
                <a:cubicBezTo>
                  <a:pt x="795905" y="5613902"/>
                  <a:pt x="1242180" y="6060472"/>
                  <a:pt x="1790757" y="6060472"/>
                </a:cubicBezTo>
                <a:close/>
                <a:moveTo>
                  <a:pt x="1790757" y="5662308"/>
                </a:moveTo>
                <a:cubicBezTo>
                  <a:pt x="2119881" y="5662308"/>
                  <a:pt x="2387714" y="5394389"/>
                  <a:pt x="2387714" y="5065033"/>
                </a:cubicBezTo>
                <a:lnTo>
                  <a:pt x="2387714" y="0"/>
                </a:lnTo>
                <a:lnTo>
                  <a:pt x="2188767" y="0"/>
                </a:lnTo>
                <a:lnTo>
                  <a:pt x="2188767" y="5065033"/>
                </a:lnTo>
                <a:cubicBezTo>
                  <a:pt x="2188767" y="5284604"/>
                  <a:pt x="2010211" y="5463255"/>
                  <a:pt x="1790814" y="5463255"/>
                </a:cubicBezTo>
                <a:cubicBezTo>
                  <a:pt x="1571418" y="5463255"/>
                  <a:pt x="1392862" y="5284604"/>
                  <a:pt x="1392862" y="5065033"/>
                </a:cubicBezTo>
                <a:lnTo>
                  <a:pt x="1392862" y="0"/>
                </a:lnTo>
                <a:lnTo>
                  <a:pt x="1193914" y="0"/>
                </a:lnTo>
                <a:lnTo>
                  <a:pt x="1193914" y="5065033"/>
                </a:lnTo>
                <a:cubicBezTo>
                  <a:pt x="1193914" y="5394332"/>
                  <a:pt x="1461691" y="5662308"/>
                  <a:pt x="1790871" y="5662308"/>
                </a:cubicBezTo>
                <a:close/>
                <a:moveTo>
                  <a:pt x="3382510" y="0"/>
                </a:moveTo>
                <a:lnTo>
                  <a:pt x="3382510" y="5065033"/>
                </a:lnTo>
                <a:cubicBezTo>
                  <a:pt x="3382510" y="5943201"/>
                  <a:pt x="2668457" y="6657689"/>
                  <a:pt x="1790757" y="6657689"/>
                </a:cubicBezTo>
                <a:cubicBezTo>
                  <a:pt x="913057" y="6657689"/>
                  <a:pt x="198948" y="5943201"/>
                  <a:pt x="198948" y="5065033"/>
                </a:cubicBezTo>
                <a:lnTo>
                  <a:pt x="198948" y="0"/>
                </a:lnTo>
                <a:lnTo>
                  <a:pt x="0" y="0"/>
                </a:lnTo>
                <a:lnTo>
                  <a:pt x="0" y="5065033"/>
                </a:lnTo>
                <a:cubicBezTo>
                  <a:pt x="0" y="6054586"/>
                  <a:pt x="801731" y="6856743"/>
                  <a:pt x="1790757" y="6856743"/>
                </a:cubicBezTo>
                <a:lnTo>
                  <a:pt x="1790757" y="6856743"/>
                </a:lnTo>
                <a:cubicBezTo>
                  <a:pt x="2779783" y="6856743"/>
                  <a:pt x="3581514" y="6054586"/>
                  <a:pt x="3581514" y="5065033"/>
                </a:cubicBezTo>
                <a:lnTo>
                  <a:pt x="3581514" y="0"/>
                </a:lnTo>
                <a:lnTo>
                  <a:pt x="3382567" y="0"/>
                </a:lnTo>
                <a:close/>
              </a:path>
            </a:pathLst>
          </a:custGeom>
          <a:solidFill>
            <a:schemeClr val="bg1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77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D1425DF8-553D-AFD2-A472-985E5654F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När det finns tillit blir det enklare att göra affärer och utveckla det gemensamma.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603F8850-14BA-799E-ABDA-FC5C041BB2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13" r="40469"/>
          <a:stretch/>
        </p:blipFill>
        <p:spPr>
          <a:xfrm>
            <a:off x="1" y="0"/>
            <a:ext cx="4043362" cy="6858000"/>
          </a:xfrm>
          <a:prstGeom prst="rect">
            <a:avLst/>
          </a:prstGeom>
        </p:spPr>
      </p:pic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A4558547-AE98-71E2-F806-4A66979CD4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82"/>
          <a:stretch/>
        </p:blipFill>
        <p:spPr>
          <a:xfrm>
            <a:off x="8148635" y="0"/>
            <a:ext cx="4043362" cy="6858000"/>
          </a:xfr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618C7010-C5C5-A981-9874-297A09D0C1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Tillit &amp;</a:t>
            </a:r>
            <a:br>
              <a:rPr lang="sv-SE" dirty="0"/>
            </a:br>
            <a:r>
              <a:rPr lang="sv-SE" dirty="0"/>
              <a:t>tillväxt</a:t>
            </a:r>
          </a:p>
        </p:txBody>
      </p:sp>
    </p:spTree>
    <p:extLst>
      <p:ext uri="{BB962C8B-B14F-4D97-AF65-F5344CB8AC3E}">
        <p14:creationId xmlns:p14="http://schemas.microsoft.com/office/powerpoint/2010/main" val="10883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6FE536-0316-79DB-1B5D-7D08FCAC6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Forskning</a:t>
            </a:r>
            <a:br>
              <a:rPr lang="sv-SE" dirty="0"/>
            </a:br>
            <a:r>
              <a:rPr lang="sv-SE" dirty="0"/>
              <a:t>&amp; utbildning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EE08BA-5205-8F00-D168-17FAF3C096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erbjuder ledande forskningsmiljöer, brett utbildningsutbud och internationellt erkända utbildningar vid två universitet.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60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1A2A2863-D4C7-2982-9FCF-8ACB4FB12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universitet bedriver ledande forskning och är ett fullbreddsuniversitet med ca 41 000 studenter och drygt 4 500 anställda.</a:t>
            </a:r>
          </a:p>
          <a:p>
            <a:endParaRPr lang="sv-SE" dirty="0"/>
          </a:p>
        </p:txBody>
      </p:sp>
      <p:pic>
        <p:nvPicPr>
          <p:cNvPr id="7" name="Platshållare för bild 6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B76BD009-57FA-32BF-CD4D-CFCE0475BE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9" b="29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3CD2082-E3DB-E425-8CEA-2D05CE822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SLU Umeå bedriver världsledande skogs-vetenskaplig forskning, samt forskning om norrländskt jordbruk.</a:t>
            </a:r>
          </a:p>
          <a:p>
            <a:endParaRPr lang="sv-SE" dirty="0"/>
          </a:p>
        </p:txBody>
      </p:sp>
      <p:pic>
        <p:nvPicPr>
          <p:cNvPr id="9" name="Platshållare för bild 8" descr="En bild som visar utomhus, fotbeklädnader, gräs, byggnad&#10;&#10;AI-genererat innehåll kan vara felaktigt.">
            <a:extLst>
              <a:ext uri="{FF2B5EF4-FFF2-40B4-BE49-F238E27FC236}">
                <a16:creationId xmlns:a16="http://schemas.microsoft.com/office/drawing/2014/main" id="{8C1B107C-3126-9271-46A9-7BB6433869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9" b="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578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29D63AC5-73B6-F316-4EF2-955FE0A25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Konstnärligt campus samlar konstnärliga utbildningar och verksamheter.</a:t>
            </a:r>
          </a:p>
          <a:p>
            <a:endParaRPr lang="sv-SE"/>
          </a:p>
          <a:p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59B9CC6E-3815-0B29-92F6-085C6AF49B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" r="104"/>
          <a:stretch/>
        </p:blipFill>
        <p:spPr/>
      </p:pic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443A31A8-D491-3FE9-42B0-8E728F89D5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44" r="4906" b="13139"/>
          <a:stretch>
            <a:fillRect/>
          </a:stretch>
        </p:blipFill>
        <p:spPr>
          <a:xfrm>
            <a:off x="6096000" y="-1"/>
            <a:ext cx="6095999" cy="4581525"/>
          </a:xfrm>
          <a:blipFill dpi="0" rotWithShape="1">
            <a:blip r:embed="rId5"/>
            <a:srcRect/>
            <a:stretch>
              <a:fillRect/>
            </a:stretch>
          </a:blipFill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93D5558-5F77-8CE0-CDD5-1198DAEBE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/>
              <a:t>Nobelprisvinnande forskning. Gensaxen (CRSPR/Cas-9) togs fram vid Umeå universitet – Nobelpris till Emmanuelle Charpentier 2020.</a:t>
            </a:r>
          </a:p>
          <a:p>
            <a:endParaRPr lang="sv-SE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58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D6676C-DC75-4EF5-4FE9-385A6866A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Ett nav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I norr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DD119A1-9AB2-87E4-AB8C-95B7A2F3E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God infrastruktur regionalt,</a:t>
            </a:r>
          </a:p>
          <a:p>
            <a:r>
              <a:rPr lang="sv-SE" dirty="0">
                <a:solidFill>
                  <a:schemeClr val="bg1"/>
                </a:solidFill>
              </a:rPr>
              <a:t>nationellt och internationellt.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utomhus, plan, mark, flygplan&#10;&#10;Automatiskt genererad beskrivning">
            <a:extLst>
              <a:ext uri="{FF2B5EF4-FFF2-40B4-BE49-F238E27FC236}">
                <a16:creationId xmlns:a16="http://schemas.microsoft.com/office/drawing/2014/main" id="{ACAAFC2B-5F15-E13B-17C6-8C4402151F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73" b="7273"/>
          <a:stretch/>
        </p:blipFill>
        <p:spPr/>
      </p:pic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4FCF3340-BC5A-125C-607F-6577D9722C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" r="13"/>
          <a:stretch/>
        </p:blipFill>
        <p:spPr>
          <a:xfrm>
            <a:off x="4043363" y="-1"/>
            <a:ext cx="4105275" cy="4581525"/>
          </a:xfrm>
        </p:spPr>
      </p:pic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0F4C09FF-1599-CFD7-23F1-895CACEA07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747" r="747"/>
          <a:stretch/>
        </p:blipFill>
        <p:spPr>
          <a:xfrm>
            <a:off x="8147050" y="0"/>
            <a:ext cx="4044950" cy="4581525"/>
          </a:xfr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F55293DC-FD97-6C6A-92E3-CDC6C2BD8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flygplats – tio minuter från centrum.</a:t>
            </a:r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EB8DA82-D2A0-67C2-EF5A-B13E630B3E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Botniabanan och </a:t>
            </a:r>
            <a:r>
              <a:rPr lang="sv-SE" dirty="0" err="1"/>
              <a:t>Norrbotniabanan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A0D7C24-B3B5-050D-7736-616C2D50D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Stora investeringar i hamn- och logistikverksamhet. 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15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69DFEF09-ECD3-1C00-271D-0E01E9F973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23" r="4723"/>
          <a:stretch/>
        </p:blipFill>
        <p:spPr>
          <a:xfrm>
            <a:off x="4043363" y="0"/>
            <a:ext cx="8148637" cy="6858000"/>
          </a:xfr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70F4986A-B1E2-86CA-3B65-9135DDAEE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1879600"/>
            <a:ext cx="3348038" cy="4286249"/>
          </a:xfrm>
        </p:spPr>
        <p:txBody>
          <a:bodyPr/>
          <a:lstStyle/>
          <a:p>
            <a:r>
              <a:rPr lang="sv-SE" dirty="0"/>
              <a:t>Miljömedvetna medborgare och ambitiösa klimatmål. </a:t>
            </a:r>
          </a:p>
          <a:p>
            <a:endParaRPr lang="sv-SE" dirty="0"/>
          </a:p>
          <a:p>
            <a:r>
              <a:rPr lang="sv-SE" dirty="0"/>
              <a:t>Kommunen ska vara klimatneutral senast 2040.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85ACEA3-C4A0-877F-9701-316937F38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692150"/>
            <a:ext cx="3348038" cy="1187449"/>
          </a:xfrm>
        </p:spPr>
        <p:txBody>
          <a:bodyPr/>
          <a:lstStyle/>
          <a:p>
            <a:r>
              <a:rPr lang="sv-SE" dirty="0"/>
              <a:t>Hållbarhet </a:t>
            </a:r>
            <a:br>
              <a:rPr lang="sv-SE" dirty="0"/>
            </a:br>
            <a:r>
              <a:rPr lang="sv-SE" dirty="0"/>
              <a:t>i varje val</a:t>
            </a:r>
          </a:p>
        </p:txBody>
      </p:sp>
    </p:spTree>
    <p:extLst>
      <p:ext uri="{BB962C8B-B14F-4D97-AF65-F5344CB8AC3E}">
        <p14:creationId xmlns:p14="http://schemas.microsoft.com/office/powerpoint/2010/main" val="13556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8">
            <a:extLst>
              <a:ext uri="{FF2B5EF4-FFF2-40B4-BE49-F238E27FC236}">
                <a16:creationId xmlns:a16="http://schemas.microsoft.com/office/drawing/2014/main" id="{98212D9E-A457-105B-9374-CA6E6A241A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313" r="13313"/>
          <a:stretch/>
        </p:blipFill>
        <p:spPr/>
      </p:pic>
      <p:pic>
        <p:nvPicPr>
          <p:cNvPr id="7" name="Platshållare för bild 7">
            <a:extLst>
              <a:ext uri="{FF2B5EF4-FFF2-40B4-BE49-F238E27FC236}">
                <a16:creationId xmlns:a16="http://schemas.microsoft.com/office/drawing/2014/main" id="{602D2826-9092-1AB4-4633-EBC357F14B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6697" b="16697"/>
          <a:stretch/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9BABEB-605C-E7C2-271F-2BD870B4B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Ett livspussel där bitarna passar. Umeå har ett brett utbud och en tillåtande atmosfär – låter dig göra det du vill och vara den du är.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95A538A5-370E-2069-A870-CBBEC9460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Balans i livet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47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43698891-4033-B875-FE91-27F873432C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Norra Sverige är i topp när EU mäter vilken region i Europa som har de bästa levnadsvillkoren.</a:t>
            </a:r>
          </a:p>
          <a:p>
            <a:endParaRPr lang="sv-SE" dirty="0"/>
          </a:p>
          <a:p>
            <a:r>
              <a:rPr lang="sv-SE" dirty="0"/>
              <a:t>Umeå är Sveriges bästa kommun att leva och bo i, enligt en oberoende undersökning 2024. </a:t>
            </a:r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EAE867-93CC-41EE-7D5D-D5A93D98C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Det goda livet i norr</a:t>
            </a:r>
          </a:p>
        </p:txBody>
      </p:sp>
      <p:pic>
        <p:nvPicPr>
          <p:cNvPr id="6" name="Platshållare för bild 5" descr="En bild som visar utomhus, himmel, person, klädsel&#10;&#10;AI-genererat innehåll kan vara felaktigt.">
            <a:extLst>
              <a:ext uri="{FF2B5EF4-FFF2-40B4-BE49-F238E27FC236}">
                <a16:creationId xmlns:a16="http://schemas.microsoft.com/office/drawing/2014/main" id="{9369012F-2B2E-E481-55C3-77A19C147A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9" r="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71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8E733AC-6FF4-269B-963C-78ED51EBDF47}"/>
              </a:ext>
            </a:extLst>
          </p:cNvPr>
          <p:cNvSpPr/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EC64772-8582-3E8D-95AC-B207F8FCAB75}"/>
              </a:ext>
            </a:extLst>
          </p:cNvPr>
          <p:cNvSpPr/>
          <p:nvPr/>
        </p:nvSpPr>
        <p:spPr>
          <a:xfrm>
            <a:off x="3046800" y="0"/>
            <a:ext cx="3049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C10BEE8-C969-9DC0-51B1-2D6FFD0D4B35}"/>
              </a:ext>
            </a:extLst>
          </p:cNvPr>
          <p:cNvSpPr/>
          <p:nvPr/>
        </p:nvSpPr>
        <p:spPr>
          <a:xfrm>
            <a:off x="6096000" y="0"/>
            <a:ext cx="3049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3F40736-4FCD-ED77-3D32-7BF9D00EF832}"/>
              </a:ext>
            </a:extLst>
          </p:cNvPr>
          <p:cNvSpPr/>
          <p:nvPr/>
        </p:nvSpPr>
        <p:spPr>
          <a:xfrm>
            <a:off x="9142800" y="0"/>
            <a:ext cx="3049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 3" descr="Användare kontur">
            <a:extLst>
              <a:ext uri="{FF2B5EF4-FFF2-40B4-BE49-F238E27FC236}">
                <a16:creationId xmlns:a16="http://schemas.microsoft.com/office/drawing/2014/main" id="{2D5D42E9-3645-9FBB-0012-B5AFB2DA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32" y="1217871"/>
            <a:ext cx="2120384" cy="2120384"/>
          </a:xfrm>
          <a:prstGeom prst="rect">
            <a:avLst/>
          </a:prstGeom>
        </p:spPr>
      </p:pic>
      <p:pic>
        <p:nvPicPr>
          <p:cNvPr id="8" name="Bild 7" descr="Stapeldiagram med uppåtgående trend kontur">
            <a:extLst>
              <a:ext uri="{FF2B5EF4-FFF2-40B4-BE49-F238E27FC236}">
                <a16:creationId xmlns:a16="http://schemas.microsoft.com/office/drawing/2014/main" id="{CB4B63EE-55EB-FE30-3F60-7875ECA97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9850" y="1162198"/>
            <a:ext cx="2029372" cy="2029372"/>
          </a:xfrm>
          <a:prstGeom prst="rect">
            <a:avLst/>
          </a:prstGeom>
        </p:spPr>
      </p:pic>
      <p:pic>
        <p:nvPicPr>
          <p:cNvPr id="9" name="Bild 8" descr="Cykel med människor kontur">
            <a:extLst>
              <a:ext uri="{FF2B5EF4-FFF2-40B4-BE49-F238E27FC236}">
                <a16:creationId xmlns:a16="http://schemas.microsoft.com/office/drawing/2014/main" id="{0D0E5A69-3EC3-E343-053A-C5CF2BE43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5541" y="1088008"/>
            <a:ext cx="2129860" cy="2129860"/>
          </a:xfrm>
          <a:prstGeom prst="rect">
            <a:avLst/>
          </a:prstGeom>
        </p:spPr>
      </p:pic>
      <p:sp>
        <p:nvSpPr>
          <p:cNvPr id="13" name="Rektangel: rundade hörn 29">
            <a:extLst>
              <a:ext uri="{FF2B5EF4-FFF2-40B4-BE49-F238E27FC236}">
                <a16:creationId xmlns:a16="http://schemas.microsoft.com/office/drawing/2014/main" id="{3EA1816E-4752-344C-58E7-C340F9C1C0D6}"/>
              </a:ext>
            </a:extLst>
          </p:cNvPr>
          <p:cNvSpPr/>
          <p:nvPr/>
        </p:nvSpPr>
        <p:spPr>
          <a:xfrm>
            <a:off x="172886" y="3429000"/>
            <a:ext cx="2692693" cy="11525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sv-SE" sz="4400" dirty="0">
                <a:solidFill>
                  <a:schemeClr val="tx1"/>
                </a:solidFill>
                <a:latin typeface="UMEA-EXTRABOLD" pitchFamily="2" charset="0"/>
              </a:rPr>
              <a:t>+ 6 000</a:t>
            </a:r>
          </a:p>
          <a:p>
            <a:pPr algn="ctr">
              <a:lnSpc>
                <a:spcPts val="4000"/>
              </a:lnSpc>
            </a:pPr>
            <a:r>
              <a:rPr lang="sv-SE" sz="2800" b="1" dirty="0">
                <a:solidFill>
                  <a:schemeClr val="tx1"/>
                </a:solidFill>
                <a:latin typeface="Figtree SemiBold" pitchFamily="2" charset="0"/>
              </a:rPr>
              <a:t>Befolkning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4B2AD0F2-0E21-C83C-39A5-E4029D6ABAEC}"/>
              </a:ext>
            </a:extLst>
          </p:cNvPr>
          <p:cNvGrpSpPr/>
          <p:nvPr/>
        </p:nvGrpSpPr>
        <p:grpSpPr>
          <a:xfrm>
            <a:off x="9337005" y="1145407"/>
            <a:ext cx="2589195" cy="1992962"/>
            <a:chOff x="9046066" y="3717802"/>
            <a:chExt cx="1598353" cy="1198464"/>
          </a:xfrm>
          <a:solidFill>
            <a:schemeClr val="tx1"/>
          </a:solidFill>
        </p:grpSpPr>
        <p:pic>
          <p:nvPicPr>
            <p:cNvPr id="17" name="Bild 16" descr="Byggnad kontur">
              <a:extLst>
                <a:ext uri="{FF2B5EF4-FFF2-40B4-BE49-F238E27FC236}">
                  <a16:creationId xmlns:a16="http://schemas.microsoft.com/office/drawing/2014/main" id="{BFAC10CA-78E4-A7EC-8131-5F336FB4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46066" y="3717802"/>
              <a:ext cx="839551" cy="1102039"/>
            </a:xfrm>
            <a:prstGeom prst="rect">
              <a:avLst/>
            </a:prstGeom>
          </p:spPr>
        </p:pic>
        <p:pic>
          <p:nvPicPr>
            <p:cNvPr id="18" name="Bild 17" descr="Stad kontur">
              <a:extLst>
                <a:ext uri="{FF2B5EF4-FFF2-40B4-BE49-F238E27FC236}">
                  <a16:creationId xmlns:a16="http://schemas.microsoft.com/office/drawing/2014/main" id="{44D3AF50-634B-726E-756C-F52DB2B47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84081" y="3855928"/>
              <a:ext cx="1060338" cy="1060338"/>
            </a:xfrm>
            <a:prstGeom prst="rect">
              <a:avLst/>
            </a:prstGeom>
          </p:spPr>
        </p:pic>
      </p:grpSp>
      <p:sp>
        <p:nvSpPr>
          <p:cNvPr id="22" name="Rektangel: rundade hörn 29">
            <a:extLst>
              <a:ext uri="{FF2B5EF4-FFF2-40B4-BE49-F238E27FC236}">
                <a16:creationId xmlns:a16="http://schemas.microsoft.com/office/drawing/2014/main" id="{B00CB5F3-BD7F-4D94-32D7-7040DA99CF36}"/>
              </a:ext>
            </a:extLst>
          </p:cNvPr>
          <p:cNvSpPr/>
          <p:nvPr/>
        </p:nvSpPr>
        <p:spPr>
          <a:xfrm>
            <a:off x="3208190" y="3429000"/>
            <a:ext cx="2692693" cy="11525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sv-SE" sz="4400" dirty="0">
                <a:solidFill>
                  <a:schemeClr val="tx1"/>
                </a:solidFill>
                <a:latin typeface="UMEA-EXTRABOLD" pitchFamily="2" charset="0"/>
              </a:rPr>
              <a:t>+ 800</a:t>
            </a:r>
          </a:p>
          <a:p>
            <a:pPr algn="ctr">
              <a:lnSpc>
                <a:spcPts val="4000"/>
              </a:lnSpc>
            </a:pPr>
            <a:r>
              <a:rPr lang="sv-SE" sz="2800" b="1" dirty="0">
                <a:solidFill>
                  <a:schemeClr val="tx1"/>
                </a:solidFill>
                <a:latin typeface="Figtree SemiBold" pitchFamily="2" charset="0"/>
              </a:rPr>
              <a:t>Arbetsgivare</a:t>
            </a:r>
          </a:p>
        </p:txBody>
      </p:sp>
      <p:sp>
        <p:nvSpPr>
          <p:cNvPr id="23" name="Rektangel: rundade hörn 29">
            <a:extLst>
              <a:ext uri="{FF2B5EF4-FFF2-40B4-BE49-F238E27FC236}">
                <a16:creationId xmlns:a16="http://schemas.microsoft.com/office/drawing/2014/main" id="{F7A5DC7B-9750-FBE2-6594-4B20FD4EF839}"/>
              </a:ext>
            </a:extLst>
          </p:cNvPr>
          <p:cNvSpPr/>
          <p:nvPr/>
        </p:nvSpPr>
        <p:spPr>
          <a:xfrm>
            <a:off x="6274125" y="3429000"/>
            <a:ext cx="2692693" cy="11525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sv-SE" sz="4400" dirty="0">
                <a:solidFill>
                  <a:schemeClr val="tx1"/>
                </a:solidFill>
                <a:latin typeface="UMEA-EXTRABOLD" pitchFamily="2" charset="0"/>
              </a:rPr>
              <a:t>+ 8 800</a:t>
            </a:r>
          </a:p>
          <a:p>
            <a:pPr algn="ctr">
              <a:lnSpc>
                <a:spcPts val="4000"/>
              </a:lnSpc>
            </a:pPr>
            <a:r>
              <a:rPr lang="sv-SE" sz="2800" b="1" dirty="0">
                <a:solidFill>
                  <a:schemeClr val="tx1"/>
                </a:solidFill>
                <a:latin typeface="Figtree SemiBold" pitchFamily="2" charset="0"/>
              </a:rPr>
              <a:t>Arbetstillfällen</a:t>
            </a:r>
          </a:p>
        </p:txBody>
      </p:sp>
      <p:sp>
        <p:nvSpPr>
          <p:cNvPr id="24" name="Rektangel: rundade hörn 29">
            <a:extLst>
              <a:ext uri="{FF2B5EF4-FFF2-40B4-BE49-F238E27FC236}">
                <a16:creationId xmlns:a16="http://schemas.microsoft.com/office/drawing/2014/main" id="{846668B0-C79A-8519-0471-B8B0787F1B3E}"/>
              </a:ext>
            </a:extLst>
          </p:cNvPr>
          <p:cNvSpPr/>
          <p:nvPr/>
        </p:nvSpPr>
        <p:spPr>
          <a:xfrm>
            <a:off x="9323693" y="3429000"/>
            <a:ext cx="2692693" cy="11525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sv-SE" sz="4400" dirty="0">
                <a:solidFill>
                  <a:schemeClr val="tx1"/>
                </a:solidFill>
                <a:latin typeface="UMEA-EXTRABOLD" pitchFamily="2" charset="0"/>
              </a:rPr>
              <a:t>+ 4 000</a:t>
            </a:r>
          </a:p>
          <a:p>
            <a:pPr algn="ctr">
              <a:lnSpc>
                <a:spcPts val="4000"/>
              </a:lnSpc>
            </a:pPr>
            <a:r>
              <a:rPr lang="sv-SE" sz="2800" b="1" dirty="0">
                <a:solidFill>
                  <a:schemeClr val="tx1"/>
                </a:solidFill>
                <a:latin typeface="Figtree SemiBold" pitchFamily="2" charset="0"/>
              </a:rPr>
              <a:t>Bostäder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20A0794-E905-B078-0F3E-3D02A780AD9D}"/>
              </a:ext>
            </a:extLst>
          </p:cNvPr>
          <p:cNvSpPr/>
          <p:nvPr/>
        </p:nvSpPr>
        <p:spPr>
          <a:xfrm>
            <a:off x="9518456" y="2576295"/>
            <a:ext cx="192505" cy="4812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2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FAD3E8-3FFD-4DB5-A101-6E6A3237B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jämnare</a:t>
            </a:r>
            <a:br>
              <a:rPr lang="sv-SE" dirty="0"/>
            </a:br>
            <a:r>
              <a:rPr lang="sv-SE" dirty="0"/>
              <a:t>fördelning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83747B8-D83B-7978-9E0A-1D2BCC636B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Umeåbor tar ut sina föräldradagar mer jämställt än föräldrar i andra delar av landet.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2521FB23-3F9D-DE8E-73FD-5BD5DE1975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/>
        </p:blipFill>
        <p:spPr/>
      </p:pic>
    </p:spTree>
    <p:extLst>
      <p:ext uri="{BB962C8B-B14F-4D97-AF65-F5344CB8AC3E}">
        <p14:creationId xmlns:p14="http://schemas.microsoft.com/office/powerpoint/2010/main" val="32126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Människoansikte, person, vatten, leende">
            <a:extLst>
              <a:ext uri="{FF2B5EF4-FFF2-40B4-BE49-F238E27FC236}">
                <a16:creationId xmlns:a16="http://schemas.microsoft.com/office/drawing/2014/main" id="{7D4E5572-FAA5-1160-63A1-09B1409D78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>
          <a:solidFill>
            <a:schemeClr val="accent4"/>
          </a:solidFill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DCD64453-AA35-81AF-C328-0D2ACFC89A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är en av de svenska städer där kvinnor trivs allra bäst.</a:t>
            </a:r>
          </a:p>
          <a:p>
            <a:endParaRPr lang="sv-SE" dirty="0"/>
          </a:p>
          <a:p>
            <a:r>
              <a:rPr lang="sv-SE" dirty="0"/>
              <a:t>Och en av de städer som flest kvinnor rekommenderar andra kvinnor att flytta till.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54BF9F6-78DA-D052-509E-A4BE6C982C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Kvinnor tycker om Umeå</a:t>
            </a:r>
          </a:p>
        </p:txBody>
      </p:sp>
    </p:spTree>
    <p:extLst>
      <p:ext uri="{BB962C8B-B14F-4D97-AF65-F5344CB8AC3E}">
        <p14:creationId xmlns:p14="http://schemas.microsoft.com/office/powerpoint/2010/main" val="41600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E8835F-1928-7FED-0DAC-E5F1B9591D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jämställd</a:t>
            </a:r>
            <a:br>
              <a:rPr lang="sv-SE" dirty="0"/>
            </a:br>
            <a:r>
              <a:rPr lang="sv-SE" dirty="0"/>
              <a:t>idrott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1F6FCBF-FD29-83F3-F079-E751604A4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Satsning på jämställd idrott syns med en bredd av elitföreningar på dam- och herrsidan.</a:t>
            </a:r>
          </a:p>
          <a:p>
            <a:endParaRPr lang="sv-SE" dirty="0"/>
          </a:p>
          <a:p>
            <a:r>
              <a:rPr lang="sv-SE" dirty="0"/>
              <a:t>Umeå är en av Sveriges främsta idrottskommuner och tar återkommande topplaceringar i nationella rankningar.</a:t>
            </a:r>
          </a:p>
        </p:txBody>
      </p:sp>
      <p:pic>
        <p:nvPicPr>
          <p:cNvPr id="6" name="Platshållare för bild 5" descr="En bild som visar person, fotbeklädnader, idrott, lagsport&#10;&#10;AI-genererat innehåll kan vara felaktigt.">
            <a:extLst>
              <a:ext uri="{FF2B5EF4-FFF2-40B4-BE49-F238E27FC236}">
                <a16:creationId xmlns:a16="http://schemas.microsoft.com/office/drawing/2014/main" id="{69683C09-EFDC-B7D8-7CD4-9569F38B94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05" t="11276" r="21217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0729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C3E9D0-B01E-A5EE-D921-B233D185F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Hållbart</a:t>
            </a:r>
            <a:br>
              <a:rPr lang="sv-SE" dirty="0"/>
            </a:br>
            <a:r>
              <a:rPr lang="sv-SE" dirty="0"/>
              <a:t>samhälle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17F9F5-BAE9-3F87-18AC-B53DDCD4AE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Hållbarhetsarbete med människan i fokus. Alltid.</a:t>
            </a:r>
          </a:p>
          <a:p>
            <a:endParaRPr lang="sv-S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dirty="0"/>
              <a:t>Aktivt miljöarbete i samverkan mellan kommun, universitet och näringsliv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dirty="0"/>
              <a:t>Årets klimatstad 2016. Europas miljö-huvudstad  – finalist 2014, 2015 och 2016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dirty="0"/>
              <a:t>Klimatfärdplan – Umeå ska vara klimatneutralt senast år 2040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59F94FC-6F8C-CFDB-73A9-9B2BB64B08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5" r="37245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8478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8473F2-98F9-3311-442C-5A1FDE6ED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Musiken</a:t>
            </a:r>
            <a:br>
              <a:rPr lang="sv-SE" dirty="0"/>
            </a:br>
            <a:r>
              <a:rPr lang="sv-SE" dirty="0"/>
              <a:t>I blodet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C5F26E18-8E95-0D31-26D5-C6ADE6C0F7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Musikstad med mängder av hyllade band</a:t>
            </a:r>
          </a:p>
          <a:p>
            <a:r>
              <a:rPr lang="sv-SE" dirty="0"/>
              <a:t>och stark tradition av DIY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69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7B7751-D9DD-B13F-D57D-0C42CE607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Idrott på lika villkor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A14BA8C-2C24-09D2-4EA5-46C1E8765D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var tidiga med jämställd fördelning av träningstider.</a:t>
            </a:r>
          </a:p>
          <a:p>
            <a:endParaRPr lang="sv-SE" dirty="0"/>
          </a:p>
          <a:p>
            <a:r>
              <a:rPr lang="sv-SE" dirty="0"/>
              <a:t>En satsning som visat resultat genom stora sportsliga framgångar, särskilt på damsidan.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B033B9A5-187C-44E5-ECB7-B1C0BE56A0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156" r="19844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8645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C197C8-7E61-E051-E1FA-075EB9C28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Hälsa och välmående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480627-5158-9358-DE27-05D7F3A687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IKSU har en av Europas största idrottsanläggningar och är en av de många anläggningar och rekreationsområden som finns i regionen.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Platshållare för bild 5" descr="En bild som visar vatten, sport, simning, under vatten&#10;&#10;AI-genererat innehåll kan vara felaktigt.">
            <a:extLst>
              <a:ext uri="{FF2B5EF4-FFF2-40B4-BE49-F238E27FC236}">
                <a16:creationId xmlns:a16="http://schemas.microsoft.com/office/drawing/2014/main" id="{A289AF3E-BCCE-2B33-7EDE-841A742E77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4901" b="14901"/>
          <a:stretch/>
        </p:blipFill>
        <p:spPr/>
      </p:pic>
    </p:spTree>
    <p:extLst>
      <p:ext uri="{BB962C8B-B14F-4D97-AF65-F5344CB8AC3E}">
        <p14:creationId xmlns:p14="http://schemas.microsoft.com/office/powerpoint/2010/main" val="9158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3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271F5F-F197-F770-D5AD-77583DC30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EN UNG STAD</a:t>
            </a:r>
            <a:br>
              <a:rPr lang="sv-SE" dirty="0"/>
            </a:br>
            <a:r>
              <a:rPr lang="sv-SE" dirty="0"/>
              <a:t>SOM VÄXER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5749201-F20F-47C4-8CBC-E9989ED88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Umeå attraherar unga och det bidrar till en stark befolkningstillväxt.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De senaste fem åren + 6 000 befolkning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Medelålder: 40 år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BE21A2BC-52C0-2BF8-5657-143F4384EA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27" t="31819" r="6465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901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234EEB-B974-A73D-C5B1-95EA07D54C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STARKT</a:t>
            </a:r>
            <a:br>
              <a:rPr lang="sv-SE" dirty="0"/>
            </a:br>
            <a:r>
              <a:rPr lang="sv-SE" dirty="0"/>
              <a:t>NÄRINGSLIV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3AFCD8-BD23-F508-05F5-02F5CC918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Varje år skapas många nya företag och jobb.</a:t>
            </a:r>
          </a:p>
          <a:p>
            <a:endParaRPr lang="sv-SE" dirty="0"/>
          </a:p>
          <a:p>
            <a:r>
              <a:rPr lang="sv-SE" b="1" dirty="0"/>
              <a:t>De senaste fem åren:</a:t>
            </a:r>
          </a:p>
          <a:p>
            <a:r>
              <a:rPr lang="sv-SE" dirty="0"/>
              <a:t>+ 800 arbetsgivare</a:t>
            </a:r>
          </a:p>
          <a:p>
            <a:r>
              <a:rPr lang="sv-SE" dirty="0"/>
              <a:t>+ 8 800 arbetstillfällen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C6D6BAEF-47AA-77D5-BD54-63ED3EF91D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0" r="20370"/>
          <a:stretch/>
        </p:blipFill>
        <p:spPr/>
      </p:pic>
    </p:spTree>
    <p:extLst>
      <p:ext uri="{BB962C8B-B14F-4D97-AF65-F5344CB8AC3E}">
        <p14:creationId xmlns:p14="http://schemas.microsoft.com/office/powerpoint/2010/main" val="27771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50B1D0-60BD-B458-05BF-1373389F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Gör plats</a:t>
            </a:r>
            <a:br>
              <a:rPr lang="sv-SE" dirty="0"/>
            </a:br>
            <a:r>
              <a:rPr lang="sv-SE" dirty="0"/>
              <a:t>För fler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9BE99F-C09C-4324-271A-83E69AA07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Målsättning: 2 000 nya bostäder ska byggas varje år.</a:t>
            </a:r>
          </a:p>
          <a:p>
            <a:endParaRPr lang="sv-SE" dirty="0"/>
          </a:p>
          <a:p>
            <a:r>
              <a:rPr lang="sv-SE" b="1" dirty="0"/>
              <a:t>De senaste fem åren:</a:t>
            </a:r>
          </a:p>
          <a:p>
            <a:r>
              <a:rPr lang="sv-SE" dirty="0"/>
              <a:t>+ 4 000 bostäder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0CAB14CD-CE98-623C-8C5A-439A4183B7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880" t="21771" r="27967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251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A90991-6396-4170-69BA-786C1B5CA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Umeås</a:t>
            </a:r>
            <a:br>
              <a:rPr lang="sv-SE" dirty="0"/>
            </a:br>
            <a:r>
              <a:rPr lang="sv-SE" dirty="0"/>
              <a:t>vision: 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E0B62D2-CF12-099F-1CA4-CF5AAB2B4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200 000 invånare år 2050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E4D7759-2EFE-2BC5-D47E-A3832106A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6" t="15171"/>
          <a:stretch/>
        </p:blipFill>
        <p:spPr>
          <a:xfrm>
            <a:off x="4043363" y="0"/>
            <a:ext cx="8148637" cy="6858000"/>
          </a:xfr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33E5625B-3A5C-FA1C-CD8D-6C57CA2E6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2359292"/>
            <a:ext cx="3348038" cy="3806557"/>
          </a:xfrm>
        </p:spPr>
        <p:txBody>
          <a:bodyPr/>
          <a:lstStyle/>
          <a:p>
            <a:r>
              <a:rPr lang="sv-SE" dirty="0"/>
              <a:t>Umeå har en ung och </a:t>
            </a:r>
          </a:p>
          <a:p>
            <a:r>
              <a:rPr lang="sv-SE" dirty="0"/>
              <a:t>högutbildad befolkning.</a:t>
            </a:r>
          </a:p>
          <a:p>
            <a:endParaRPr lang="sv-SE" dirty="0"/>
          </a:p>
          <a:p>
            <a:r>
              <a:rPr lang="sv-SE" dirty="0"/>
              <a:t>Här bor idag över</a:t>
            </a:r>
          </a:p>
          <a:p>
            <a:r>
              <a:rPr lang="sv-SE" dirty="0"/>
              <a:t>136 000 människor från jordens alla hörn!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577114C-33DB-79AE-13C3-4E20FA70F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Befolknings-ökning i alla kategorier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2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EEACD-22B6-8FFF-ADFF-38844956E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349249"/>
            <a:ext cx="10801351" cy="1033523"/>
          </a:xfrm>
        </p:spPr>
        <p:txBody>
          <a:bodyPr/>
          <a:lstStyle/>
          <a:p>
            <a:r>
              <a:rPr lang="sv-SE" sz="3200" b="1" dirty="0">
                <a:latin typeface="Figtree" pitchFamily="2" charset="0"/>
                <a:ea typeface="+mn-ea"/>
                <a:cs typeface="+mn-cs"/>
              </a:rPr>
              <a:t>Snabbt växande befolkning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graphicFrame>
        <p:nvGraphicFramePr>
          <p:cNvPr id="4" name="Platshållare för innehåll 10">
            <a:extLst>
              <a:ext uri="{FF2B5EF4-FFF2-40B4-BE49-F238E27FC236}">
                <a16:creationId xmlns:a16="http://schemas.microsoft.com/office/drawing/2014/main" id="{D4F6271C-DB7B-9EC0-C0CE-417448D05A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178253"/>
              </p:ext>
            </p:extLst>
          </p:nvPr>
        </p:nvGraphicFramePr>
        <p:xfrm>
          <a:off x="407746" y="1543049"/>
          <a:ext cx="10850031" cy="480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A0D7BB77-91CE-DF83-5128-81E89B6CB7D7}"/>
              </a:ext>
            </a:extLst>
          </p:cNvPr>
          <p:cNvSpPr txBox="1"/>
          <p:nvPr/>
        </p:nvSpPr>
        <p:spPr>
          <a:xfrm>
            <a:off x="658812" y="1211960"/>
            <a:ext cx="1352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Figtree" pitchFamily="2" charset="0"/>
              </a:rPr>
              <a:t>Index = 100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D6D547B-BEA7-9837-A2A2-B7165E559A34}"/>
              </a:ext>
            </a:extLst>
          </p:cNvPr>
          <p:cNvSpPr txBox="1"/>
          <p:nvPr/>
        </p:nvSpPr>
        <p:spPr>
          <a:xfrm>
            <a:off x="6332538" y="1211959"/>
            <a:ext cx="3867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dirty="0">
                <a:latin typeface="Figtree" pitchFamily="2" charset="0"/>
              </a:rPr>
              <a:t>Indexerad befolkningsökning i svenska kommuner</a:t>
            </a:r>
          </a:p>
        </p:txBody>
      </p:sp>
    </p:spTree>
    <p:extLst>
      <p:ext uri="{BB962C8B-B14F-4D97-AF65-F5344CB8AC3E}">
        <p14:creationId xmlns:p14="http://schemas.microsoft.com/office/powerpoint/2010/main" val="448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Umeå PLVM">
  <a:themeElements>
    <a:clrScheme name="Umeå PLVM">
      <a:dk1>
        <a:srgbClr val="000000"/>
      </a:dk1>
      <a:lt1>
        <a:srgbClr val="FFFFFF"/>
      </a:lt1>
      <a:dk2>
        <a:srgbClr val="003660"/>
      </a:dk2>
      <a:lt2>
        <a:srgbClr val="FCF3EA"/>
      </a:lt2>
      <a:accent1>
        <a:srgbClr val="D7FB96"/>
      </a:accent1>
      <a:accent2>
        <a:srgbClr val="0368FF"/>
      </a:accent2>
      <a:accent3>
        <a:srgbClr val="D6CBFE"/>
      </a:accent3>
      <a:accent4>
        <a:srgbClr val="F6F576"/>
      </a:accent4>
      <a:accent5>
        <a:srgbClr val="7459FF"/>
      </a:accent5>
      <a:accent6>
        <a:srgbClr val="C5FFE9"/>
      </a:accent6>
      <a:hlink>
        <a:srgbClr val="FF5500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eå PLVM" id="{2F5E98EA-B338-1A44-9DD6-E422E2FDEB20}" vid="{65484349-1251-DE41-9E85-9259DDE2F832}"/>
    </a:ext>
  </a:extLst>
</a:theme>
</file>

<file path=ppt/theme/theme2.xml><?xml version="1.0" encoding="utf-8"?>
<a:theme xmlns:a="http://schemas.openxmlformats.org/drawingml/2006/main" name="Startsidor">
  <a:themeElements>
    <a:clrScheme name="Umeå PLVM">
      <a:dk1>
        <a:srgbClr val="000000"/>
      </a:dk1>
      <a:lt1>
        <a:srgbClr val="FFFFFF"/>
      </a:lt1>
      <a:dk2>
        <a:srgbClr val="003660"/>
      </a:dk2>
      <a:lt2>
        <a:srgbClr val="FCF3EA"/>
      </a:lt2>
      <a:accent1>
        <a:srgbClr val="D7FB96"/>
      </a:accent1>
      <a:accent2>
        <a:srgbClr val="0368FF"/>
      </a:accent2>
      <a:accent3>
        <a:srgbClr val="D6CBFE"/>
      </a:accent3>
      <a:accent4>
        <a:srgbClr val="F6F576"/>
      </a:accent4>
      <a:accent5>
        <a:srgbClr val="7459FF"/>
      </a:accent5>
      <a:accent6>
        <a:srgbClr val="C5FFE9"/>
      </a:accent6>
      <a:hlink>
        <a:srgbClr val="FF5500"/>
      </a:hlink>
      <a:folHlink>
        <a:srgbClr val="96607D"/>
      </a:folHlink>
    </a:clrScheme>
    <a:fontScheme name="UKPLVM">
      <a:majorFont>
        <a:latin typeface="Umea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eå PLVM" id="{2F5E98EA-B338-1A44-9DD6-E422E2FDEB20}" vid="{65484349-1251-DE41-9E85-9259DDE2F832}"/>
    </a:ext>
  </a:extLst>
</a:theme>
</file>

<file path=ppt/theme/theme3.xml><?xml version="1.0" encoding="utf-8"?>
<a:theme xmlns:a="http://schemas.openxmlformats.org/drawingml/2006/main" name="Agenda">
  <a:themeElements>
    <a:clrScheme name="Umeå PLVM">
      <a:dk1>
        <a:srgbClr val="000000"/>
      </a:dk1>
      <a:lt1>
        <a:srgbClr val="FFFFFF"/>
      </a:lt1>
      <a:dk2>
        <a:srgbClr val="003660"/>
      </a:dk2>
      <a:lt2>
        <a:srgbClr val="C5FFE9"/>
      </a:lt2>
      <a:accent1>
        <a:srgbClr val="D7FB96"/>
      </a:accent1>
      <a:accent2>
        <a:srgbClr val="F6F576"/>
      </a:accent2>
      <a:accent3>
        <a:srgbClr val="D6CBFE"/>
      </a:accent3>
      <a:accent4>
        <a:srgbClr val="FCF3EA"/>
      </a:accent4>
      <a:accent5>
        <a:srgbClr val="0368FF"/>
      </a:accent5>
      <a:accent6>
        <a:srgbClr val="7459FF"/>
      </a:accent6>
      <a:hlink>
        <a:srgbClr val="FF5500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eå PLVM" id="{2F5E98EA-B338-1A44-9DD6-E422E2FDEB20}" vid="{65484349-1251-DE41-9E85-9259DDE2F832}"/>
    </a:ext>
  </a:extLst>
</a:theme>
</file>

<file path=ppt/theme/theme4.xml><?xml version="1.0" encoding="utf-8"?>
<a:theme xmlns:a="http://schemas.openxmlformats.org/drawingml/2006/main" name="Avsnittdelare">
  <a:themeElements>
    <a:clrScheme name="Umeå PLVM">
      <a:dk1>
        <a:srgbClr val="000000"/>
      </a:dk1>
      <a:lt1>
        <a:srgbClr val="FFFFFF"/>
      </a:lt1>
      <a:dk2>
        <a:srgbClr val="003660"/>
      </a:dk2>
      <a:lt2>
        <a:srgbClr val="C5FFE9"/>
      </a:lt2>
      <a:accent1>
        <a:srgbClr val="D7FB96"/>
      </a:accent1>
      <a:accent2>
        <a:srgbClr val="F6F576"/>
      </a:accent2>
      <a:accent3>
        <a:srgbClr val="D6CBFE"/>
      </a:accent3>
      <a:accent4>
        <a:srgbClr val="FCF3EA"/>
      </a:accent4>
      <a:accent5>
        <a:srgbClr val="0368FF"/>
      </a:accent5>
      <a:accent6>
        <a:srgbClr val="7459FF"/>
      </a:accent6>
      <a:hlink>
        <a:srgbClr val="FF5500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eå PLVM" id="{2F5E98EA-B338-1A44-9DD6-E422E2FDEB20}" vid="{65484349-1251-DE41-9E85-9259DDE2F832}"/>
    </a:ext>
  </a:extLst>
</a:theme>
</file>

<file path=ppt/theme/theme5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A1BD350C21F1419441E8F2CDB1116C" ma:contentTypeVersion="22" ma:contentTypeDescription="Skapa ett nytt dokument." ma:contentTypeScope="" ma:versionID="e039f4a179600100507802def864b46b">
  <xsd:schema xmlns:xsd="http://www.w3.org/2001/XMLSchema" xmlns:xs="http://www.w3.org/2001/XMLSchema" xmlns:p="http://schemas.microsoft.com/office/2006/metadata/properties" xmlns:ns2="a1832308-130b-4588-bcdf-b24d14c4e55a" xmlns:ns3="b1a5877f-cd31-472b-b7a5-5f6ea84c60bd" targetNamespace="http://schemas.microsoft.com/office/2006/metadata/properties" ma:root="true" ma:fieldsID="d9373b1c9d4c488781f9b08f81a64eec" ns2:_="" ns3:_="">
    <xsd:import namespace="a1832308-130b-4588-bcdf-b24d14c4e55a"/>
    <xsd:import namespace="b1a5877f-cd31-472b-b7a5-5f6ea84c60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32308-130b-4588-bcdf-b24d14c4e5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82a7474d-3f0b-41ad-b5d4-4a0ddb261a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5877f-cd31-472b-b7a5-5f6ea84c60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222160e-4401-4133-9d02-ff8ea2301bf4}" ma:internalName="TaxCatchAll" ma:showField="CatchAllData" ma:web="b1a5877f-cd31-472b-b7a5-5f6ea84c6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a5877f-cd31-472b-b7a5-5f6ea84c60bd" xsi:nil="true"/>
    <lcf76f155ced4ddcb4097134ff3c332f xmlns="a1832308-130b-4588-bcdf-b24d14c4e5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79306D-2E2C-45AA-95DA-4263613AF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832308-130b-4588-bcdf-b24d14c4e55a"/>
    <ds:schemaRef ds:uri="b1a5877f-cd31-472b-b7a5-5f6ea84c60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90F8BE-6639-4161-99EF-AD87714AE5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B73182-4384-4812-9037-BBFF4C0B6723}">
  <ds:schemaRefs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1832308-130b-4588-bcdf-b24d14c4e55a"/>
    <ds:schemaRef ds:uri="http://schemas.microsoft.com/office/2006/documentManagement/types"/>
    <ds:schemaRef ds:uri="b1a5877f-cd31-472b-b7a5-5f6ea84c60bd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Umeå PLVM</Template>
  <TotalTime>1518</TotalTime>
  <Words>1088</Words>
  <Application>Microsoft Office PowerPoint</Application>
  <PresentationFormat>Bredbild</PresentationFormat>
  <Paragraphs>181</Paragraphs>
  <Slides>37</Slides>
  <Notes>36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37</vt:i4>
      </vt:variant>
    </vt:vector>
  </HeadingPairs>
  <TitlesOfParts>
    <vt:vector size="52" baseType="lpstr">
      <vt:lpstr>Adobe Clean DC</vt:lpstr>
      <vt:lpstr>Aptos</vt:lpstr>
      <vt:lpstr>Aptos Display</vt:lpstr>
      <vt:lpstr>Arial</vt:lpstr>
      <vt:lpstr>Avenir</vt:lpstr>
      <vt:lpstr>Calibri</vt:lpstr>
      <vt:lpstr>Figtree</vt:lpstr>
      <vt:lpstr>Figtree SemiBold</vt:lpstr>
      <vt:lpstr>Inter UI Bold</vt:lpstr>
      <vt:lpstr>UMEA-EXTRABOLD</vt:lpstr>
      <vt:lpstr>Umeå PLVM</vt:lpstr>
      <vt:lpstr>Startsidor</vt:lpstr>
      <vt:lpstr>Agenda</vt:lpstr>
      <vt:lpstr>Avsnittdelare</vt:lpstr>
      <vt:lpstr>Anpassad formgivning</vt:lpstr>
      <vt:lpstr>Välkommen till umeå</vt:lpstr>
      <vt:lpstr>hållbar tillväxt</vt:lpstr>
      <vt:lpstr>PowerPoint-presentation</vt:lpstr>
      <vt:lpstr>EN UNG STAD SOM VÄXER</vt:lpstr>
      <vt:lpstr>STARKT NÄRINGSLIV </vt:lpstr>
      <vt:lpstr>Gör plats För fler</vt:lpstr>
      <vt:lpstr>Umeås vision:  </vt:lpstr>
      <vt:lpstr>PowerPoint-presentation</vt:lpstr>
      <vt:lpstr>Snabbt växande befolkning  </vt:lpstr>
      <vt:lpstr>Planeras för invånarna </vt:lpstr>
      <vt:lpstr>5 KM- STADEN </vt:lpstr>
      <vt:lpstr>En trygg Investering </vt:lpstr>
      <vt:lpstr>HÅLLBAR TRANSPORT </vt:lpstr>
      <vt:lpstr>TRYGGHET FÖR ALLA</vt:lpstr>
      <vt:lpstr>HELA UMEÅ SKA må bra</vt:lpstr>
      <vt:lpstr>JÄMSTÄLLT PÅ RIKTIGT</vt:lpstr>
      <vt:lpstr>Kompetens i många yrken</vt:lpstr>
      <vt:lpstr>VÄLUTBILDAD BEFOLKNING</vt:lpstr>
      <vt:lpstr>ALLTID BÄST TILLSAMMANS </vt:lpstr>
      <vt:lpstr>NÄRA TILL KUNSKAP</vt:lpstr>
      <vt:lpstr>Tillit &amp; tillväxt</vt:lpstr>
      <vt:lpstr>Forskning &amp; utbildning </vt:lpstr>
      <vt:lpstr>PowerPoint-presentation</vt:lpstr>
      <vt:lpstr>PowerPoint-presentation</vt:lpstr>
      <vt:lpstr>Ett nav I norr</vt:lpstr>
      <vt:lpstr>PowerPoint-presentation</vt:lpstr>
      <vt:lpstr>PowerPoint-presentation</vt:lpstr>
      <vt:lpstr>Balans i livet  </vt:lpstr>
      <vt:lpstr>PowerPoint-presentation</vt:lpstr>
      <vt:lpstr>jämnare fördelning</vt:lpstr>
      <vt:lpstr>PowerPoint-presentation</vt:lpstr>
      <vt:lpstr>jämställd idrott</vt:lpstr>
      <vt:lpstr>Hållbart samhälle</vt:lpstr>
      <vt:lpstr>Musiken I blodet  </vt:lpstr>
      <vt:lpstr>Idrott på lika villkor</vt:lpstr>
      <vt:lpstr>Hälsa och välmående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 Wennberg</dc:creator>
  <cp:lastModifiedBy>Nils Håkansson</cp:lastModifiedBy>
  <cp:revision>353</cp:revision>
  <cp:lastPrinted>2025-04-29T06:50:43Z</cp:lastPrinted>
  <dcterms:created xsi:type="dcterms:W3CDTF">2025-03-19T08:39:37Z</dcterms:created>
  <dcterms:modified xsi:type="dcterms:W3CDTF">2025-07-25T10:57:12Z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0x01010019A1BD350C21F1419441E8F2CDB1116C</vt:lpwstr>
  </property>
  <property fmtid="{D5CDD505-2E9C-101B-9397-08002B2CF9AE}" pid="3" name="MediaServiceImageTags">
    <vt:lpwstr/>
  </property>
</Properties>
</file>