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555" r:id="rId3"/>
    <p:sldId id="552" r:id="rId4"/>
    <p:sldId id="554" r:id="rId5"/>
    <p:sldId id="549" r:id="rId6"/>
    <p:sldId id="308" r:id="rId7"/>
    <p:sldId id="309" r:id="rId8"/>
    <p:sldId id="548"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C0D756-8FDB-47FC-93D5-B581828A9E7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6F9BD01-7677-4FA3-802B-A7119E9EA3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7D0F31F-6CD6-4D80-A03E-3B5302D233F3}"/>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5" name="Platshållare för sidfot 4">
            <a:extLst>
              <a:ext uri="{FF2B5EF4-FFF2-40B4-BE49-F238E27FC236}">
                <a16:creationId xmlns:a16="http://schemas.microsoft.com/office/drawing/2014/main" id="{DA58D14F-13CF-4677-A2F2-D56D111DE44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14A9CA4-E2C3-4107-BAAC-4F768A64B274}"/>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3109931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398C4-2D51-4F7B-8FF8-9ADD71D9BD86}"/>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AB82C25-ED93-400A-9199-FA72FBC0A81F}"/>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36FA1C7-786E-4C80-ABF4-0C62FB9EF4F2}"/>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5" name="Platshållare för sidfot 4">
            <a:extLst>
              <a:ext uri="{FF2B5EF4-FFF2-40B4-BE49-F238E27FC236}">
                <a16:creationId xmlns:a16="http://schemas.microsoft.com/office/drawing/2014/main" id="{607186FD-3ABE-403A-AEE2-6AB19C5983A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20C8F6F-2DF1-457B-B24C-22C41AB0DA4C}"/>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4079837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5F07D83-6978-41CA-A816-A0990AD468F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4BFC1B7-2916-4B2B-920C-AC5061AFA958}"/>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EDCB95B-3881-4BC0-9D4C-31EC9E17DC2C}"/>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5" name="Platshållare för sidfot 4">
            <a:extLst>
              <a:ext uri="{FF2B5EF4-FFF2-40B4-BE49-F238E27FC236}">
                <a16:creationId xmlns:a16="http://schemas.microsoft.com/office/drawing/2014/main" id="{D97A51FF-724C-4105-BE73-65AC2E0B9DE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FB2977A-6E63-4D24-A8E2-82A44D7BCAF8}"/>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53502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1C5D0B-83D2-4FEF-8846-12B8C8AEA6F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759706C-B117-4F64-8DC6-94F8FF1B35F7}"/>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B4DF69-4927-454D-9A76-4A2EED56BC97}"/>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5" name="Platshållare för sidfot 4">
            <a:extLst>
              <a:ext uri="{FF2B5EF4-FFF2-40B4-BE49-F238E27FC236}">
                <a16:creationId xmlns:a16="http://schemas.microsoft.com/office/drawing/2014/main" id="{EA9A9F28-399A-494F-893D-F98F74F81A9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22B3CCD-6A52-4BB0-BBF1-26F9FCC4E4CF}"/>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4159509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FEB5AE-B179-44F9-AC78-FB005AD1389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9854B6F7-E1E8-41F0-B88B-5A4FE40F0F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174573AA-2481-4733-B1E2-BDFBE1EC0475}"/>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5" name="Platshållare för sidfot 4">
            <a:extLst>
              <a:ext uri="{FF2B5EF4-FFF2-40B4-BE49-F238E27FC236}">
                <a16:creationId xmlns:a16="http://schemas.microsoft.com/office/drawing/2014/main" id="{ED455DF5-E536-4DB0-B9C3-B4C9A0F3C15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BCFB41D-F633-454F-8ACB-048BD789EE63}"/>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1832505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101A5A-7BFE-481A-A4DF-F686EF7C8E1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709D654-1D14-4FF3-B48C-1DD2711B96B9}"/>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27B84A7-937E-4837-8864-37444C931EB8}"/>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1362797-1274-4F21-99A2-165B84B16DE1}"/>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6" name="Platshållare för sidfot 5">
            <a:extLst>
              <a:ext uri="{FF2B5EF4-FFF2-40B4-BE49-F238E27FC236}">
                <a16:creationId xmlns:a16="http://schemas.microsoft.com/office/drawing/2014/main" id="{E67D60D3-FD12-4824-A494-6E14B11983E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E7C66F-04A8-4FFC-9DCA-2F5FB769D048}"/>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239473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0DE07-87B8-40EC-A888-3A9F45FBBB8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826B2D-CE77-4DDF-8014-A028FB659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D425CCF2-0328-46D5-A4CA-865E4B9CC082}"/>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AE497C5B-1A0F-4092-9888-558F5D0FB7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1C7E8C08-3A2F-4BB0-BBAF-D6C9853D6897}"/>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0F3F3B6-7529-4DB5-8FAB-26EFFEBE1721}"/>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8" name="Platshållare för sidfot 7">
            <a:extLst>
              <a:ext uri="{FF2B5EF4-FFF2-40B4-BE49-F238E27FC236}">
                <a16:creationId xmlns:a16="http://schemas.microsoft.com/office/drawing/2014/main" id="{B923B8B4-C028-48AC-AAEE-A8274492564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0EE2AE1-ABB3-44D7-8615-90E5D2E1D0C6}"/>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399101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553300-4F40-4FBE-8952-CA9E1E0FDF2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B4096C5-9F2B-473A-9A61-2F4A7BCEBA9D}"/>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4" name="Platshållare för sidfot 3">
            <a:extLst>
              <a:ext uri="{FF2B5EF4-FFF2-40B4-BE49-F238E27FC236}">
                <a16:creationId xmlns:a16="http://schemas.microsoft.com/office/drawing/2014/main" id="{433835BF-9248-40EB-8BB9-501646E6CF5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025807A-CC39-4227-A054-20D3BB4B534D}"/>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423335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310EE3E-5C92-456A-B05B-059552AB34E0}"/>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3" name="Platshållare för sidfot 2">
            <a:extLst>
              <a:ext uri="{FF2B5EF4-FFF2-40B4-BE49-F238E27FC236}">
                <a16:creationId xmlns:a16="http://schemas.microsoft.com/office/drawing/2014/main" id="{49A36127-B5CC-4A9D-9188-782D75F5180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7B57A42-D2BE-4AF7-8F9B-DE1D77F944AE}"/>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317605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6E7A2F-6163-4D7F-9C31-978E0F6A461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E58354A-0AC5-4CA8-811F-2AA22B3825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7DD7908-3061-440B-A4B5-DD31985B7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70C09C58-277B-477A-99AB-BBAF16BC1CF4}"/>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6" name="Platshållare för sidfot 5">
            <a:extLst>
              <a:ext uri="{FF2B5EF4-FFF2-40B4-BE49-F238E27FC236}">
                <a16:creationId xmlns:a16="http://schemas.microsoft.com/office/drawing/2014/main" id="{06D69AF6-29ED-4233-A1CB-0B6EA766E87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603EA15-7328-47B1-BFC8-68BC31C29AE8}"/>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2290807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5AC98F-7ED2-4CFD-A6B1-78E90F7A1DD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BCF2784-D5DB-4989-9072-E31D99745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3A8697F-3311-4875-9A84-B15175A22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C528605-FF0A-40E7-B7EE-0F278E7B5025}"/>
              </a:ext>
            </a:extLst>
          </p:cNvPr>
          <p:cNvSpPr>
            <a:spLocks noGrp="1"/>
          </p:cNvSpPr>
          <p:nvPr>
            <p:ph type="dt" sz="half" idx="10"/>
          </p:nvPr>
        </p:nvSpPr>
        <p:spPr/>
        <p:txBody>
          <a:bodyPr/>
          <a:lstStyle/>
          <a:p>
            <a:fld id="{25134E86-C42B-4CA9-BF8C-520BEB7FECCF}" type="datetimeFigureOut">
              <a:rPr lang="sv-SE" smtClean="0"/>
              <a:t>2019-03-14</a:t>
            </a:fld>
            <a:endParaRPr lang="sv-SE"/>
          </a:p>
        </p:txBody>
      </p:sp>
      <p:sp>
        <p:nvSpPr>
          <p:cNvPr id="6" name="Platshållare för sidfot 5">
            <a:extLst>
              <a:ext uri="{FF2B5EF4-FFF2-40B4-BE49-F238E27FC236}">
                <a16:creationId xmlns:a16="http://schemas.microsoft.com/office/drawing/2014/main" id="{089F872E-47F6-4140-B77A-6400C859BB1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26544F2-7C0A-4762-BD3A-C22B700BDAD9}"/>
              </a:ext>
            </a:extLst>
          </p:cNvPr>
          <p:cNvSpPr>
            <a:spLocks noGrp="1"/>
          </p:cNvSpPr>
          <p:nvPr>
            <p:ph type="sldNum" sz="quarter" idx="12"/>
          </p:nvPr>
        </p:nvSpPr>
        <p:spPr/>
        <p:txBody>
          <a:bodyPr/>
          <a:lstStyle/>
          <a:p>
            <a:fld id="{66B131DB-25D3-4C55-9144-505F0E5358A1}" type="slidenum">
              <a:rPr lang="sv-SE" smtClean="0"/>
              <a:t>‹#›</a:t>
            </a:fld>
            <a:endParaRPr lang="sv-SE"/>
          </a:p>
        </p:txBody>
      </p:sp>
    </p:spTree>
    <p:extLst>
      <p:ext uri="{BB962C8B-B14F-4D97-AF65-F5344CB8AC3E}">
        <p14:creationId xmlns:p14="http://schemas.microsoft.com/office/powerpoint/2010/main" val="37589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BF740DE-501F-4C81-B209-F4E78B533C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54626C6-033C-40A2-A63D-D848028875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18AB3C2-CDC3-437B-87F1-3C84AEA26B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34E86-C42B-4CA9-BF8C-520BEB7FECCF}" type="datetimeFigureOut">
              <a:rPr lang="sv-SE" smtClean="0"/>
              <a:t>2019-03-14</a:t>
            </a:fld>
            <a:endParaRPr lang="sv-SE"/>
          </a:p>
        </p:txBody>
      </p:sp>
      <p:sp>
        <p:nvSpPr>
          <p:cNvPr id="5" name="Platshållare för sidfot 4">
            <a:extLst>
              <a:ext uri="{FF2B5EF4-FFF2-40B4-BE49-F238E27FC236}">
                <a16:creationId xmlns:a16="http://schemas.microsoft.com/office/drawing/2014/main" id="{1BFD4CAC-5415-4118-879F-959FC3EB34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A7FC028-EF17-4F71-9341-C7BED21734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B131DB-25D3-4C55-9144-505F0E5358A1}" type="slidenum">
              <a:rPr lang="sv-SE" smtClean="0"/>
              <a:t>‹#›</a:t>
            </a:fld>
            <a:endParaRPr lang="sv-SE"/>
          </a:p>
        </p:txBody>
      </p:sp>
    </p:spTree>
    <p:extLst>
      <p:ext uri="{BB962C8B-B14F-4D97-AF65-F5344CB8AC3E}">
        <p14:creationId xmlns:p14="http://schemas.microsoft.com/office/powerpoint/2010/main" val="2029170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896407" y="352238"/>
            <a:ext cx="8229600" cy="1943161"/>
          </a:xfrm>
        </p:spPr>
        <p:txBody>
          <a:bodyPr>
            <a:normAutofit fontScale="90000"/>
          </a:bodyPr>
          <a:lstStyle/>
          <a:p>
            <a:pPr algn="ctr"/>
            <a:br>
              <a:rPr lang="sv-SE" sz="3200" b="1" dirty="0"/>
            </a:br>
            <a:r>
              <a:rPr lang="sv-SE" sz="3200" b="1" dirty="0"/>
              <a:t> ICLD-projekt</a:t>
            </a:r>
            <a:br>
              <a:rPr lang="sv-SE" sz="3200" b="1" dirty="0"/>
            </a:br>
            <a:r>
              <a:rPr lang="sv-SE" sz="3200" dirty="0"/>
              <a:t>Umeå – </a:t>
            </a:r>
            <a:r>
              <a:rPr lang="sv-SE" sz="3200" dirty="0" err="1"/>
              <a:t>Cau</a:t>
            </a:r>
            <a:r>
              <a:rPr lang="sv-SE" sz="3200" dirty="0"/>
              <a:t> </a:t>
            </a:r>
            <a:r>
              <a:rPr lang="sv-SE" sz="3200" dirty="0" err="1"/>
              <a:t>Giay</a:t>
            </a:r>
            <a:r>
              <a:rPr lang="sv-SE" sz="3200" dirty="0"/>
              <a:t>, Ha </a:t>
            </a:r>
            <a:r>
              <a:rPr lang="sv-SE" sz="3200" dirty="0" err="1"/>
              <a:t>Noi</a:t>
            </a:r>
            <a:br>
              <a:rPr lang="sv-SE" sz="3200" dirty="0"/>
            </a:br>
            <a:br>
              <a:rPr lang="sv-SE" sz="3200" b="1" dirty="0"/>
            </a:br>
            <a:r>
              <a:rPr lang="sv-SE" sz="3100" b="1" dirty="0"/>
              <a:t>2019-2022</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532" y="3246340"/>
            <a:ext cx="4638936" cy="3087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ruta 8"/>
          <p:cNvSpPr txBox="1"/>
          <p:nvPr/>
        </p:nvSpPr>
        <p:spPr>
          <a:xfrm>
            <a:off x="2531165" y="2290823"/>
            <a:ext cx="8553665" cy="830997"/>
          </a:xfrm>
          <a:prstGeom prst="rect">
            <a:avLst/>
          </a:prstGeom>
          <a:noFill/>
        </p:spPr>
        <p:txBody>
          <a:bodyPr wrap="square" rtlCol="0">
            <a:spAutoFit/>
          </a:bodyPr>
          <a:lstStyle/>
          <a:p>
            <a:r>
              <a:rPr lang="sv-SE" sz="4800" dirty="0">
                <a:latin typeface="+mj-lt"/>
              </a:rPr>
              <a:t>ESD – From </a:t>
            </a:r>
            <a:r>
              <a:rPr lang="sv-SE" sz="4800" dirty="0" err="1">
                <a:latin typeface="+mj-lt"/>
              </a:rPr>
              <a:t>knowledge</a:t>
            </a:r>
            <a:r>
              <a:rPr lang="sv-SE" sz="4800" dirty="0">
                <a:latin typeface="+mj-lt"/>
              </a:rPr>
              <a:t> to action</a:t>
            </a:r>
          </a:p>
        </p:txBody>
      </p:sp>
      <p:pic>
        <p:nvPicPr>
          <p:cNvPr id="8" name="Picture 4" descr="Sveriges flagg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2326" y="374107"/>
            <a:ext cx="1742047" cy="108878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Vietnams flagg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71647" y="363438"/>
            <a:ext cx="1665176" cy="1110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433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4612AE-1F4A-4237-BF17-DB20C849F715}"/>
              </a:ext>
            </a:extLst>
          </p:cNvPr>
          <p:cNvSpPr>
            <a:spLocks noGrp="1"/>
          </p:cNvSpPr>
          <p:nvPr>
            <p:ph type="title"/>
          </p:nvPr>
        </p:nvSpPr>
        <p:spPr/>
        <p:txBody>
          <a:bodyPr/>
          <a:lstStyle/>
          <a:p>
            <a:r>
              <a:rPr lang="sv-SE" dirty="0"/>
              <a:t>Motivation from ICLD, </a:t>
            </a:r>
            <a:br>
              <a:rPr lang="sv-SE" dirty="0"/>
            </a:br>
            <a:r>
              <a:rPr lang="sv-SE" dirty="0"/>
              <a:t>International Center for </a:t>
            </a:r>
            <a:r>
              <a:rPr lang="sv-SE" dirty="0" err="1"/>
              <a:t>Local</a:t>
            </a:r>
            <a:r>
              <a:rPr lang="sv-SE" dirty="0"/>
              <a:t> </a:t>
            </a:r>
            <a:r>
              <a:rPr lang="sv-SE" dirty="0" err="1"/>
              <a:t>Democracy</a:t>
            </a:r>
            <a:endParaRPr lang="sv-SE" dirty="0"/>
          </a:p>
        </p:txBody>
      </p:sp>
      <p:sp>
        <p:nvSpPr>
          <p:cNvPr id="3" name="Platshållare för innehåll 2">
            <a:extLst>
              <a:ext uri="{FF2B5EF4-FFF2-40B4-BE49-F238E27FC236}">
                <a16:creationId xmlns:a16="http://schemas.microsoft.com/office/drawing/2014/main" id="{5962A250-9A90-4AED-9E02-CED989E2CBD0}"/>
              </a:ext>
            </a:extLst>
          </p:cNvPr>
          <p:cNvSpPr>
            <a:spLocks noGrp="1"/>
          </p:cNvSpPr>
          <p:nvPr>
            <p:ph idx="1"/>
          </p:nvPr>
        </p:nvSpPr>
        <p:spPr>
          <a:xfrm>
            <a:off x="838200" y="1825625"/>
            <a:ext cx="10515600" cy="4773958"/>
          </a:xfrm>
        </p:spPr>
        <p:txBody>
          <a:bodyPr>
            <a:normAutofit fontScale="77500" lnSpcReduction="20000"/>
          </a:bodyPr>
          <a:lstStyle/>
          <a:p>
            <a:r>
              <a:rPr lang="en-US" i="1" dirty="0"/>
              <a:t>The ICLD considers the applications to be relevant, feasible and sustainable. The problem is identified as clear lack of capacity at the institutional level and is deemed important for the development of local democracy. The possibility for institutionalization of the results becomes evident in the project objectives. Furthermore, the theme of sustainable development is urgent and relevant and has a strong connection to local democracy and to the MPPs core areas especially equity/inclusion and citizen participation. The broad sustainability of the project is strengthened further through the partnership's second application, focusing on the school managers of </a:t>
            </a:r>
            <a:r>
              <a:rPr lang="en-US" i="1" dirty="0" err="1"/>
              <a:t>Cau</a:t>
            </a:r>
            <a:r>
              <a:rPr lang="en-US" i="1" dirty="0"/>
              <a:t> </a:t>
            </a:r>
            <a:r>
              <a:rPr lang="en-US" i="1" dirty="0" err="1"/>
              <a:t>Giay</a:t>
            </a:r>
            <a:r>
              <a:rPr lang="en-US" i="1" dirty="0"/>
              <a:t>.</a:t>
            </a:r>
          </a:p>
          <a:p>
            <a:r>
              <a:rPr lang="en-US" dirty="0"/>
              <a:t>You have been granted a total of SEK 3 900 000 for the period applied for.</a:t>
            </a:r>
          </a:p>
          <a:p>
            <a:r>
              <a:rPr lang="en-US" dirty="0"/>
              <a:t>Feedback: </a:t>
            </a:r>
            <a:r>
              <a:rPr lang="en-US" i="1" dirty="0"/>
              <a:t>Thank you for two good and interesting project applications and a annexed steering group! Below is a short feedback that may help the partnership along the way. Although the ESD and Agenda 2030, as the application describes, are closely linked to the ICLD core areas, it is important not to lose focus on core areas. It is within one or more of these core areas that ICLD wants to see a development. There is a strength in having two parallel projects, one aimed at school leaders and one for teachers. Together, the projects are given the opportunity for a broad change directly. However, it may be wise to ensure that the projects are not dependent on each other but can contribute to democracy development individually. Good luck!</a:t>
            </a:r>
            <a:endParaRPr lang="en-US" dirty="0"/>
          </a:p>
          <a:p>
            <a:endParaRPr lang="sv-SE" dirty="0"/>
          </a:p>
        </p:txBody>
      </p:sp>
    </p:spTree>
    <p:extLst>
      <p:ext uri="{BB962C8B-B14F-4D97-AF65-F5344CB8AC3E}">
        <p14:creationId xmlns:p14="http://schemas.microsoft.com/office/powerpoint/2010/main" val="2440109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 2">
            <a:extLst>
              <a:ext uri="{FF2B5EF4-FFF2-40B4-BE49-F238E27FC236}">
                <a16:creationId xmlns:a16="http://schemas.microsoft.com/office/drawing/2014/main" id="{B59F73F3-C67C-40D5-B437-333CABEBAC22}"/>
              </a:ext>
            </a:extLst>
          </p:cNvPr>
          <p:cNvSpPr/>
          <p:nvPr/>
        </p:nvSpPr>
        <p:spPr>
          <a:xfrm>
            <a:off x="3335006" y="556854"/>
            <a:ext cx="2644469" cy="976840"/>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err="1"/>
              <a:t>School</a:t>
            </a:r>
            <a:r>
              <a:rPr lang="sv-SE" dirty="0"/>
              <a:t> </a:t>
            </a:r>
            <a:r>
              <a:rPr lang="sv-SE" dirty="0" err="1"/>
              <a:t>leaders</a:t>
            </a:r>
            <a:endParaRPr lang="sv-SE" dirty="0"/>
          </a:p>
        </p:txBody>
      </p:sp>
      <p:sp>
        <p:nvSpPr>
          <p:cNvPr id="8" name="Ellips 7">
            <a:extLst>
              <a:ext uri="{FF2B5EF4-FFF2-40B4-BE49-F238E27FC236}">
                <a16:creationId xmlns:a16="http://schemas.microsoft.com/office/drawing/2014/main" id="{35761D24-501D-49FC-B637-104A901EA531}"/>
              </a:ext>
            </a:extLst>
          </p:cNvPr>
          <p:cNvSpPr/>
          <p:nvPr/>
        </p:nvSpPr>
        <p:spPr>
          <a:xfrm>
            <a:off x="3291413" y="1274706"/>
            <a:ext cx="2783954" cy="976840"/>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err="1"/>
              <a:t>Educators</a:t>
            </a:r>
            <a:endParaRPr lang="sv-SE" dirty="0"/>
          </a:p>
        </p:txBody>
      </p:sp>
      <p:sp>
        <p:nvSpPr>
          <p:cNvPr id="9" name="Ellips 8">
            <a:extLst>
              <a:ext uri="{FF2B5EF4-FFF2-40B4-BE49-F238E27FC236}">
                <a16:creationId xmlns:a16="http://schemas.microsoft.com/office/drawing/2014/main" id="{DBE02FE1-BC50-4699-8D32-8092DE161A7E}"/>
              </a:ext>
            </a:extLst>
          </p:cNvPr>
          <p:cNvSpPr/>
          <p:nvPr/>
        </p:nvSpPr>
        <p:spPr>
          <a:xfrm>
            <a:off x="1670201" y="2473791"/>
            <a:ext cx="6183824" cy="654803"/>
          </a:xfrm>
          <a:prstGeom prst="ellipse">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err="1"/>
              <a:t>Steering</a:t>
            </a:r>
            <a:r>
              <a:rPr lang="sv-SE" dirty="0"/>
              <a:t>, administrative management</a:t>
            </a:r>
          </a:p>
        </p:txBody>
      </p:sp>
      <p:sp>
        <p:nvSpPr>
          <p:cNvPr id="10" name="Ellips 9">
            <a:extLst>
              <a:ext uri="{FF2B5EF4-FFF2-40B4-BE49-F238E27FC236}">
                <a16:creationId xmlns:a16="http://schemas.microsoft.com/office/drawing/2014/main" id="{4592BD45-4E34-426F-A561-8B6F5700C63B}"/>
              </a:ext>
            </a:extLst>
          </p:cNvPr>
          <p:cNvSpPr/>
          <p:nvPr/>
        </p:nvSpPr>
        <p:spPr>
          <a:xfrm>
            <a:off x="3521592" y="4224597"/>
            <a:ext cx="2644469" cy="976840"/>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err="1"/>
              <a:t>School</a:t>
            </a:r>
            <a:r>
              <a:rPr lang="sv-SE" dirty="0"/>
              <a:t> </a:t>
            </a:r>
            <a:r>
              <a:rPr lang="sv-SE" dirty="0" err="1"/>
              <a:t>leaders</a:t>
            </a:r>
            <a:endParaRPr lang="sv-SE" dirty="0"/>
          </a:p>
        </p:txBody>
      </p:sp>
      <p:sp>
        <p:nvSpPr>
          <p:cNvPr id="11" name="Ellips 10">
            <a:extLst>
              <a:ext uri="{FF2B5EF4-FFF2-40B4-BE49-F238E27FC236}">
                <a16:creationId xmlns:a16="http://schemas.microsoft.com/office/drawing/2014/main" id="{673625A8-30E4-4A0F-8F9F-E1A56BC4342E}"/>
              </a:ext>
            </a:extLst>
          </p:cNvPr>
          <p:cNvSpPr/>
          <p:nvPr/>
        </p:nvSpPr>
        <p:spPr>
          <a:xfrm>
            <a:off x="1660933" y="3691689"/>
            <a:ext cx="6183824" cy="654803"/>
          </a:xfrm>
          <a:prstGeom prst="ellipse">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err="1"/>
              <a:t>Steering</a:t>
            </a:r>
            <a:r>
              <a:rPr lang="sv-SE" dirty="0"/>
              <a:t>, administrative </a:t>
            </a:r>
            <a:r>
              <a:rPr lang="sv-SE" dirty="0" err="1"/>
              <a:t>manangement</a:t>
            </a:r>
            <a:endParaRPr lang="sv-SE" dirty="0"/>
          </a:p>
        </p:txBody>
      </p:sp>
      <p:sp>
        <p:nvSpPr>
          <p:cNvPr id="12" name="Ellips 11">
            <a:extLst>
              <a:ext uri="{FF2B5EF4-FFF2-40B4-BE49-F238E27FC236}">
                <a16:creationId xmlns:a16="http://schemas.microsoft.com/office/drawing/2014/main" id="{99E9D83E-713E-4230-9EF8-EF31F82174C8}"/>
              </a:ext>
            </a:extLst>
          </p:cNvPr>
          <p:cNvSpPr/>
          <p:nvPr/>
        </p:nvSpPr>
        <p:spPr>
          <a:xfrm>
            <a:off x="3451850" y="4982452"/>
            <a:ext cx="2783954" cy="976840"/>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err="1"/>
              <a:t>Educators</a:t>
            </a:r>
            <a:endParaRPr lang="sv-SE" dirty="0"/>
          </a:p>
        </p:txBody>
      </p:sp>
      <p:sp>
        <p:nvSpPr>
          <p:cNvPr id="13" name="Ellips 12">
            <a:extLst>
              <a:ext uri="{FF2B5EF4-FFF2-40B4-BE49-F238E27FC236}">
                <a16:creationId xmlns:a16="http://schemas.microsoft.com/office/drawing/2014/main" id="{8135DB8E-42D5-4675-B949-C4AB75E1C165}"/>
              </a:ext>
            </a:extLst>
          </p:cNvPr>
          <p:cNvSpPr/>
          <p:nvPr/>
        </p:nvSpPr>
        <p:spPr>
          <a:xfrm>
            <a:off x="3451850" y="5764532"/>
            <a:ext cx="2783954" cy="97684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Children/Students</a:t>
            </a:r>
          </a:p>
        </p:txBody>
      </p:sp>
      <p:sp>
        <p:nvSpPr>
          <p:cNvPr id="14" name="textruta 13">
            <a:extLst>
              <a:ext uri="{FF2B5EF4-FFF2-40B4-BE49-F238E27FC236}">
                <a16:creationId xmlns:a16="http://schemas.microsoft.com/office/drawing/2014/main" id="{89E31328-4D5E-45B5-A79B-BDE8E81A3713}"/>
              </a:ext>
            </a:extLst>
          </p:cNvPr>
          <p:cNvSpPr txBox="1"/>
          <p:nvPr/>
        </p:nvSpPr>
        <p:spPr>
          <a:xfrm>
            <a:off x="348776" y="1021165"/>
            <a:ext cx="1191352" cy="646331"/>
          </a:xfrm>
          <a:prstGeom prst="rect">
            <a:avLst/>
          </a:prstGeom>
          <a:noFill/>
        </p:spPr>
        <p:txBody>
          <a:bodyPr wrap="none" rtlCol="0">
            <a:spAutoFit/>
          </a:bodyPr>
          <a:lstStyle/>
          <a:p>
            <a:r>
              <a:rPr lang="sv-SE" b="1" dirty="0" err="1"/>
              <a:t>Year</a:t>
            </a:r>
            <a:endParaRPr lang="sv-SE" b="1" dirty="0"/>
          </a:p>
          <a:p>
            <a:r>
              <a:rPr lang="sv-SE" b="1" dirty="0"/>
              <a:t>2012-2015</a:t>
            </a:r>
          </a:p>
        </p:txBody>
      </p:sp>
      <p:sp>
        <p:nvSpPr>
          <p:cNvPr id="15" name="textruta 14">
            <a:extLst>
              <a:ext uri="{FF2B5EF4-FFF2-40B4-BE49-F238E27FC236}">
                <a16:creationId xmlns:a16="http://schemas.microsoft.com/office/drawing/2014/main" id="{62AE2C29-A031-4DE2-9D5A-964D0C83D163}"/>
              </a:ext>
            </a:extLst>
          </p:cNvPr>
          <p:cNvSpPr txBox="1"/>
          <p:nvPr/>
        </p:nvSpPr>
        <p:spPr>
          <a:xfrm>
            <a:off x="339452" y="2380663"/>
            <a:ext cx="1191352" cy="646331"/>
          </a:xfrm>
          <a:prstGeom prst="rect">
            <a:avLst/>
          </a:prstGeom>
          <a:noFill/>
        </p:spPr>
        <p:txBody>
          <a:bodyPr wrap="none" rtlCol="0">
            <a:spAutoFit/>
          </a:bodyPr>
          <a:lstStyle/>
          <a:p>
            <a:r>
              <a:rPr lang="sv-SE" b="1" dirty="0" err="1"/>
              <a:t>Year</a:t>
            </a:r>
            <a:endParaRPr lang="sv-SE" b="1" dirty="0"/>
          </a:p>
          <a:p>
            <a:r>
              <a:rPr lang="sv-SE" b="1" dirty="0"/>
              <a:t>2015-2018</a:t>
            </a:r>
          </a:p>
        </p:txBody>
      </p:sp>
      <p:sp>
        <p:nvSpPr>
          <p:cNvPr id="16" name="textruta 15">
            <a:extLst>
              <a:ext uri="{FF2B5EF4-FFF2-40B4-BE49-F238E27FC236}">
                <a16:creationId xmlns:a16="http://schemas.microsoft.com/office/drawing/2014/main" id="{8FDC23FF-96ED-4FE3-8142-FD3C0DDF7D5B}"/>
              </a:ext>
            </a:extLst>
          </p:cNvPr>
          <p:cNvSpPr txBox="1"/>
          <p:nvPr/>
        </p:nvSpPr>
        <p:spPr>
          <a:xfrm>
            <a:off x="352084" y="4954381"/>
            <a:ext cx="1191352" cy="646331"/>
          </a:xfrm>
          <a:prstGeom prst="rect">
            <a:avLst/>
          </a:prstGeom>
          <a:noFill/>
        </p:spPr>
        <p:txBody>
          <a:bodyPr wrap="none" rtlCol="0">
            <a:spAutoFit/>
          </a:bodyPr>
          <a:lstStyle/>
          <a:p>
            <a:r>
              <a:rPr lang="sv-SE" b="1" dirty="0" err="1"/>
              <a:t>Year</a:t>
            </a:r>
            <a:endParaRPr lang="sv-SE" b="1" dirty="0"/>
          </a:p>
          <a:p>
            <a:r>
              <a:rPr lang="sv-SE" b="1" dirty="0"/>
              <a:t>2019-2022</a:t>
            </a:r>
          </a:p>
        </p:txBody>
      </p:sp>
      <p:sp>
        <p:nvSpPr>
          <p:cNvPr id="17" name="textruta 16">
            <a:extLst>
              <a:ext uri="{FF2B5EF4-FFF2-40B4-BE49-F238E27FC236}">
                <a16:creationId xmlns:a16="http://schemas.microsoft.com/office/drawing/2014/main" id="{8B160908-61B8-493A-BA0B-7EC65BC5855B}"/>
              </a:ext>
            </a:extLst>
          </p:cNvPr>
          <p:cNvSpPr txBox="1"/>
          <p:nvPr/>
        </p:nvSpPr>
        <p:spPr>
          <a:xfrm>
            <a:off x="8250164" y="619570"/>
            <a:ext cx="3474669" cy="1477328"/>
          </a:xfrm>
          <a:prstGeom prst="rect">
            <a:avLst/>
          </a:prstGeom>
          <a:noFill/>
        </p:spPr>
        <p:txBody>
          <a:bodyPr wrap="none" rtlCol="0">
            <a:spAutoFit/>
          </a:bodyPr>
          <a:lstStyle/>
          <a:p>
            <a:r>
              <a:rPr lang="en-US" b="1" dirty="0"/>
              <a:t>Project period 1 - Investigate</a:t>
            </a:r>
          </a:p>
          <a:p>
            <a:r>
              <a:rPr lang="en-US" dirty="0"/>
              <a:t>- Get to know each other's cultures</a:t>
            </a:r>
            <a:br>
              <a:rPr lang="en-US" dirty="0"/>
            </a:br>
            <a:r>
              <a:rPr lang="en-US" dirty="0"/>
              <a:t>- Knowledge in ESD</a:t>
            </a:r>
            <a:br>
              <a:rPr lang="en-US" dirty="0"/>
            </a:br>
            <a:r>
              <a:rPr lang="en-US" dirty="0"/>
              <a:t>- Develop strategic plan</a:t>
            </a:r>
            <a:br>
              <a:rPr lang="en-US" dirty="0"/>
            </a:br>
            <a:r>
              <a:rPr lang="en-US" dirty="0"/>
              <a:t>- Partner Schools</a:t>
            </a:r>
            <a:endParaRPr lang="sv-SE" dirty="0"/>
          </a:p>
        </p:txBody>
      </p:sp>
      <p:sp>
        <p:nvSpPr>
          <p:cNvPr id="18" name="textruta 17">
            <a:extLst>
              <a:ext uri="{FF2B5EF4-FFF2-40B4-BE49-F238E27FC236}">
                <a16:creationId xmlns:a16="http://schemas.microsoft.com/office/drawing/2014/main" id="{FD54A6B4-6E8F-456C-9A78-729AB8484AE0}"/>
              </a:ext>
            </a:extLst>
          </p:cNvPr>
          <p:cNvSpPr txBox="1"/>
          <p:nvPr/>
        </p:nvSpPr>
        <p:spPr>
          <a:xfrm>
            <a:off x="8250164" y="2322962"/>
            <a:ext cx="4033668" cy="1477328"/>
          </a:xfrm>
          <a:prstGeom prst="rect">
            <a:avLst/>
          </a:prstGeom>
          <a:noFill/>
        </p:spPr>
        <p:txBody>
          <a:bodyPr wrap="none" rtlCol="0">
            <a:spAutoFit/>
          </a:bodyPr>
          <a:lstStyle/>
          <a:p>
            <a:r>
              <a:rPr lang="en-US" b="1" dirty="0"/>
              <a:t>Project period 2 - Strategic management</a:t>
            </a:r>
          </a:p>
          <a:p>
            <a:r>
              <a:rPr lang="en-US" dirty="0"/>
              <a:t>- Implement strategic plan</a:t>
            </a:r>
            <a:br>
              <a:rPr lang="en-US" dirty="0"/>
            </a:br>
            <a:r>
              <a:rPr lang="en-US" dirty="0"/>
              <a:t>- Spread knowledge</a:t>
            </a:r>
            <a:br>
              <a:rPr lang="en-US" dirty="0"/>
            </a:br>
            <a:r>
              <a:rPr lang="en-US" dirty="0"/>
              <a:t>- Develop methods</a:t>
            </a:r>
            <a:br>
              <a:rPr lang="en-US" dirty="0"/>
            </a:br>
            <a:r>
              <a:rPr lang="en-US" dirty="0"/>
              <a:t>- Educate "spreaders"</a:t>
            </a:r>
            <a:endParaRPr lang="sv-SE" dirty="0"/>
          </a:p>
        </p:txBody>
      </p:sp>
      <p:sp>
        <p:nvSpPr>
          <p:cNvPr id="19" name="textruta 18">
            <a:extLst>
              <a:ext uri="{FF2B5EF4-FFF2-40B4-BE49-F238E27FC236}">
                <a16:creationId xmlns:a16="http://schemas.microsoft.com/office/drawing/2014/main" id="{C0B0E39B-27C8-416E-934A-39F243421CBB}"/>
              </a:ext>
            </a:extLst>
          </p:cNvPr>
          <p:cNvSpPr txBox="1"/>
          <p:nvPr/>
        </p:nvSpPr>
        <p:spPr>
          <a:xfrm>
            <a:off x="8308964" y="4224597"/>
            <a:ext cx="3474669" cy="2031325"/>
          </a:xfrm>
          <a:prstGeom prst="rect">
            <a:avLst/>
          </a:prstGeom>
          <a:noFill/>
        </p:spPr>
        <p:txBody>
          <a:bodyPr wrap="square" rtlCol="0">
            <a:spAutoFit/>
          </a:bodyPr>
          <a:lstStyle/>
          <a:p>
            <a:r>
              <a:rPr lang="sv-SE" b="1" dirty="0"/>
              <a:t>Transform </a:t>
            </a:r>
            <a:r>
              <a:rPr lang="sv-SE" b="1" dirty="0" err="1"/>
              <a:t>knowledge</a:t>
            </a:r>
            <a:r>
              <a:rPr lang="sv-SE" b="1" dirty="0"/>
              <a:t> </a:t>
            </a:r>
            <a:r>
              <a:rPr lang="sv-SE" b="1" dirty="0" err="1"/>
              <a:t>into</a:t>
            </a:r>
            <a:r>
              <a:rPr lang="sv-SE" b="1" dirty="0"/>
              <a:t> action</a:t>
            </a:r>
          </a:p>
          <a:p>
            <a:r>
              <a:rPr lang="sv-SE" dirty="0"/>
              <a:t>- </a:t>
            </a:r>
            <a:r>
              <a:rPr lang="sv-SE" dirty="0" err="1"/>
              <a:t>Apply</a:t>
            </a:r>
            <a:r>
              <a:rPr lang="sv-SE" dirty="0"/>
              <a:t> </a:t>
            </a:r>
            <a:r>
              <a:rPr lang="sv-SE" dirty="0" err="1"/>
              <a:t>past</a:t>
            </a:r>
            <a:r>
              <a:rPr lang="sv-SE" dirty="0"/>
              <a:t> </a:t>
            </a:r>
            <a:r>
              <a:rPr lang="sv-SE" dirty="0" err="1"/>
              <a:t>experiences</a:t>
            </a:r>
            <a:r>
              <a:rPr lang="sv-SE" dirty="0"/>
              <a:t> to </a:t>
            </a:r>
            <a:r>
              <a:rPr lang="sv-SE" dirty="0" err="1"/>
              <a:t>implement</a:t>
            </a:r>
            <a:r>
              <a:rPr lang="sv-SE" dirty="0"/>
              <a:t> the </a:t>
            </a:r>
            <a:r>
              <a:rPr lang="sv-SE" dirty="0" err="1"/>
              <a:t>Sustaianble</a:t>
            </a:r>
            <a:r>
              <a:rPr lang="sv-SE" dirty="0"/>
              <a:t> </a:t>
            </a:r>
            <a:r>
              <a:rPr lang="sv-SE" dirty="0" err="1"/>
              <a:t>Developoment</a:t>
            </a:r>
            <a:r>
              <a:rPr lang="sv-SE" dirty="0"/>
              <a:t> </a:t>
            </a:r>
            <a:r>
              <a:rPr lang="sv-SE" dirty="0" err="1"/>
              <a:t>Goals</a:t>
            </a:r>
            <a:r>
              <a:rPr lang="sv-SE" dirty="0"/>
              <a:t>, SDG:s.</a:t>
            </a:r>
          </a:p>
          <a:p>
            <a:r>
              <a:rPr lang="sv-SE" dirty="0">
                <a:solidFill>
                  <a:srgbClr val="FF0000"/>
                </a:solidFill>
              </a:rPr>
              <a:t>- </a:t>
            </a:r>
            <a:r>
              <a:rPr lang="sv-SE" dirty="0" err="1">
                <a:solidFill>
                  <a:srgbClr val="FF0000"/>
                </a:solidFill>
              </a:rPr>
              <a:t>Identify</a:t>
            </a:r>
            <a:r>
              <a:rPr lang="sv-SE" dirty="0">
                <a:solidFill>
                  <a:srgbClr val="FF0000"/>
                </a:solidFill>
              </a:rPr>
              <a:t> </a:t>
            </a:r>
            <a:r>
              <a:rPr lang="sv-SE" dirty="0" err="1">
                <a:solidFill>
                  <a:srgbClr val="FF0000"/>
                </a:solidFill>
              </a:rPr>
              <a:t>sucessful</a:t>
            </a:r>
            <a:r>
              <a:rPr lang="sv-SE" dirty="0">
                <a:solidFill>
                  <a:srgbClr val="FF0000"/>
                </a:solidFill>
              </a:rPr>
              <a:t> </a:t>
            </a:r>
            <a:r>
              <a:rPr lang="sv-SE" dirty="0" err="1">
                <a:solidFill>
                  <a:srgbClr val="FF0000"/>
                </a:solidFill>
              </a:rPr>
              <a:t>factors</a:t>
            </a:r>
            <a:r>
              <a:rPr lang="sv-SE" dirty="0">
                <a:solidFill>
                  <a:srgbClr val="FF0000"/>
                </a:solidFill>
              </a:rPr>
              <a:t> in order to </a:t>
            </a:r>
            <a:r>
              <a:rPr lang="sv-SE" dirty="0" err="1">
                <a:solidFill>
                  <a:srgbClr val="FF0000"/>
                </a:solidFill>
              </a:rPr>
              <a:t>create</a:t>
            </a:r>
            <a:r>
              <a:rPr lang="sv-SE" dirty="0">
                <a:solidFill>
                  <a:srgbClr val="FF0000"/>
                </a:solidFill>
              </a:rPr>
              <a:t> </a:t>
            </a:r>
            <a:r>
              <a:rPr lang="sv-SE" dirty="0" err="1">
                <a:solidFill>
                  <a:srgbClr val="FF0000"/>
                </a:solidFill>
              </a:rPr>
              <a:t>meaningfulness</a:t>
            </a:r>
            <a:r>
              <a:rPr lang="sv-SE" dirty="0">
                <a:solidFill>
                  <a:srgbClr val="FF0000"/>
                </a:solidFill>
              </a:rPr>
              <a:t> and action </a:t>
            </a:r>
            <a:r>
              <a:rPr lang="sv-SE" dirty="0" err="1">
                <a:solidFill>
                  <a:srgbClr val="FF0000"/>
                </a:solidFill>
              </a:rPr>
              <a:t>amongst</a:t>
            </a:r>
            <a:r>
              <a:rPr lang="sv-SE" dirty="0">
                <a:solidFill>
                  <a:srgbClr val="FF0000"/>
                </a:solidFill>
              </a:rPr>
              <a:t> students.</a:t>
            </a:r>
          </a:p>
        </p:txBody>
      </p:sp>
      <p:sp>
        <p:nvSpPr>
          <p:cNvPr id="20" name="Höger klammerparentes 19">
            <a:extLst>
              <a:ext uri="{FF2B5EF4-FFF2-40B4-BE49-F238E27FC236}">
                <a16:creationId xmlns:a16="http://schemas.microsoft.com/office/drawing/2014/main" id="{B49B03B8-06DA-4406-993C-1C76726F531E}"/>
              </a:ext>
            </a:extLst>
          </p:cNvPr>
          <p:cNvSpPr/>
          <p:nvPr/>
        </p:nvSpPr>
        <p:spPr>
          <a:xfrm>
            <a:off x="7918551" y="2380663"/>
            <a:ext cx="267087" cy="1217898"/>
          </a:xfrm>
          <a:prstGeom prst="rightBrace">
            <a:avLst>
              <a:gd name="adj1" fmla="val 10492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22" name="Höger klammerparentes 21">
            <a:extLst>
              <a:ext uri="{FF2B5EF4-FFF2-40B4-BE49-F238E27FC236}">
                <a16:creationId xmlns:a16="http://schemas.microsoft.com/office/drawing/2014/main" id="{39C6F310-B3AE-462E-B26A-AF09063C09A5}"/>
              </a:ext>
            </a:extLst>
          </p:cNvPr>
          <p:cNvSpPr/>
          <p:nvPr/>
        </p:nvSpPr>
        <p:spPr>
          <a:xfrm>
            <a:off x="7921084" y="818017"/>
            <a:ext cx="267087" cy="1217898"/>
          </a:xfrm>
          <a:prstGeom prst="rightBrace">
            <a:avLst>
              <a:gd name="adj1" fmla="val 10492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23" name="Höger klammerparentes 22">
            <a:extLst>
              <a:ext uri="{FF2B5EF4-FFF2-40B4-BE49-F238E27FC236}">
                <a16:creationId xmlns:a16="http://schemas.microsoft.com/office/drawing/2014/main" id="{62B11F45-DA2C-41C5-BA17-0B5942BB946D}"/>
              </a:ext>
            </a:extLst>
          </p:cNvPr>
          <p:cNvSpPr/>
          <p:nvPr/>
        </p:nvSpPr>
        <p:spPr>
          <a:xfrm>
            <a:off x="8026721" y="3943309"/>
            <a:ext cx="158918" cy="2617433"/>
          </a:xfrm>
          <a:prstGeom prst="rightBrace">
            <a:avLst>
              <a:gd name="adj1" fmla="val 10492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1419469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1399" y="1340501"/>
            <a:ext cx="2056768" cy="3054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ruta 1"/>
          <p:cNvSpPr txBox="1"/>
          <p:nvPr/>
        </p:nvSpPr>
        <p:spPr>
          <a:xfrm>
            <a:off x="1371600" y="355616"/>
            <a:ext cx="9448800" cy="1323439"/>
          </a:xfrm>
          <a:prstGeom prst="rect">
            <a:avLst/>
          </a:prstGeom>
          <a:noFill/>
        </p:spPr>
        <p:txBody>
          <a:bodyPr wrap="square" rtlCol="0">
            <a:spAutoFit/>
          </a:bodyPr>
          <a:lstStyle/>
          <a:p>
            <a:r>
              <a:rPr lang="sv-SE" sz="3200" dirty="0"/>
              <a:t>        </a:t>
            </a:r>
            <a:r>
              <a:rPr lang="sv-SE" sz="3200" dirty="0" err="1"/>
              <a:t>Knowledge</a:t>
            </a:r>
            <a:r>
              <a:rPr lang="sv-SE" sz="3200" dirty="0"/>
              <a:t>       +       </a:t>
            </a:r>
            <a:r>
              <a:rPr lang="sv-SE" sz="3200" dirty="0" err="1"/>
              <a:t>Values</a:t>
            </a:r>
            <a:r>
              <a:rPr lang="sv-SE" sz="3200" dirty="0"/>
              <a:t>       =       </a:t>
            </a:r>
            <a:r>
              <a:rPr lang="sv-SE" sz="4000" dirty="0"/>
              <a:t>Action</a:t>
            </a:r>
          </a:p>
          <a:p>
            <a:r>
              <a:rPr lang="sv-SE" sz="4000" dirty="0"/>
              <a:t>									</a:t>
            </a:r>
            <a:endParaRPr lang="sv-SE" sz="2400" dirty="0">
              <a:solidFill>
                <a:srgbClr val="FF0000"/>
              </a:solidFill>
            </a:endParaRPr>
          </a:p>
        </p:txBody>
      </p:sp>
      <p:pic>
        <p:nvPicPr>
          <p:cNvPr id="922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7135" y="1835554"/>
            <a:ext cx="3496743" cy="33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Höger 2"/>
          <p:cNvSpPr/>
          <p:nvPr/>
        </p:nvSpPr>
        <p:spPr>
          <a:xfrm>
            <a:off x="8976320" y="2420888"/>
            <a:ext cx="1691680" cy="18722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Picture 2" descr="C:\Users\gunolo02\Pictures\2010-2014\2013\HAnoi\141123 ipad 03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0524" y="3719194"/>
            <a:ext cx="2194771" cy="2926361"/>
          </a:xfrm>
          <a:prstGeom prst="rect">
            <a:avLst/>
          </a:prstGeom>
          <a:noFill/>
          <a:extLst>
            <a:ext uri="{909E8E84-426E-40DD-AFC4-6F175D3DCCD1}">
              <a14:hiddenFill xmlns:a14="http://schemas.microsoft.com/office/drawing/2010/main">
                <a:solidFill>
                  <a:srgbClr val="FFFFFF"/>
                </a:solidFill>
              </a14:hiddenFill>
            </a:ext>
          </a:extLst>
        </p:spPr>
      </p:pic>
      <p:sp>
        <p:nvSpPr>
          <p:cNvPr id="4" name="Ellips 3">
            <a:extLst>
              <a:ext uri="{FF2B5EF4-FFF2-40B4-BE49-F238E27FC236}">
                <a16:creationId xmlns:a16="http://schemas.microsoft.com/office/drawing/2014/main" id="{3299B7BE-127E-44EB-84AB-F201AFDE3B3D}"/>
              </a:ext>
            </a:extLst>
          </p:cNvPr>
          <p:cNvSpPr/>
          <p:nvPr/>
        </p:nvSpPr>
        <p:spPr>
          <a:xfrm>
            <a:off x="7696200" y="169745"/>
            <a:ext cx="2252133" cy="1151467"/>
          </a:xfrm>
          <a:prstGeom prst="ellipse">
            <a:avLst/>
          </a:prstGeom>
          <a:noFill/>
          <a:ln w="57150"/>
        </p:spPr>
        <p:style>
          <a:lnRef idx="2">
            <a:schemeClr val="accent2"/>
          </a:lnRef>
          <a:fillRef idx="1">
            <a:schemeClr val="lt1"/>
          </a:fillRef>
          <a:effectRef idx="0">
            <a:schemeClr val="accent2"/>
          </a:effectRef>
          <a:fontRef idx="minor">
            <a:schemeClr val="dk1"/>
          </a:fontRef>
        </p:style>
        <p:txBody>
          <a:bodyPr rtlCol="0" anchor="ctr"/>
          <a:lstStyle/>
          <a:p>
            <a:pPr algn="ctr"/>
            <a:endParaRPr lang="sv-SE" sz="2400"/>
          </a:p>
        </p:txBody>
      </p:sp>
    </p:spTree>
    <p:extLst>
      <p:ext uri="{BB962C8B-B14F-4D97-AF65-F5344CB8AC3E}">
        <p14:creationId xmlns:p14="http://schemas.microsoft.com/office/powerpoint/2010/main" val="1918346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8E85E3-FF17-4739-ADB5-6F479F057DA5}"/>
              </a:ext>
            </a:extLst>
          </p:cNvPr>
          <p:cNvSpPr>
            <a:spLocks noGrp="1"/>
          </p:cNvSpPr>
          <p:nvPr>
            <p:ph type="title"/>
          </p:nvPr>
        </p:nvSpPr>
        <p:spPr/>
        <p:txBody>
          <a:bodyPr/>
          <a:lstStyle/>
          <a:p>
            <a:pPr algn="ctr"/>
            <a:r>
              <a:rPr lang="sv-SE" dirty="0" err="1"/>
              <a:t>Third</a:t>
            </a:r>
            <a:r>
              <a:rPr lang="sv-SE" dirty="0"/>
              <a:t> </a:t>
            </a:r>
            <a:r>
              <a:rPr lang="sv-SE" dirty="0" err="1"/>
              <a:t>projectperiod</a:t>
            </a:r>
            <a:r>
              <a:rPr lang="sv-SE" dirty="0"/>
              <a:t>???</a:t>
            </a:r>
          </a:p>
        </p:txBody>
      </p:sp>
      <p:sp>
        <p:nvSpPr>
          <p:cNvPr id="3" name="Platshållare för innehåll 2">
            <a:extLst>
              <a:ext uri="{FF2B5EF4-FFF2-40B4-BE49-F238E27FC236}">
                <a16:creationId xmlns:a16="http://schemas.microsoft.com/office/drawing/2014/main" id="{F5E9D168-2DA3-4884-BB12-2F827A1C5E44}"/>
              </a:ext>
            </a:extLst>
          </p:cNvPr>
          <p:cNvSpPr>
            <a:spLocks noGrp="1"/>
          </p:cNvSpPr>
          <p:nvPr>
            <p:ph idx="1"/>
          </p:nvPr>
        </p:nvSpPr>
        <p:spPr/>
        <p:txBody>
          <a:bodyPr>
            <a:normAutofit fontScale="70000" lnSpcReduction="20000"/>
          </a:bodyPr>
          <a:lstStyle/>
          <a:p>
            <a:pPr marL="0" indent="0">
              <a:buNone/>
            </a:pPr>
            <a:r>
              <a:rPr lang="en-US" b="1" dirty="0"/>
              <a:t>Develop strategic and practical action for schools and pre-schools to include the goals of Agenda 2030 in teaching</a:t>
            </a:r>
            <a:br>
              <a:rPr lang="en-US" dirty="0"/>
            </a:br>
            <a:r>
              <a:rPr lang="en-US" dirty="0"/>
              <a:t>In the business concerning preschools and schools</a:t>
            </a:r>
            <a:br>
              <a:rPr lang="en-US" dirty="0"/>
            </a:br>
            <a:r>
              <a:rPr lang="en-US" dirty="0"/>
              <a:t>In all subjects in preschools and schools</a:t>
            </a:r>
            <a:br>
              <a:rPr lang="en-US" dirty="0"/>
            </a:br>
            <a:r>
              <a:rPr lang="en-US" dirty="0"/>
              <a:t>Overall Subjects working with for example the area climate change using math, social science natural science, English and so on. </a:t>
            </a:r>
            <a:br>
              <a:rPr lang="en-US" dirty="0"/>
            </a:br>
            <a:br>
              <a:rPr lang="en-US" dirty="0"/>
            </a:br>
            <a:r>
              <a:rPr lang="en-US" b="1" dirty="0"/>
              <a:t>Starting from national and local goals</a:t>
            </a:r>
            <a:br>
              <a:rPr lang="en-US" dirty="0"/>
            </a:br>
            <a:r>
              <a:rPr lang="en-US" dirty="0"/>
              <a:t>Government decisions – like the curriculum</a:t>
            </a:r>
            <a:br>
              <a:rPr lang="en-US" dirty="0"/>
            </a:br>
            <a:r>
              <a:rPr lang="en-US" dirty="0"/>
              <a:t>School Administration's mission – the politicians idea around ESD</a:t>
            </a:r>
            <a:br>
              <a:rPr lang="en-US" dirty="0"/>
            </a:br>
            <a:r>
              <a:rPr lang="en-US" dirty="0"/>
              <a:t>The municipality's strategic goals</a:t>
            </a:r>
            <a:br>
              <a:rPr lang="en-US" dirty="0"/>
            </a:br>
            <a:br>
              <a:rPr lang="en-US" b="1" dirty="0"/>
            </a:br>
            <a:r>
              <a:rPr lang="en-US" b="1" dirty="0"/>
              <a:t>Contact schools - all preschools in each school area</a:t>
            </a:r>
            <a:br>
              <a:rPr lang="en-US" dirty="0"/>
            </a:br>
            <a:r>
              <a:rPr lang="en-US" dirty="0"/>
              <a:t>Develop teaching methods</a:t>
            </a:r>
            <a:br>
              <a:rPr lang="en-US" dirty="0"/>
            </a:br>
            <a:r>
              <a:rPr lang="en-US" dirty="0"/>
              <a:t>Measure the effects of these in children and students</a:t>
            </a:r>
            <a:br>
              <a:rPr lang="en-US" dirty="0"/>
            </a:br>
            <a:br>
              <a:rPr lang="en-US" b="1" dirty="0"/>
            </a:br>
            <a:r>
              <a:rPr lang="en-US" b="1" dirty="0"/>
              <a:t>Comparative measurements with other schools / preschools</a:t>
            </a:r>
            <a:br>
              <a:rPr lang="en-US" dirty="0"/>
            </a:br>
            <a:r>
              <a:rPr lang="en-US" dirty="0"/>
              <a:t>Exchanging experiences and learning methods with other preschools/schools in the area.</a:t>
            </a:r>
            <a:br>
              <a:rPr lang="en-US" dirty="0"/>
            </a:br>
            <a:r>
              <a:rPr lang="en-US" dirty="0"/>
              <a:t>Finding examples how to transform knowledge to action.</a:t>
            </a:r>
            <a:endParaRPr lang="sv-SE" dirty="0"/>
          </a:p>
        </p:txBody>
      </p:sp>
    </p:spTree>
    <p:extLst>
      <p:ext uri="{BB962C8B-B14F-4D97-AF65-F5344CB8AC3E}">
        <p14:creationId xmlns:p14="http://schemas.microsoft.com/office/powerpoint/2010/main" val="2238015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En bild som visar utomhus&#10;&#10;Beskrivning genererad med hög exakthet">
            <a:extLst>
              <a:ext uri="{FF2B5EF4-FFF2-40B4-BE49-F238E27FC236}">
                <a16:creationId xmlns:a16="http://schemas.microsoft.com/office/drawing/2014/main" id="{5B5C77FE-DB01-4966-BF34-3D34AC53B2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57436"/>
            <a:ext cx="12192000" cy="6045410"/>
          </a:xfrm>
          <a:prstGeom prst="rect">
            <a:avLst/>
          </a:prstGeom>
        </p:spPr>
      </p:pic>
      <p:sp>
        <p:nvSpPr>
          <p:cNvPr id="6" name="textruta 5">
            <a:extLst>
              <a:ext uri="{FF2B5EF4-FFF2-40B4-BE49-F238E27FC236}">
                <a16:creationId xmlns:a16="http://schemas.microsoft.com/office/drawing/2014/main" id="{40478BC0-E3FA-4CAF-8834-1EF80F8D5CDF}"/>
              </a:ext>
            </a:extLst>
          </p:cNvPr>
          <p:cNvSpPr txBox="1"/>
          <p:nvPr/>
        </p:nvSpPr>
        <p:spPr>
          <a:xfrm>
            <a:off x="3542043" y="248245"/>
            <a:ext cx="5460149" cy="646331"/>
          </a:xfrm>
          <a:prstGeom prst="rect">
            <a:avLst/>
          </a:prstGeom>
          <a:noFill/>
        </p:spPr>
        <p:txBody>
          <a:bodyPr wrap="none" rtlCol="0">
            <a:spAutoFit/>
          </a:bodyPr>
          <a:lstStyle/>
          <a:p>
            <a:r>
              <a:rPr lang="sv-SE" sz="3600" dirty="0"/>
              <a:t>The Global </a:t>
            </a:r>
            <a:r>
              <a:rPr lang="sv-SE" sz="3600" dirty="0" err="1"/>
              <a:t>Goals</a:t>
            </a:r>
            <a:r>
              <a:rPr lang="sv-SE" sz="3600" dirty="0"/>
              <a:t> 2015-2030</a:t>
            </a:r>
          </a:p>
        </p:txBody>
      </p:sp>
    </p:spTree>
    <p:extLst>
      <p:ext uri="{BB962C8B-B14F-4D97-AF65-F5344CB8AC3E}">
        <p14:creationId xmlns:p14="http://schemas.microsoft.com/office/powerpoint/2010/main" val="349177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619695-B78D-488D-95CE-C5ADF627BF1B}"/>
              </a:ext>
            </a:extLst>
          </p:cNvPr>
          <p:cNvSpPr>
            <a:spLocks noGrp="1"/>
          </p:cNvSpPr>
          <p:nvPr>
            <p:ph type="title"/>
          </p:nvPr>
        </p:nvSpPr>
        <p:spPr>
          <a:xfrm>
            <a:off x="838200" y="365125"/>
            <a:ext cx="10515600" cy="766251"/>
          </a:xfrm>
        </p:spPr>
        <p:txBody>
          <a:bodyPr/>
          <a:lstStyle/>
          <a:p>
            <a:r>
              <a:rPr lang="sv-SE" dirty="0" err="1"/>
              <a:t>Intermediate</a:t>
            </a:r>
            <a:r>
              <a:rPr lang="sv-SE" dirty="0"/>
              <a:t> </a:t>
            </a:r>
            <a:r>
              <a:rPr lang="sv-SE" dirty="0" err="1"/>
              <a:t>objectives</a:t>
            </a:r>
            <a:endParaRPr lang="sv-SE" dirty="0"/>
          </a:p>
        </p:txBody>
      </p:sp>
      <p:graphicFrame>
        <p:nvGraphicFramePr>
          <p:cNvPr id="4" name="Platshållare för innehåll 3">
            <a:extLst>
              <a:ext uri="{FF2B5EF4-FFF2-40B4-BE49-F238E27FC236}">
                <a16:creationId xmlns:a16="http://schemas.microsoft.com/office/drawing/2014/main" id="{ED4F1F10-9168-4A4C-977F-F02EF953C840}"/>
              </a:ext>
            </a:extLst>
          </p:cNvPr>
          <p:cNvGraphicFramePr>
            <a:graphicFrameLocks noGrp="1"/>
          </p:cNvGraphicFramePr>
          <p:nvPr>
            <p:ph idx="1"/>
            <p:extLst/>
          </p:nvPr>
        </p:nvGraphicFramePr>
        <p:xfrm>
          <a:off x="838200" y="2135589"/>
          <a:ext cx="10515600" cy="44805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665555347"/>
                    </a:ext>
                  </a:extLst>
                </a:gridCol>
                <a:gridCol w="5257800">
                  <a:extLst>
                    <a:ext uri="{9D8B030D-6E8A-4147-A177-3AD203B41FA5}">
                      <a16:colId xmlns:a16="http://schemas.microsoft.com/office/drawing/2014/main" val="4119294208"/>
                    </a:ext>
                  </a:extLst>
                </a:gridCol>
              </a:tblGrid>
              <a:tr h="1036092">
                <a:tc>
                  <a:txBody>
                    <a:bodyPr/>
                    <a:lstStyle/>
                    <a:p>
                      <a:pPr marL="0" indent="0">
                        <a:buNone/>
                      </a:pPr>
                      <a:r>
                        <a:rPr lang="en-US" dirty="0">
                          <a:solidFill>
                            <a:schemeClr val="tx1"/>
                          </a:solidFill>
                        </a:rPr>
                        <a:t>1. Structure for Education and Learning, leaders. Timetable.</a:t>
                      </a:r>
                    </a:p>
                    <a:p>
                      <a:pPr marL="0" indent="0">
                        <a:buNone/>
                      </a:pPr>
                      <a:r>
                        <a:rPr lang="sv-SE" b="0" dirty="0">
                          <a:solidFill>
                            <a:schemeClr val="tx1"/>
                          </a:solidFill>
                        </a:rPr>
                        <a:t>Struktur för utbildning och lärande, ledare. Tidplan. </a:t>
                      </a:r>
                    </a:p>
                    <a:p>
                      <a:pPr marL="0" indent="0">
                        <a:buNone/>
                      </a:pPr>
                      <a:endParaRPr lang="sv-SE" b="0" dirty="0">
                        <a:solidFill>
                          <a:schemeClr val="tx1"/>
                        </a:solidFill>
                      </a:endParaRPr>
                    </a:p>
                  </a:txBody>
                  <a:tcPr>
                    <a:solidFill>
                      <a:srgbClr val="92D050"/>
                    </a:solidFill>
                  </a:tcPr>
                </a:tc>
                <a:tc>
                  <a:txBody>
                    <a:bodyPr/>
                    <a:lstStyle/>
                    <a:p>
                      <a:pPr marL="0" indent="0">
                        <a:buNone/>
                      </a:pPr>
                      <a:r>
                        <a:rPr lang="en-US" dirty="0">
                          <a:solidFill>
                            <a:schemeClr val="tx1"/>
                          </a:solidFill>
                        </a:rPr>
                        <a:t>1. Structure for Education and Learning, educators. Timetable.</a:t>
                      </a:r>
                    </a:p>
                    <a:p>
                      <a:pPr marL="0" indent="0">
                        <a:buNone/>
                      </a:pPr>
                      <a:r>
                        <a:rPr lang="sv-SE" b="0" dirty="0">
                          <a:solidFill>
                            <a:schemeClr val="tx1"/>
                          </a:solidFill>
                        </a:rPr>
                        <a:t>Struktur för utbildning och lärande, pedagoger. Tidplan.</a:t>
                      </a:r>
                    </a:p>
                  </a:txBody>
                  <a:tcPr>
                    <a:solidFill>
                      <a:srgbClr val="92D050"/>
                    </a:solidFill>
                  </a:tcPr>
                </a:tc>
                <a:extLst>
                  <a:ext uri="{0D108BD9-81ED-4DB2-BD59-A6C34878D82A}">
                    <a16:rowId xmlns:a16="http://schemas.microsoft.com/office/drawing/2014/main" val="3787795864"/>
                  </a:ext>
                </a:extLst>
              </a:tr>
              <a:tr h="1036092">
                <a:tc>
                  <a:txBody>
                    <a:bodyPr/>
                    <a:lstStyle/>
                    <a:p>
                      <a:r>
                        <a:rPr lang="sv-SE" b="1" dirty="0"/>
                        <a:t>2</a:t>
                      </a:r>
                      <a:r>
                        <a:rPr lang="en-US" b="1" dirty="0"/>
                        <a:t>. Content education, focus on transformation, knowledge-based action. Commitment Agenda 2030.</a:t>
                      </a:r>
                      <a:r>
                        <a:rPr lang="sv-SE" b="1" dirty="0"/>
                        <a:t> </a:t>
                      </a:r>
                      <a:r>
                        <a:rPr lang="sv-SE" dirty="0"/>
                        <a:t>Innehåll utbildning, fokus på transformation, kunskap-handling. Meningsfullhet Agenda 2030.</a:t>
                      </a:r>
                    </a:p>
                  </a:txBody>
                  <a:tcPr>
                    <a:solidFill>
                      <a:srgbClr val="92D050"/>
                    </a:solidFill>
                  </a:tcPr>
                </a:tc>
                <a:tc>
                  <a:txBody>
                    <a:bodyPr/>
                    <a:lstStyle/>
                    <a:p>
                      <a:r>
                        <a:rPr lang="sv-SE" b="1" dirty="0"/>
                        <a:t>2. </a:t>
                      </a:r>
                      <a:r>
                        <a:rPr lang="en-US" b="1" dirty="0"/>
                        <a:t>Content education, knowledge that leads to behavioral change. Commitment Agenda 2030.</a:t>
                      </a:r>
                    </a:p>
                    <a:p>
                      <a:r>
                        <a:rPr lang="sv-SE" dirty="0"/>
                        <a:t>Innehåll utbildning, kunskap som leder till beteendeförändring. Meningsfullhet Agenda 2030.</a:t>
                      </a:r>
                    </a:p>
                  </a:txBody>
                  <a:tcPr>
                    <a:solidFill>
                      <a:srgbClr val="92D050"/>
                    </a:solidFill>
                  </a:tcPr>
                </a:tc>
                <a:extLst>
                  <a:ext uri="{0D108BD9-81ED-4DB2-BD59-A6C34878D82A}">
                    <a16:rowId xmlns:a16="http://schemas.microsoft.com/office/drawing/2014/main" val="1340757315"/>
                  </a:ext>
                </a:extLst>
              </a:tr>
              <a:tr h="1036092">
                <a:tc>
                  <a:txBody>
                    <a:bodyPr/>
                    <a:lstStyle/>
                    <a:p>
                      <a:r>
                        <a:rPr lang="sv-SE" b="1" dirty="0"/>
                        <a:t>3. </a:t>
                      </a:r>
                      <a:r>
                        <a:rPr lang="en-US" b="1" dirty="0"/>
                        <a:t>Routines for follow-up and assessment.</a:t>
                      </a:r>
                    </a:p>
                    <a:p>
                      <a:r>
                        <a:rPr lang="sv-SE" dirty="0"/>
                        <a:t>Rutiner för uppföljning och bedömning.</a:t>
                      </a:r>
                    </a:p>
                  </a:txBody>
                  <a:tcPr>
                    <a:solidFill>
                      <a:srgbClr val="92D050"/>
                    </a:solidFill>
                  </a:tcPr>
                </a:tc>
                <a:tc>
                  <a:txBody>
                    <a:bodyPr/>
                    <a:lstStyle/>
                    <a:p>
                      <a:r>
                        <a:rPr lang="sv-SE" b="1" dirty="0"/>
                        <a:t>3. </a:t>
                      </a:r>
                      <a:r>
                        <a:rPr lang="en-US" b="1" dirty="0"/>
                        <a:t>How can we connect the goals in Agenda 2030 to the curriculum goals? All subjects.</a:t>
                      </a:r>
                    </a:p>
                    <a:p>
                      <a:r>
                        <a:rPr lang="sv-SE" dirty="0"/>
                        <a:t>Hur kan vi koppla målen i Agenda 2030 till läroplansmålen? Alla ämnen.</a:t>
                      </a:r>
                    </a:p>
                  </a:txBody>
                  <a:tcPr>
                    <a:solidFill>
                      <a:srgbClr val="92D050"/>
                    </a:solidFill>
                  </a:tcPr>
                </a:tc>
                <a:extLst>
                  <a:ext uri="{0D108BD9-81ED-4DB2-BD59-A6C34878D82A}">
                    <a16:rowId xmlns:a16="http://schemas.microsoft.com/office/drawing/2014/main" val="213228146"/>
                  </a:ext>
                </a:extLst>
              </a:tr>
              <a:tr h="600275">
                <a:tc>
                  <a:txBody>
                    <a:bodyPr/>
                    <a:lstStyle/>
                    <a:p>
                      <a:r>
                        <a:rPr lang="sv-SE" b="1" dirty="0"/>
                        <a:t>4. </a:t>
                      </a:r>
                      <a:r>
                        <a:rPr lang="en-US" b="1" dirty="0"/>
                        <a:t>Spread to leaders (within the school area)</a:t>
                      </a:r>
                    </a:p>
                    <a:p>
                      <a:r>
                        <a:rPr lang="sv-SE" dirty="0"/>
                        <a:t>Spridning till ledare (inom skolområdet)</a:t>
                      </a:r>
                    </a:p>
                  </a:txBody>
                  <a:tcPr>
                    <a:solidFill>
                      <a:srgbClr val="92D050"/>
                    </a:solidFill>
                  </a:tcPr>
                </a:tc>
                <a:tc>
                  <a:txBody>
                    <a:bodyPr/>
                    <a:lstStyle/>
                    <a:p>
                      <a:r>
                        <a:rPr lang="sv-SE" b="1" dirty="0"/>
                        <a:t>4. </a:t>
                      </a:r>
                      <a:r>
                        <a:rPr lang="sv-SE" b="1" dirty="0" err="1"/>
                        <a:t>Teaching</a:t>
                      </a:r>
                      <a:r>
                        <a:rPr lang="sv-SE" b="1" dirty="0"/>
                        <a:t> and </a:t>
                      </a:r>
                      <a:r>
                        <a:rPr lang="sv-SE" b="1" dirty="0" err="1"/>
                        <a:t>evaluation</a:t>
                      </a:r>
                      <a:endParaRPr lang="sv-SE" b="1" dirty="0"/>
                    </a:p>
                    <a:p>
                      <a:r>
                        <a:rPr lang="sv-SE" dirty="0"/>
                        <a:t>Undervisning och utvärdering</a:t>
                      </a:r>
                    </a:p>
                    <a:p>
                      <a:endParaRPr lang="sv-SE" dirty="0"/>
                    </a:p>
                  </a:txBody>
                  <a:tcPr>
                    <a:solidFill>
                      <a:srgbClr val="92D050"/>
                    </a:solidFill>
                  </a:tcPr>
                </a:tc>
                <a:extLst>
                  <a:ext uri="{0D108BD9-81ED-4DB2-BD59-A6C34878D82A}">
                    <a16:rowId xmlns:a16="http://schemas.microsoft.com/office/drawing/2014/main" val="3047299714"/>
                  </a:ext>
                </a:extLst>
              </a:tr>
            </a:tbl>
          </a:graphicData>
        </a:graphic>
      </p:graphicFrame>
      <p:sp>
        <p:nvSpPr>
          <p:cNvPr id="5" name="textruta 4">
            <a:extLst>
              <a:ext uri="{FF2B5EF4-FFF2-40B4-BE49-F238E27FC236}">
                <a16:creationId xmlns:a16="http://schemas.microsoft.com/office/drawing/2014/main" id="{D48298BB-21C8-497E-B92E-A2EF3D051DDD}"/>
              </a:ext>
            </a:extLst>
          </p:cNvPr>
          <p:cNvSpPr txBox="1"/>
          <p:nvPr/>
        </p:nvSpPr>
        <p:spPr>
          <a:xfrm>
            <a:off x="838200" y="1460536"/>
            <a:ext cx="3111173" cy="523220"/>
          </a:xfrm>
          <a:prstGeom prst="rect">
            <a:avLst/>
          </a:prstGeom>
          <a:noFill/>
        </p:spPr>
        <p:txBody>
          <a:bodyPr wrap="none" rtlCol="0">
            <a:spAutoFit/>
          </a:bodyPr>
          <a:lstStyle/>
          <a:p>
            <a:r>
              <a:rPr lang="sv-SE" sz="2800" dirty="0"/>
              <a:t>Projekt 1: Managers</a:t>
            </a:r>
          </a:p>
        </p:txBody>
      </p:sp>
      <p:sp>
        <p:nvSpPr>
          <p:cNvPr id="6" name="textruta 5">
            <a:extLst>
              <a:ext uri="{FF2B5EF4-FFF2-40B4-BE49-F238E27FC236}">
                <a16:creationId xmlns:a16="http://schemas.microsoft.com/office/drawing/2014/main" id="{2E153BBC-E0D3-4618-928A-1C30AC89489D}"/>
              </a:ext>
            </a:extLst>
          </p:cNvPr>
          <p:cNvSpPr txBox="1"/>
          <p:nvPr/>
        </p:nvSpPr>
        <p:spPr>
          <a:xfrm>
            <a:off x="6096000" y="1580911"/>
            <a:ext cx="3099054" cy="523220"/>
          </a:xfrm>
          <a:prstGeom prst="rect">
            <a:avLst/>
          </a:prstGeom>
          <a:noFill/>
        </p:spPr>
        <p:txBody>
          <a:bodyPr wrap="none" rtlCol="0">
            <a:spAutoFit/>
          </a:bodyPr>
          <a:lstStyle/>
          <a:p>
            <a:r>
              <a:rPr lang="sv-SE" sz="2800" dirty="0"/>
              <a:t>Projekt 2: </a:t>
            </a:r>
            <a:r>
              <a:rPr lang="sv-SE" sz="2800" dirty="0" err="1"/>
              <a:t>Educators</a:t>
            </a:r>
            <a:endParaRPr lang="sv-SE" sz="2800" dirty="0"/>
          </a:p>
        </p:txBody>
      </p:sp>
    </p:spTree>
    <p:extLst>
      <p:ext uri="{BB962C8B-B14F-4D97-AF65-F5344CB8AC3E}">
        <p14:creationId xmlns:p14="http://schemas.microsoft.com/office/powerpoint/2010/main" val="79066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15C41FC9-C62C-4AF2-B7A7-B05DA0884714}"/>
              </a:ext>
            </a:extLst>
          </p:cNvPr>
          <p:cNvPicPr>
            <a:picLocks noChangeAspect="1"/>
          </p:cNvPicPr>
          <p:nvPr/>
        </p:nvPicPr>
        <p:blipFill>
          <a:blip r:embed="rId2"/>
          <a:stretch>
            <a:fillRect/>
          </a:stretch>
        </p:blipFill>
        <p:spPr>
          <a:xfrm>
            <a:off x="3654019" y="2315244"/>
            <a:ext cx="5207148" cy="3358610"/>
          </a:xfrm>
          <a:prstGeom prst="rect">
            <a:avLst/>
          </a:prstGeom>
        </p:spPr>
      </p:pic>
      <p:pic>
        <p:nvPicPr>
          <p:cNvPr id="3" name="Bildobjekt 2">
            <a:extLst>
              <a:ext uri="{FF2B5EF4-FFF2-40B4-BE49-F238E27FC236}">
                <a16:creationId xmlns:a16="http://schemas.microsoft.com/office/drawing/2014/main" id="{E845BD38-D18E-4FFD-8841-B0694B15B4B6}"/>
              </a:ext>
            </a:extLst>
          </p:cNvPr>
          <p:cNvPicPr>
            <a:picLocks noChangeAspect="1"/>
          </p:cNvPicPr>
          <p:nvPr/>
        </p:nvPicPr>
        <p:blipFill>
          <a:blip r:embed="rId3"/>
          <a:stretch>
            <a:fillRect/>
          </a:stretch>
        </p:blipFill>
        <p:spPr>
          <a:xfrm>
            <a:off x="452647" y="834409"/>
            <a:ext cx="4066316" cy="820097"/>
          </a:xfrm>
          <a:prstGeom prst="rect">
            <a:avLst/>
          </a:prstGeom>
        </p:spPr>
      </p:pic>
      <p:pic>
        <p:nvPicPr>
          <p:cNvPr id="4" name="Bildobjekt 3">
            <a:extLst>
              <a:ext uri="{FF2B5EF4-FFF2-40B4-BE49-F238E27FC236}">
                <a16:creationId xmlns:a16="http://schemas.microsoft.com/office/drawing/2014/main" id="{6D41A849-CB01-42B1-B145-1F9BB42E95E3}"/>
              </a:ext>
            </a:extLst>
          </p:cNvPr>
          <p:cNvPicPr>
            <a:picLocks noChangeAspect="1"/>
          </p:cNvPicPr>
          <p:nvPr/>
        </p:nvPicPr>
        <p:blipFill>
          <a:blip r:embed="rId4"/>
          <a:stretch>
            <a:fillRect/>
          </a:stretch>
        </p:blipFill>
        <p:spPr>
          <a:xfrm>
            <a:off x="6257595" y="187516"/>
            <a:ext cx="3958675" cy="2178377"/>
          </a:xfrm>
          <a:prstGeom prst="rect">
            <a:avLst/>
          </a:prstGeom>
        </p:spPr>
      </p:pic>
      <p:pic>
        <p:nvPicPr>
          <p:cNvPr id="5" name="Bildobjekt 4">
            <a:extLst>
              <a:ext uri="{FF2B5EF4-FFF2-40B4-BE49-F238E27FC236}">
                <a16:creationId xmlns:a16="http://schemas.microsoft.com/office/drawing/2014/main" id="{4053F5C1-DE3C-482A-8551-64EEC4E28E8F}"/>
              </a:ext>
            </a:extLst>
          </p:cNvPr>
          <p:cNvPicPr>
            <a:picLocks noChangeAspect="1"/>
          </p:cNvPicPr>
          <p:nvPr/>
        </p:nvPicPr>
        <p:blipFill>
          <a:blip r:embed="rId5"/>
          <a:stretch>
            <a:fillRect/>
          </a:stretch>
        </p:blipFill>
        <p:spPr>
          <a:xfrm>
            <a:off x="8161531" y="5284367"/>
            <a:ext cx="4109478" cy="1245685"/>
          </a:xfrm>
          <a:prstGeom prst="rect">
            <a:avLst/>
          </a:prstGeom>
        </p:spPr>
      </p:pic>
      <p:pic>
        <p:nvPicPr>
          <p:cNvPr id="6" name="Bildobjekt 5">
            <a:extLst>
              <a:ext uri="{FF2B5EF4-FFF2-40B4-BE49-F238E27FC236}">
                <a16:creationId xmlns:a16="http://schemas.microsoft.com/office/drawing/2014/main" id="{C94A32D2-8B83-4B4F-A998-0D8495B10A6D}"/>
              </a:ext>
            </a:extLst>
          </p:cNvPr>
          <p:cNvPicPr>
            <a:picLocks noChangeAspect="1"/>
          </p:cNvPicPr>
          <p:nvPr/>
        </p:nvPicPr>
        <p:blipFill>
          <a:blip r:embed="rId6"/>
          <a:stretch>
            <a:fillRect/>
          </a:stretch>
        </p:blipFill>
        <p:spPr>
          <a:xfrm>
            <a:off x="236771" y="4542756"/>
            <a:ext cx="3848124" cy="1584522"/>
          </a:xfrm>
          <a:prstGeom prst="rect">
            <a:avLst/>
          </a:prstGeom>
        </p:spPr>
      </p:pic>
      <p:sp>
        <p:nvSpPr>
          <p:cNvPr id="8" name="textruta 7">
            <a:extLst>
              <a:ext uri="{FF2B5EF4-FFF2-40B4-BE49-F238E27FC236}">
                <a16:creationId xmlns:a16="http://schemas.microsoft.com/office/drawing/2014/main" id="{5F98D48D-93FC-4E42-9F85-E55CA61A5774}"/>
              </a:ext>
            </a:extLst>
          </p:cNvPr>
          <p:cNvSpPr txBox="1"/>
          <p:nvPr/>
        </p:nvSpPr>
        <p:spPr>
          <a:xfrm>
            <a:off x="988430" y="1718265"/>
            <a:ext cx="3096465" cy="646331"/>
          </a:xfrm>
          <a:prstGeom prst="rect">
            <a:avLst/>
          </a:prstGeom>
          <a:solidFill>
            <a:schemeClr val="bg1"/>
          </a:solidFill>
        </p:spPr>
        <p:txBody>
          <a:bodyPr wrap="square" rtlCol="0">
            <a:spAutoFit/>
          </a:bodyPr>
          <a:lstStyle/>
          <a:p>
            <a:r>
              <a:rPr lang="sv-SE" b="1" dirty="0"/>
              <a:t>Brain: </a:t>
            </a:r>
            <a:r>
              <a:rPr lang="sv-SE" dirty="0" err="1"/>
              <a:t>Knowledge</a:t>
            </a:r>
            <a:r>
              <a:rPr lang="sv-SE" dirty="0"/>
              <a:t>, </a:t>
            </a:r>
            <a:r>
              <a:rPr lang="sv-SE" dirty="0" err="1"/>
              <a:t>Analysis</a:t>
            </a:r>
            <a:r>
              <a:rPr lang="sv-SE" dirty="0"/>
              <a:t>, </a:t>
            </a:r>
            <a:r>
              <a:rPr lang="sv-SE" dirty="0" err="1"/>
              <a:t>Creativity</a:t>
            </a:r>
            <a:endParaRPr lang="sv-SE" dirty="0"/>
          </a:p>
        </p:txBody>
      </p:sp>
      <p:sp>
        <p:nvSpPr>
          <p:cNvPr id="9" name="textruta 8">
            <a:extLst>
              <a:ext uri="{FF2B5EF4-FFF2-40B4-BE49-F238E27FC236}">
                <a16:creationId xmlns:a16="http://schemas.microsoft.com/office/drawing/2014/main" id="{2480C9CE-C0A0-4315-8C8F-7F7FB950713D}"/>
              </a:ext>
            </a:extLst>
          </p:cNvPr>
          <p:cNvSpPr txBox="1"/>
          <p:nvPr/>
        </p:nvSpPr>
        <p:spPr>
          <a:xfrm>
            <a:off x="244177" y="4841555"/>
            <a:ext cx="3447333" cy="1200329"/>
          </a:xfrm>
          <a:prstGeom prst="rect">
            <a:avLst/>
          </a:prstGeom>
          <a:solidFill>
            <a:schemeClr val="bg1"/>
          </a:solidFill>
        </p:spPr>
        <p:txBody>
          <a:bodyPr wrap="square" rtlCol="0">
            <a:spAutoFit/>
          </a:bodyPr>
          <a:lstStyle/>
          <a:p>
            <a:r>
              <a:rPr lang="en-US" b="1" dirty="0"/>
              <a:t>Health: </a:t>
            </a:r>
            <a:r>
              <a:rPr lang="en-US" dirty="0"/>
              <a:t>Help to increase children's mental and physical health through feeling of context, action skills and value-creating work.</a:t>
            </a:r>
            <a:endParaRPr lang="sv-SE" dirty="0"/>
          </a:p>
        </p:txBody>
      </p:sp>
      <p:sp>
        <p:nvSpPr>
          <p:cNvPr id="10" name="textruta 9">
            <a:extLst>
              <a:ext uri="{FF2B5EF4-FFF2-40B4-BE49-F238E27FC236}">
                <a16:creationId xmlns:a16="http://schemas.microsoft.com/office/drawing/2014/main" id="{9EB4ECFD-E121-4798-B998-27DA5F0F7A63}"/>
              </a:ext>
            </a:extLst>
          </p:cNvPr>
          <p:cNvSpPr txBox="1"/>
          <p:nvPr/>
        </p:nvSpPr>
        <p:spPr>
          <a:xfrm>
            <a:off x="6336176" y="817800"/>
            <a:ext cx="3801511" cy="1477328"/>
          </a:xfrm>
          <a:prstGeom prst="rect">
            <a:avLst/>
          </a:prstGeom>
          <a:solidFill>
            <a:schemeClr val="bg1"/>
          </a:solidFill>
        </p:spPr>
        <p:txBody>
          <a:bodyPr wrap="square" rtlCol="0">
            <a:spAutoFit/>
          </a:bodyPr>
          <a:lstStyle/>
          <a:p>
            <a:r>
              <a:rPr lang="en-US" b="1" dirty="0"/>
              <a:t>Heart: </a:t>
            </a:r>
            <a:r>
              <a:rPr lang="en-US" dirty="0"/>
              <a:t>Plan for and do something more than just for myself. Do something that matters to others. Plan and do something meaningful with others.</a:t>
            </a:r>
            <a:endParaRPr lang="sv-SE" dirty="0"/>
          </a:p>
        </p:txBody>
      </p:sp>
      <p:sp>
        <p:nvSpPr>
          <p:cNvPr id="11" name="textruta 10">
            <a:extLst>
              <a:ext uri="{FF2B5EF4-FFF2-40B4-BE49-F238E27FC236}">
                <a16:creationId xmlns:a16="http://schemas.microsoft.com/office/drawing/2014/main" id="{CBA2910F-74FD-481B-9A88-3CED016103B7}"/>
              </a:ext>
            </a:extLst>
          </p:cNvPr>
          <p:cNvSpPr txBox="1"/>
          <p:nvPr/>
        </p:nvSpPr>
        <p:spPr>
          <a:xfrm>
            <a:off x="6336176" y="187516"/>
            <a:ext cx="3880094" cy="646893"/>
          </a:xfrm>
          <a:prstGeom prst="rect">
            <a:avLst/>
          </a:prstGeom>
          <a:solidFill>
            <a:schemeClr val="bg1"/>
          </a:solidFill>
        </p:spPr>
        <p:txBody>
          <a:bodyPr wrap="square" rtlCol="0">
            <a:spAutoFit/>
          </a:bodyPr>
          <a:lstStyle/>
          <a:p>
            <a:endParaRPr lang="sv-SE" dirty="0"/>
          </a:p>
        </p:txBody>
      </p:sp>
      <p:sp>
        <p:nvSpPr>
          <p:cNvPr id="12" name="textruta 11">
            <a:extLst>
              <a:ext uri="{FF2B5EF4-FFF2-40B4-BE49-F238E27FC236}">
                <a16:creationId xmlns:a16="http://schemas.microsoft.com/office/drawing/2014/main" id="{4C8E8A67-B5CA-4D06-A8B1-A5A0B376B26A}"/>
              </a:ext>
            </a:extLst>
          </p:cNvPr>
          <p:cNvSpPr txBox="1"/>
          <p:nvPr/>
        </p:nvSpPr>
        <p:spPr>
          <a:xfrm>
            <a:off x="8107107" y="5382769"/>
            <a:ext cx="3880094" cy="923330"/>
          </a:xfrm>
          <a:prstGeom prst="rect">
            <a:avLst/>
          </a:prstGeom>
          <a:solidFill>
            <a:schemeClr val="bg1"/>
          </a:solidFill>
        </p:spPr>
        <p:txBody>
          <a:bodyPr wrap="square" rtlCol="0">
            <a:spAutoFit/>
          </a:bodyPr>
          <a:lstStyle/>
          <a:p>
            <a:r>
              <a:rPr lang="en-US" b="1" dirty="0"/>
              <a:t>Act: </a:t>
            </a:r>
            <a:r>
              <a:rPr lang="en-US" dirty="0"/>
              <a:t>Writing, discussing, influencing, changing habits, making demands, contributing</a:t>
            </a:r>
            <a:endParaRPr lang="sv-SE" dirty="0"/>
          </a:p>
        </p:txBody>
      </p:sp>
      <p:sp>
        <p:nvSpPr>
          <p:cNvPr id="13" name="textruta 12">
            <a:extLst>
              <a:ext uri="{FF2B5EF4-FFF2-40B4-BE49-F238E27FC236}">
                <a16:creationId xmlns:a16="http://schemas.microsoft.com/office/drawing/2014/main" id="{09408862-6990-434D-864F-7E8A75B7DFDC}"/>
              </a:ext>
            </a:extLst>
          </p:cNvPr>
          <p:cNvSpPr txBox="1"/>
          <p:nvPr/>
        </p:nvSpPr>
        <p:spPr>
          <a:xfrm>
            <a:off x="480447" y="816116"/>
            <a:ext cx="3203657" cy="902149"/>
          </a:xfrm>
          <a:prstGeom prst="rect">
            <a:avLst/>
          </a:prstGeom>
          <a:solidFill>
            <a:schemeClr val="bg1"/>
          </a:solidFill>
        </p:spPr>
        <p:txBody>
          <a:bodyPr wrap="square" rtlCol="0">
            <a:spAutoFit/>
          </a:bodyPr>
          <a:lstStyle/>
          <a:p>
            <a:endParaRPr lang="sv-SE" dirty="0"/>
          </a:p>
        </p:txBody>
      </p:sp>
      <p:sp>
        <p:nvSpPr>
          <p:cNvPr id="7" name="textruta 6">
            <a:extLst>
              <a:ext uri="{FF2B5EF4-FFF2-40B4-BE49-F238E27FC236}">
                <a16:creationId xmlns:a16="http://schemas.microsoft.com/office/drawing/2014/main" id="{A2D9985B-3698-4CCB-9441-94DACEAF64AF}"/>
              </a:ext>
            </a:extLst>
          </p:cNvPr>
          <p:cNvSpPr txBox="1"/>
          <p:nvPr/>
        </p:nvSpPr>
        <p:spPr>
          <a:xfrm>
            <a:off x="236771" y="4561773"/>
            <a:ext cx="1057681" cy="369332"/>
          </a:xfrm>
          <a:prstGeom prst="rect">
            <a:avLst/>
          </a:prstGeom>
          <a:solidFill>
            <a:schemeClr val="bg1"/>
          </a:solidFill>
        </p:spPr>
        <p:txBody>
          <a:bodyPr wrap="square" rtlCol="0">
            <a:spAutoFit/>
          </a:bodyPr>
          <a:lstStyle/>
          <a:p>
            <a:endParaRPr lang="sv-SE" dirty="0"/>
          </a:p>
        </p:txBody>
      </p:sp>
    </p:spTree>
    <p:extLst>
      <p:ext uri="{BB962C8B-B14F-4D97-AF65-F5344CB8AC3E}">
        <p14:creationId xmlns:p14="http://schemas.microsoft.com/office/powerpoint/2010/main" val="10622152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502</Words>
  <Application>Microsoft Office PowerPoint</Application>
  <PresentationFormat>Bredbild</PresentationFormat>
  <Paragraphs>53</Paragraphs>
  <Slides>8</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8</vt:i4>
      </vt:variant>
    </vt:vector>
  </HeadingPairs>
  <TitlesOfParts>
    <vt:vector size="12" baseType="lpstr">
      <vt:lpstr>Arial</vt:lpstr>
      <vt:lpstr>Calibri</vt:lpstr>
      <vt:lpstr>Calibri Light</vt:lpstr>
      <vt:lpstr>Office-tema</vt:lpstr>
      <vt:lpstr>  ICLD-projekt Umeå – Cau Giay, Ha Noi  2019-2022</vt:lpstr>
      <vt:lpstr>Motivation from ICLD,  International Center for Local Democracy</vt:lpstr>
      <vt:lpstr>PowerPoint-presentation</vt:lpstr>
      <vt:lpstr>PowerPoint-presentation</vt:lpstr>
      <vt:lpstr>Third projectperiod???</vt:lpstr>
      <vt:lpstr>PowerPoint-presentation</vt:lpstr>
      <vt:lpstr>Intermediate objectives</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ICLD-projekt Umeå – Cau Giay, Ha Noi  2019-2022</dc:title>
  <dc:creator>Erika Åberg</dc:creator>
  <cp:lastModifiedBy>Erika Åberg</cp:lastModifiedBy>
  <cp:revision>2</cp:revision>
  <dcterms:created xsi:type="dcterms:W3CDTF">2019-03-14T10:21:25Z</dcterms:created>
  <dcterms:modified xsi:type="dcterms:W3CDTF">2019-03-14T10:30:50Z</dcterms:modified>
</cp:coreProperties>
</file>