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353" r:id="rId2"/>
    <p:sldId id="354" r:id="rId3"/>
    <p:sldId id="344" r:id="rId4"/>
    <p:sldId id="345" r:id="rId5"/>
    <p:sldId id="986" r:id="rId6"/>
    <p:sldId id="987" r:id="rId7"/>
    <p:sldId id="985" r:id="rId8"/>
    <p:sldId id="256" r:id="rId9"/>
    <p:sldId id="982" r:id="rId10"/>
    <p:sldId id="257" r:id="rId11"/>
    <p:sldId id="258" r:id="rId12"/>
    <p:sldId id="259" r:id="rId13"/>
    <p:sldId id="260" r:id="rId14"/>
    <p:sldId id="992" r:id="rId15"/>
    <p:sldId id="265" r:id="rId16"/>
    <p:sldId id="26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én Aggevall Bergström" userId="9eae8d13-c80a-40dd-95a6-bfd169b921c0" providerId="ADAL" clId="{3E6E1BB0-2254-4859-A8F6-67A1DC47B97C}"/>
    <pc:docChg chg="undo custSel addSld delSld modSld">
      <pc:chgData name="Helén Aggevall Bergström" userId="9eae8d13-c80a-40dd-95a6-bfd169b921c0" providerId="ADAL" clId="{3E6E1BB0-2254-4859-A8F6-67A1DC47B97C}" dt="2022-05-31T14:01:56.148" v="40" actId="20577"/>
      <pc:docMkLst>
        <pc:docMk/>
      </pc:docMkLst>
      <pc:sldChg chg="modSp mod">
        <pc:chgData name="Helén Aggevall Bergström" userId="9eae8d13-c80a-40dd-95a6-bfd169b921c0" providerId="ADAL" clId="{3E6E1BB0-2254-4859-A8F6-67A1DC47B97C}" dt="2022-05-23T08:54:40.552" v="8" actId="20577"/>
        <pc:sldMkLst>
          <pc:docMk/>
          <pc:sldMk cId="1024782373" sldId="259"/>
        </pc:sldMkLst>
        <pc:spChg chg="mod">
          <ac:chgData name="Helén Aggevall Bergström" userId="9eae8d13-c80a-40dd-95a6-bfd169b921c0" providerId="ADAL" clId="{3E6E1BB0-2254-4859-A8F6-67A1DC47B97C}" dt="2022-05-23T08:54:40.552" v="8" actId="20577"/>
          <ac:spMkLst>
            <pc:docMk/>
            <pc:sldMk cId="1024782373" sldId="259"/>
            <ac:spMk id="3" creationId="{379F4D49-CDBC-40E4-AF14-942F1EE5C4C6}"/>
          </ac:spMkLst>
        </pc:spChg>
      </pc:sldChg>
      <pc:sldChg chg="modSp mod">
        <pc:chgData name="Helén Aggevall Bergström" userId="9eae8d13-c80a-40dd-95a6-bfd169b921c0" providerId="ADAL" clId="{3E6E1BB0-2254-4859-A8F6-67A1DC47B97C}" dt="2022-05-31T14:01:56.148" v="40" actId="20577"/>
        <pc:sldMkLst>
          <pc:docMk/>
          <pc:sldMk cId="1254176632" sldId="260"/>
        </pc:sldMkLst>
        <pc:spChg chg="mod">
          <ac:chgData name="Helén Aggevall Bergström" userId="9eae8d13-c80a-40dd-95a6-bfd169b921c0" providerId="ADAL" clId="{3E6E1BB0-2254-4859-A8F6-67A1DC47B97C}" dt="2022-05-31T14:01:56.148" v="40" actId="20577"/>
          <ac:spMkLst>
            <pc:docMk/>
            <pc:sldMk cId="1254176632" sldId="260"/>
            <ac:spMk id="2" creationId="{77D77B42-5334-45D1-9FAF-434B070739D7}"/>
          </ac:spMkLst>
        </pc:spChg>
      </pc:sldChg>
      <pc:sldChg chg="modSp mod">
        <pc:chgData name="Helén Aggevall Bergström" userId="9eae8d13-c80a-40dd-95a6-bfd169b921c0" providerId="ADAL" clId="{3E6E1BB0-2254-4859-A8F6-67A1DC47B97C}" dt="2022-05-23T08:58:21.794" v="27" actId="20577"/>
        <pc:sldMkLst>
          <pc:docMk/>
          <pc:sldMk cId="490236755" sldId="262"/>
        </pc:sldMkLst>
        <pc:spChg chg="mod">
          <ac:chgData name="Helén Aggevall Bergström" userId="9eae8d13-c80a-40dd-95a6-bfd169b921c0" providerId="ADAL" clId="{3E6E1BB0-2254-4859-A8F6-67A1DC47B97C}" dt="2022-05-23T08:58:21.794" v="27" actId="20577"/>
          <ac:spMkLst>
            <pc:docMk/>
            <pc:sldMk cId="490236755" sldId="262"/>
            <ac:spMk id="3" creationId="{84F4E029-58A1-43D8-AA71-33F3F53A7F68}"/>
          </ac:spMkLst>
        </pc:spChg>
      </pc:sldChg>
      <pc:sldChg chg="add del">
        <pc:chgData name="Helén Aggevall Bergström" userId="9eae8d13-c80a-40dd-95a6-bfd169b921c0" providerId="ADAL" clId="{3E6E1BB0-2254-4859-A8F6-67A1DC47B97C}" dt="2022-05-23T08:59:06.790" v="30" actId="2696"/>
        <pc:sldMkLst>
          <pc:docMk/>
          <pc:sldMk cId="2866514418" sldId="263"/>
        </pc:sldMkLst>
      </pc:sldChg>
      <pc:sldChg chg="del">
        <pc:chgData name="Helén Aggevall Bergström" userId="9eae8d13-c80a-40dd-95a6-bfd169b921c0" providerId="ADAL" clId="{3E6E1BB0-2254-4859-A8F6-67A1DC47B97C}" dt="2022-05-23T08:54:06.919" v="0" actId="2696"/>
        <pc:sldMkLst>
          <pc:docMk/>
          <pc:sldMk cId="1874229550" sldId="342"/>
        </pc:sldMkLst>
      </pc:sldChg>
      <pc:sldChg chg="modSp mod">
        <pc:chgData name="Helén Aggevall Bergström" userId="9eae8d13-c80a-40dd-95a6-bfd169b921c0" providerId="ADAL" clId="{3E6E1BB0-2254-4859-A8F6-67A1DC47B97C}" dt="2022-05-23T08:57:36.569" v="17" actId="6549"/>
        <pc:sldMkLst>
          <pc:docMk/>
          <pc:sldMk cId="2974510204" sldId="992"/>
        </pc:sldMkLst>
        <pc:spChg chg="mod">
          <ac:chgData name="Helén Aggevall Bergström" userId="9eae8d13-c80a-40dd-95a6-bfd169b921c0" providerId="ADAL" clId="{3E6E1BB0-2254-4859-A8F6-67A1DC47B97C}" dt="2022-05-23T08:57:36.569" v="17" actId="6549"/>
          <ac:spMkLst>
            <pc:docMk/>
            <pc:sldMk cId="2974510204" sldId="992"/>
            <ac:spMk id="3" creationId="{F396BAED-D041-47A2-96B4-3AA46475C5DD}"/>
          </ac:spMkLst>
        </pc:spChg>
      </pc:sldChg>
      <pc:sldChg chg="del">
        <pc:chgData name="Helén Aggevall Bergström" userId="9eae8d13-c80a-40dd-95a6-bfd169b921c0" providerId="ADAL" clId="{3E6E1BB0-2254-4859-A8F6-67A1DC47B97C}" dt="2022-05-23T08:54:14.915" v="2" actId="2696"/>
        <pc:sldMkLst>
          <pc:docMk/>
          <pc:sldMk cId="1667419715" sldId="993"/>
        </pc:sldMkLst>
      </pc:sldChg>
      <pc:sldChg chg="del">
        <pc:chgData name="Helén Aggevall Bergström" userId="9eae8d13-c80a-40dd-95a6-bfd169b921c0" providerId="ADAL" clId="{3E6E1BB0-2254-4859-A8F6-67A1DC47B97C}" dt="2022-05-23T08:54:10.534" v="1" actId="2696"/>
        <pc:sldMkLst>
          <pc:docMk/>
          <pc:sldMk cId="2904573842" sldId="1004"/>
        </pc:sldMkLst>
      </pc:sldChg>
    </pc:docChg>
  </pc:docChgLst>
  <pc:docChgLst>
    <pc:chgData name="Helén Aggevall Bergström" userId="9eae8d13-c80a-40dd-95a6-bfd169b921c0" providerId="ADAL" clId="{7E946ABA-2797-435E-A783-439808F3BB32}"/>
    <pc:docChg chg="custSel modSld">
      <pc:chgData name="Helén Aggevall Bergström" userId="9eae8d13-c80a-40dd-95a6-bfd169b921c0" providerId="ADAL" clId="{7E946ABA-2797-435E-A783-439808F3BB32}" dt="2023-11-10T09:33:21.304" v="3" actId="27636"/>
      <pc:docMkLst>
        <pc:docMk/>
      </pc:docMkLst>
      <pc:sldChg chg="modSp mod">
        <pc:chgData name="Helén Aggevall Bergström" userId="9eae8d13-c80a-40dd-95a6-bfd169b921c0" providerId="ADAL" clId="{7E946ABA-2797-435E-A783-439808F3BB32}" dt="2023-11-10T09:33:21.304" v="3" actId="27636"/>
        <pc:sldMkLst>
          <pc:docMk/>
          <pc:sldMk cId="490236755" sldId="262"/>
        </pc:sldMkLst>
        <pc:spChg chg="mod">
          <ac:chgData name="Helén Aggevall Bergström" userId="9eae8d13-c80a-40dd-95a6-bfd169b921c0" providerId="ADAL" clId="{7E946ABA-2797-435E-A783-439808F3BB32}" dt="2023-11-10T09:33:21.304" v="3" actId="27636"/>
          <ac:spMkLst>
            <pc:docMk/>
            <pc:sldMk cId="490236755" sldId="262"/>
            <ac:spMk id="3" creationId="{84F4E029-58A1-43D8-AA71-33F3F53A7F6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sv-SE"/>
              <a:t>Klicka här för att ändra mall för rubrikformat</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sv-SE"/>
              <a:t>Klicka här för att ändra mall för rubrikformat</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7" name="Date Placeholder 6"/>
          <p:cNvSpPr>
            <a:spLocks noGrp="1"/>
          </p:cNvSpPr>
          <p:nvPr>
            <p:ph type="dt" sz="half" idx="10"/>
          </p:nvPr>
        </p:nvSpPr>
        <p:spPr/>
        <p:txBody>
          <a:bodyPr/>
          <a:lstStyle/>
          <a:p>
            <a:fld id="{1160EA64-D806-43AC-9DF2-F8C432F32B4C}" type="datetimeFigureOut">
              <a:rPr lang="en-US" dirty="0"/>
              <a:t>11/10/2023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11/10/2023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1583436" y="3143250"/>
            <a:ext cx="4270248" cy="259677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7" name="Date Placeholder 6"/>
          <p:cNvSpPr>
            <a:spLocks noGrp="1"/>
          </p:cNvSpPr>
          <p:nvPr>
            <p:ph type="dt" sz="half" idx="10"/>
          </p:nvPr>
        </p:nvSpPr>
        <p:spPr/>
        <p:txBody>
          <a:bodyPr/>
          <a:lstStyle/>
          <a:p>
            <a:fld id="{4F7D4976-E339-4826-83B7-FBD03F55ECF8}" type="datetimeFigureOut">
              <a:rPr lang="en-US" dirty="0"/>
              <a:t>11/10/2023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sv-SE"/>
              <a:t>Klicka här för att ändra mall för rubrikformat</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sv-SE"/>
              <a:t>Klicka här för att ändra mall för rubrikformat</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9" name="Date Placeholder 8"/>
          <p:cNvSpPr>
            <a:spLocks noGrp="1"/>
          </p:cNvSpPr>
          <p:nvPr>
            <p:ph type="dt" sz="half" idx="10"/>
          </p:nvPr>
        </p:nvSpPr>
        <p:spPr/>
        <p:txBody>
          <a:bodyPr/>
          <a:lstStyle/>
          <a:p>
            <a:fld id="{D1BE4249-C0D0-4B06-8692-E8BB871AF643}" type="datetimeFigureOut">
              <a:rPr lang="en-US" dirty="0"/>
              <a:t>11/10/2023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11/10/2023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11/10/2023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6061CB90-BE7B-4B96-AF68-8C2B41AAB382}"/>
              </a:ext>
            </a:extLst>
          </p:cNvPr>
          <p:cNvPicPr>
            <a:picLocks noChangeAspect="1"/>
          </p:cNvPicPr>
          <p:nvPr/>
        </p:nvPicPr>
        <p:blipFill>
          <a:blip r:embed="rId2"/>
          <a:stretch>
            <a:fillRect/>
          </a:stretch>
        </p:blipFill>
        <p:spPr>
          <a:xfrm>
            <a:off x="0" y="150880"/>
            <a:ext cx="12192000" cy="6556239"/>
          </a:xfrm>
          <a:prstGeom prst="rect">
            <a:avLst/>
          </a:prstGeom>
        </p:spPr>
      </p:pic>
      <p:sp>
        <p:nvSpPr>
          <p:cNvPr id="6" name="Ellips 5">
            <a:extLst>
              <a:ext uri="{FF2B5EF4-FFF2-40B4-BE49-F238E27FC236}">
                <a16:creationId xmlns:a16="http://schemas.microsoft.com/office/drawing/2014/main" id="{CCDD1390-F88C-43D6-BB8B-CBCE98D4A3B2}"/>
              </a:ext>
            </a:extLst>
          </p:cNvPr>
          <p:cNvSpPr/>
          <p:nvPr/>
        </p:nvSpPr>
        <p:spPr>
          <a:xfrm>
            <a:off x="2533475" y="3699545"/>
            <a:ext cx="3154261" cy="520117"/>
          </a:xfrm>
          <a:prstGeom prst="ellipse">
            <a:avLst/>
          </a:prstGeom>
          <a:solidFill>
            <a:srgbClr val="FFFF00">
              <a:alpha val="1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533284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6FFBE3A-D989-417D-A3B6-EC809F767D7D}"/>
              </a:ext>
            </a:extLst>
          </p:cNvPr>
          <p:cNvSpPr>
            <a:spLocks noGrp="1"/>
          </p:cNvSpPr>
          <p:nvPr>
            <p:ph type="title"/>
          </p:nvPr>
        </p:nvSpPr>
        <p:spPr/>
        <p:txBody>
          <a:bodyPr/>
          <a:lstStyle/>
          <a:p>
            <a:r>
              <a:rPr lang="sv-SE" dirty="0"/>
              <a:t>Tilläggsbelopp</a:t>
            </a:r>
          </a:p>
        </p:txBody>
      </p:sp>
      <p:sp>
        <p:nvSpPr>
          <p:cNvPr id="3" name="Platshållare för innehåll 2">
            <a:extLst>
              <a:ext uri="{FF2B5EF4-FFF2-40B4-BE49-F238E27FC236}">
                <a16:creationId xmlns:a16="http://schemas.microsoft.com/office/drawing/2014/main" id="{FC52CA77-4D38-4DC7-B3BC-3A821D410DAE}"/>
              </a:ext>
            </a:extLst>
          </p:cNvPr>
          <p:cNvSpPr>
            <a:spLocks noGrp="1"/>
          </p:cNvSpPr>
          <p:nvPr>
            <p:ph idx="1"/>
          </p:nvPr>
        </p:nvSpPr>
        <p:spPr/>
        <p:txBody>
          <a:bodyPr>
            <a:normAutofit/>
          </a:bodyPr>
          <a:lstStyle/>
          <a:p>
            <a:r>
              <a:rPr lang="sv-SE" sz="2400" dirty="0"/>
              <a:t>Tilläggsbelopp beslutas alltid utifrån en individuell bedömning utifrån barnets behov.</a:t>
            </a:r>
          </a:p>
          <a:p>
            <a:r>
              <a:rPr lang="sv-SE" sz="2400" dirty="0"/>
              <a:t>Insatserna ska vara av en sådan karaktär att det inte ryms inom förskolans uppdrag kring särskilt stöd. </a:t>
            </a:r>
          </a:p>
          <a:p>
            <a:r>
              <a:rPr lang="sv-SE" sz="2400" dirty="0"/>
              <a:t> Insatserna ska väsentligen avvika från det förskolan är ålagd att arbeta med utifrån gällande förordningar</a:t>
            </a:r>
          </a:p>
        </p:txBody>
      </p:sp>
      <p:pic>
        <p:nvPicPr>
          <p:cNvPr id="4" name="Picture 2" descr="C:\Users\eriper\Desktop\Umea_kommun_mejl.png">
            <a:extLst>
              <a:ext uri="{FF2B5EF4-FFF2-40B4-BE49-F238E27FC236}">
                <a16:creationId xmlns:a16="http://schemas.microsoft.com/office/drawing/2014/main" id="{7977E3E8-76D3-4F51-A331-81716343E1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134" y="419361"/>
            <a:ext cx="1310709" cy="545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0403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9B0D061-8E88-4AE4-B586-44FA93328AAF}"/>
              </a:ext>
            </a:extLst>
          </p:cNvPr>
          <p:cNvSpPr>
            <a:spLocks noGrp="1"/>
          </p:cNvSpPr>
          <p:nvPr>
            <p:ph type="title"/>
          </p:nvPr>
        </p:nvSpPr>
        <p:spPr/>
        <p:txBody>
          <a:bodyPr/>
          <a:lstStyle/>
          <a:p>
            <a:r>
              <a:rPr lang="sv-SE" dirty="0"/>
              <a:t>Exempel på behov som</a:t>
            </a:r>
            <a:r>
              <a:rPr lang="sv-SE" u="sng" dirty="0"/>
              <a:t> kan vara </a:t>
            </a:r>
            <a:r>
              <a:rPr lang="sv-SE" dirty="0"/>
              <a:t>extraordinära</a:t>
            </a:r>
          </a:p>
        </p:txBody>
      </p:sp>
      <p:sp>
        <p:nvSpPr>
          <p:cNvPr id="3" name="Platshållare för innehåll 2">
            <a:extLst>
              <a:ext uri="{FF2B5EF4-FFF2-40B4-BE49-F238E27FC236}">
                <a16:creationId xmlns:a16="http://schemas.microsoft.com/office/drawing/2014/main" id="{B4AFCF96-7048-4252-934B-F6AD88294AB6}"/>
              </a:ext>
            </a:extLst>
          </p:cNvPr>
          <p:cNvSpPr>
            <a:spLocks noGrp="1"/>
          </p:cNvSpPr>
          <p:nvPr>
            <p:ph idx="1"/>
          </p:nvPr>
        </p:nvSpPr>
        <p:spPr/>
        <p:txBody>
          <a:bodyPr>
            <a:normAutofit/>
          </a:bodyPr>
          <a:lstStyle/>
          <a:p>
            <a:r>
              <a:rPr lang="sv-SE" sz="2400" dirty="0"/>
              <a:t>Medicinska behov där hjälpmedel inte kan kompensera fullt ut.</a:t>
            </a:r>
          </a:p>
          <a:p>
            <a:r>
              <a:rPr lang="sv-SE" sz="2400" dirty="0"/>
              <a:t>Medicinska behov som kan vara livshotande utan egenvårdsbehandling och tillsyn.</a:t>
            </a:r>
          </a:p>
          <a:p>
            <a:r>
              <a:rPr lang="sv-SE" sz="2400" dirty="0"/>
              <a:t>Omfattande kommunikativa och kognitiva svårigheter som väsentligt utgör hinder för lärandet.</a:t>
            </a:r>
          </a:p>
        </p:txBody>
      </p:sp>
      <p:pic>
        <p:nvPicPr>
          <p:cNvPr id="4" name="Picture 2" descr="C:\Users\eriper\Desktop\Umea_kommun_mejl.png">
            <a:extLst>
              <a:ext uri="{FF2B5EF4-FFF2-40B4-BE49-F238E27FC236}">
                <a16:creationId xmlns:a16="http://schemas.microsoft.com/office/drawing/2014/main" id="{1911D9D0-1AA0-4E00-921C-4E9BB8E73B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134" y="419361"/>
            <a:ext cx="1310709" cy="545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9743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DFE6F8-DA5A-4298-9B1F-5F6CEAED0F32}"/>
              </a:ext>
            </a:extLst>
          </p:cNvPr>
          <p:cNvSpPr>
            <a:spLocks noGrp="1"/>
          </p:cNvSpPr>
          <p:nvPr>
            <p:ph type="title"/>
          </p:nvPr>
        </p:nvSpPr>
        <p:spPr/>
        <p:txBody>
          <a:bodyPr/>
          <a:lstStyle/>
          <a:p>
            <a:r>
              <a:rPr lang="sv-SE" dirty="0"/>
              <a:t>Exempel på medicinska behov</a:t>
            </a:r>
            <a:br>
              <a:rPr lang="sv-SE" dirty="0"/>
            </a:br>
            <a:r>
              <a:rPr lang="sv-SE" sz="2000" dirty="0"/>
              <a:t>Diabetes</a:t>
            </a:r>
          </a:p>
        </p:txBody>
      </p:sp>
      <p:sp>
        <p:nvSpPr>
          <p:cNvPr id="3" name="Platshållare för innehåll 2">
            <a:extLst>
              <a:ext uri="{FF2B5EF4-FFF2-40B4-BE49-F238E27FC236}">
                <a16:creationId xmlns:a16="http://schemas.microsoft.com/office/drawing/2014/main" id="{379F4D49-CDBC-40E4-AF14-942F1EE5C4C6}"/>
              </a:ext>
            </a:extLst>
          </p:cNvPr>
          <p:cNvSpPr>
            <a:spLocks noGrp="1"/>
          </p:cNvSpPr>
          <p:nvPr>
            <p:ph idx="1"/>
          </p:nvPr>
        </p:nvSpPr>
        <p:spPr>
          <a:xfrm>
            <a:off x="2231136" y="2638044"/>
            <a:ext cx="7729728" cy="3819906"/>
          </a:xfrm>
        </p:spPr>
        <p:txBody>
          <a:bodyPr>
            <a:normAutofit fontScale="92500"/>
          </a:bodyPr>
          <a:lstStyle/>
          <a:p>
            <a:r>
              <a:rPr lang="sv-SE" dirty="0"/>
              <a:t>Det behövs en egenvårdbedömning som görs av behandlande läkare. </a:t>
            </a:r>
          </a:p>
          <a:p>
            <a:r>
              <a:rPr lang="sv-SE" dirty="0"/>
              <a:t> Det behövs även en egenvårdsplan/planering som utarbetas av förskolan tillsammans med vårdnadshavare och vid behov med vården.</a:t>
            </a:r>
          </a:p>
          <a:p>
            <a:r>
              <a:rPr lang="sv-SE" dirty="0"/>
              <a:t>Tilläggsbeloppet beviljas inte för diagnosen i sig utan utifrån behoven och hur förskolan möter dessa. Tilläggsbeloppet ges för tillsyn, kolhydraträkning, beräkning av insulinmängd samt insulinintag. </a:t>
            </a:r>
          </a:p>
          <a:p>
            <a:r>
              <a:rPr lang="sv-SE" dirty="0"/>
              <a:t>Beredningsgruppens bedömning görs också i relation till ålder och sjukdomsdebut.</a:t>
            </a:r>
          </a:p>
          <a:p>
            <a:r>
              <a:rPr lang="sv-SE" dirty="0"/>
              <a:t> https://www.skolverket.se/regler-och-ansvar/ansvar-iskolfragor/egenvard-i-forskolan-och-skolan </a:t>
            </a:r>
          </a:p>
          <a:p>
            <a:r>
              <a:rPr lang="sv-SE" b="1" dirty="0"/>
              <a:t>Bedömning vid andra medicinska behov som ex medicinering och tillsyn vid epilepsi sondmatning, trackning, rikning görs på liknande sätt. </a:t>
            </a:r>
          </a:p>
        </p:txBody>
      </p:sp>
      <p:pic>
        <p:nvPicPr>
          <p:cNvPr id="4" name="Picture 2" descr="C:\Users\eriper\Desktop\Umea_kommun_mejl.png">
            <a:extLst>
              <a:ext uri="{FF2B5EF4-FFF2-40B4-BE49-F238E27FC236}">
                <a16:creationId xmlns:a16="http://schemas.microsoft.com/office/drawing/2014/main" id="{375D650F-2ACC-4A21-AF3E-B3976E4E46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134" y="419361"/>
            <a:ext cx="1310709" cy="545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4782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7D77B42-5334-45D1-9FAF-434B070739D7}"/>
              </a:ext>
            </a:extLst>
          </p:cNvPr>
          <p:cNvSpPr>
            <a:spLocks noGrp="1"/>
          </p:cNvSpPr>
          <p:nvPr>
            <p:ph type="title"/>
          </p:nvPr>
        </p:nvSpPr>
        <p:spPr/>
        <p:txBody>
          <a:bodyPr>
            <a:normAutofit/>
          </a:bodyPr>
          <a:lstStyle/>
          <a:p>
            <a:r>
              <a:rPr lang="sv-SE" dirty="0"/>
              <a:t>  omfattande kommunikativa och kognitiva svårigheter</a:t>
            </a:r>
          </a:p>
        </p:txBody>
      </p:sp>
      <p:sp>
        <p:nvSpPr>
          <p:cNvPr id="3" name="Platshållare för innehåll 2">
            <a:extLst>
              <a:ext uri="{FF2B5EF4-FFF2-40B4-BE49-F238E27FC236}">
                <a16:creationId xmlns:a16="http://schemas.microsoft.com/office/drawing/2014/main" id="{976C747B-E32E-4179-A907-C6A40ABEF778}"/>
              </a:ext>
            </a:extLst>
          </p:cNvPr>
          <p:cNvSpPr>
            <a:spLocks noGrp="1"/>
          </p:cNvSpPr>
          <p:nvPr>
            <p:ph idx="1"/>
          </p:nvPr>
        </p:nvSpPr>
        <p:spPr>
          <a:xfrm>
            <a:off x="2231136" y="2638044"/>
            <a:ext cx="7729728" cy="3496056"/>
          </a:xfrm>
        </p:spPr>
        <p:txBody>
          <a:bodyPr>
            <a:noAutofit/>
          </a:bodyPr>
          <a:lstStyle/>
          <a:p>
            <a:r>
              <a:rPr lang="sv-SE" dirty="0"/>
              <a:t>Bidrag kan beviljas till barn som på ett påtagligt vis har en låg funktionsnivå i vardagen som inte kan kompenseras med pedagogiska insatser. </a:t>
            </a:r>
          </a:p>
          <a:p>
            <a:r>
              <a:rPr lang="sv-SE" dirty="0"/>
              <a:t>Till exempel om barnet inte kan ta kontakt på ett adekvat sätt, inte har fungerande kommunikation, inte visar intresse för omgivningen eller är självdestruktiv. </a:t>
            </a:r>
          </a:p>
          <a:p>
            <a:r>
              <a:rPr lang="sv-SE" dirty="0"/>
              <a:t>Svårigheter kvarstår trots att den fysiska, sociala och pedagogiska miljön anpassats.</a:t>
            </a:r>
          </a:p>
          <a:p>
            <a:endParaRPr lang="sv-SE" dirty="0"/>
          </a:p>
        </p:txBody>
      </p:sp>
      <p:pic>
        <p:nvPicPr>
          <p:cNvPr id="4" name="Picture 2" descr="C:\Users\eriper\Desktop\Umea_kommun_mejl.png">
            <a:extLst>
              <a:ext uri="{FF2B5EF4-FFF2-40B4-BE49-F238E27FC236}">
                <a16:creationId xmlns:a16="http://schemas.microsoft.com/office/drawing/2014/main" id="{27A66DBF-FF39-4DB8-BE95-93E8E41F70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134" y="419361"/>
            <a:ext cx="1310709" cy="545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4176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5305F15-F8F8-423D-9F6C-87B405C1E344}"/>
              </a:ext>
            </a:extLst>
          </p:cNvPr>
          <p:cNvSpPr>
            <a:spLocks noGrp="1"/>
          </p:cNvSpPr>
          <p:nvPr>
            <p:ph type="title"/>
          </p:nvPr>
        </p:nvSpPr>
        <p:spPr>
          <a:xfrm>
            <a:off x="2050161" y="755142"/>
            <a:ext cx="7729728" cy="1188720"/>
          </a:xfrm>
        </p:spPr>
        <p:txBody>
          <a:bodyPr/>
          <a:lstStyle/>
          <a:p>
            <a:r>
              <a:rPr lang="sv-SE" dirty="0"/>
              <a:t>Exempel vid och hörselnedsättning</a:t>
            </a:r>
          </a:p>
        </p:txBody>
      </p:sp>
      <p:sp>
        <p:nvSpPr>
          <p:cNvPr id="3" name="Platshållare för innehåll 2">
            <a:extLst>
              <a:ext uri="{FF2B5EF4-FFF2-40B4-BE49-F238E27FC236}">
                <a16:creationId xmlns:a16="http://schemas.microsoft.com/office/drawing/2014/main" id="{F396BAED-D041-47A2-96B4-3AA46475C5DD}"/>
              </a:ext>
            </a:extLst>
          </p:cNvPr>
          <p:cNvSpPr>
            <a:spLocks noGrp="1"/>
          </p:cNvSpPr>
          <p:nvPr>
            <p:ph idx="1"/>
          </p:nvPr>
        </p:nvSpPr>
        <p:spPr>
          <a:xfrm>
            <a:off x="1896699" y="2132838"/>
            <a:ext cx="7729728" cy="3705606"/>
          </a:xfrm>
        </p:spPr>
        <p:txBody>
          <a:bodyPr>
            <a:normAutofit/>
          </a:bodyPr>
          <a:lstStyle/>
          <a:p>
            <a:r>
              <a:rPr lang="sv-SE" dirty="0"/>
              <a:t>Vid dövhet kan bidrag för teckenspråkstolk beviljas utifrån särskilda behov som kan uppstå.</a:t>
            </a:r>
          </a:p>
          <a:p>
            <a:r>
              <a:rPr lang="sv-SE" dirty="0"/>
              <a:t>Tilläggsbelopp för hörselanpassningar i miljön kan beviljas för </a:t>
            </a:r>
            <a:r>
              <a:rPr lang="sv-SE" b="1" dirty="0"/>
              <a:t>fristående huvudmän </a:t>
            </a:r>
            <a:r>
              <a:rPr lang="sv-SE" dirty="0"/>
              <a:t>efter kontakt med teknisk hörselvård/ hörcentralen. Intyg ska bifogas till ansökan.</a:t>
            </a:r>
          </a:p>
          <a:p>
            <a:r>
              <a:rPr lang="sv-SE" dirty="0"/>
              <a:t>Barn med hörselnedsättning i kommunala förskolor ges sällan ett bidrag då barnet har tillgång till tekniska hjälpmedel i den pedagogiska miljön. Dessa finansieras av för och grundskolan och ingår inte i tilläggsbelopp. Skolenheten lånar utrustningen så länge barnet med hörselnedsättning och behov av tekniska hjälpmedel går på enheten. </a:t>
            </a:r>
          </a:p>
          <a:p>
            <a:pPr marL="0" indent="0">
              <a:buNone/>
            </a:pPr>
            <a:endParaRPr lang="sv-SE" dirty="0"/>
          </a:p>
        </p:txBody>
      </p:sp>
    </p:spTree>
    <p:extLst>
      <p:ext uri="{BB962C8B-B14F-4D97-AF65-F5344CB8AC3E}">
        <p14:creationId xmlns:p14="http://schemas.microsoft.com/office/powerpoint/2010/main" val="2974510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CCC62E1-DEC5-4A78-BE1B-1C1F46C519B4}"/>
              </a:ext>
            </a:extLst>
          </p:cNvPr>
          <p:cNvSpPr>
            <a:spLocks noGrp="1"/>
          </p:cNvSpPr>
          <p:nvPr>
            <p:ph type="title"/>
          </p:nvPr>
        </p:nvSpPr>
        <p:spPr/>
        <p:txBody>
          <a:bodyPr/>
          <a:lstStyle/>
          <a:p>
            <a:r>
              <a:rPr lang="sv-SE" dirty="0"/>
              <a:t>Exempel vid synskada</a:t>
            </a:r>
          </a:p>
        </p:txBody>
      </p:sp>
      <p:sp>
        <p:nvSpPr>
          <p:cNvPr id="3" name="Platshållare för innehåll 2">
            <a:extLst>
              <a:ext uri="{FF2B5EF4-FFF2-40B4-BE49-F238E27FC236}">
                <a16:creationId xmlns:a16="http://schemas.microsoft.com/office/drawing/2014/main" id="{8761198F-FC19-4E07-BCE6-F42EF2C46255}"/>
              </a:ext>
            </a:extLst>
          </p:cNvPr>
          <p:cNvSpPr>
            <a:spLocks noGrp="1"/>
          </p:cNvSpPr>
          <p:nvPr>
            <p:ph idx="1"/>
          </p:nvPr>
        </p:nvSpPr>
        <p:spPr/>
        <p:txBody>
          <a:bodyPr>
            <a:normAutofit/>
          </a:bodyPr>
          <a:lstStyle/>
          <a:p>
            <a:r>
              <a:rPr lang="sv-SE" dirty="0"/>
              <a:t>Vid synskada kan bidrag för syntolk beviljas utifrån bedömning.</a:t>
            </a:r>
          </a:p>
          <a:p>
            <a:endParaRPr lang="sv-SE" dirty="0"/>
          </a:p>
        </p:txBody>
      </p:sp>
      <p:pic>
        <p:nvPicPr>
          <p:cNvPr id="4" name="Picture 2" descr="C:\Users\eriper\Desktop\Umea_kommun_mejl.png">
            <a:extLst>
              <a:ext uri="{FF2B5EF4-FFF2-40B4-BE49-F238E27FC236}">
                <a16:creationId xmlns:a16="http://schemas.microsoft.com/office/drawing/2014/main" id="{9787D160-9935-4E63-ACBD-57A49BECFB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134" y="419361"/>
            <a:ext cx="1310709" cy="545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418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CF2FE0-6E43-4D65-855A-0BE5140EE5B9}"/>
              </a:ext>
            </a:extLst>
          </p:cNvPr>
          <p:cNvSpPr>
            <a:spLocks noGrp="1"/>
          </p:cNvSpPr>
          <p:nvPr>
            <p:ph type="title"/>
          </p:nvPr>
        </p:nvSpPr>
        <p:spPr/>
        <p:txBody>
          <a:bodyPr>
            <a:normAutofit fontScale="90000"/>
          </a:bodyPr>
          <a:lstStyle/>
          <a:p>
            <a:r>
              <a:rPr lang="sv-SE" dirty="0"/>
              <a:t>Förtydligande kring  tilläggsbelopp kopplat till Intellektuell funktionsnedsättning</a:t>
            </a:r>
          </a:p>
        </p:txBody>
      </p:sp>
      <p:sp>
        <p:nvSpPr>
          <p:cNvPr id="3" name="Platshållare för innehåll 2">
            <a:extLst>
              <a:ext uri="{FF2B5EF4-FFF2-40B4-BE49-F238E27FC236}">
                <a16:creationId xmlns:a16="http://schemas.microsoft.com/office/drawing/2014/main" id="{84F4E029-58A1-43D8-AA71-33F3F53A7F68}"/>
              </a:ext>
            </a:extLst>
          </p:cNvPr>
          <p:cNvSpPr>
            <a:spLocks noGrp="1"/>
          </p:cNvSpPr>
          <p:nvPr>
            <p:ph idx="1"/>
          </p:nvPr>
        </p:nvSpPr>
        <p:spPr>
          <a:xfrm>
            <a:off x="2231136" y="2638044"/>
            <a:ext cx="7729728" cy="3915156"/>
          </a:xfrm>
        </p:spPr>
        <p:txBody>
          <a:bodyPr>
            <a:normAutofit fontScale="92500" lnSpcReduction="20000"/>
          </a:bodyPr>
          <a:lstStyle/>
          <a:p>
            <a:r>
              <a:rPr lang="sv-SE" dirty="0"/>
              <a:t>När ett barn/elev med intellektuell funktionsnedsättning blir inskrivet i </a:t>
            </a:r>
            <a:r>
              <a:rPr lang="sv-SE" b="1" dirty="0"/>
              <a:t>anpassad grundskola eller är integrerad i grundskolan</a:t>
            </a:r>
            <a:r>
              <a:rPr lang="sv-SE" dirty="0"/>
              <a:t> utgår inget bidrag då anpassad grundskola har ett förhöjt grundbelopp. Det är däremot möjligt att söka tilläggsbelopp för den tid som eleven spenderar på fritidshemmet i grundskolan.</a:t>
            </a:r>
          </a:p>
          <a:p>
            <a:r>
              <a:rPr lang="sv-SE" dirty="0"/>
              <a:t>Ett barn/elev med intellektuell funktionsnedsättning som inte är inskrivet i anpassad grundskola och som börjar i </a:t>
            </a:r>
            <a:r>
              <a:rPr lang="sv-SE" b="1" dirty="0"/>
              <a:t>grundskolan</a:t>
            </a:r>
            <a:r>
              <a:rPr lang="sv-SE" dirty="0"/>
              <a:t> kan beviljas tilläggsbelopp då denna skolform inte har ett förhöjt grundbelopp men behovet av stöd hos barn/elev kvarstår. </a:t>
            </a:r>
          </a:p>
          <a:p>
            <a:r>
              <a:rPr lang="sv-SE" dirty="0"/>
              <a:t>I förskolan går alla barn oavsett funktionsnedsättning. Barn som har en intellektuell funktionsnedsättning kan beviljas tilläggsbelopp efter fullständig ansökan. </a:t>
            </a:r>
          </a:p>
          <a:p>
            <a:r>
              <a:rPr lang="sv-SE" dirty="0"/>
              <a:t>Det är barnet/elevens behov och hur verksamheten möter dessa som avgör beloppet.</a:t>
            </a:r>
          </a:p>
          <a:p>
            <a:r>
              <a:rPr lang="sv-SE" dirty="0"/>
              <a:t>Dokument som styrker IF diagnos måste bifogas ansökan för tilläggsbelopp för dessa barn/elever.</a:t>
            </a:r>
          </a:p>
          <a:p>
            <a:pPr marL="0" indent="0">
              <a:buNone/>
            </a:pPr>
            <a:r>
              <a:rPr lang="sv-SE" b="1" dirty="0"/>
              <a:t>     Bedömning vid andra syndrom görs på liknande sätt.</a:t>
            </a:r>
          </a:p>
          <a:p>
            <a:endParaRPr lang="sv-SE" b="1" dirty="0"/>
          </a:p>
        </p:txBody>
      </p:sp>
      <p:pic>
        <p:nvPicPr>
          <p:cNvPr id="4" name="Picture 2" descr="C:\Users\eriper\Desktop\Umea_kommun_mejl.png">
            <a:extLst>
              <a:ext uri="{FF2B5EF4-FFF2-40B4-BE49-F238E27FC236}">
                <a16:creationId xmlns:a16="http://schemas.microsoft.com/office/drawing/2014/main" id="{673CC73B-5D60-4E75-BDC4-36A1AE68DA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134" y="419361"/>
            <a:ext cx="1310709" cy="545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0236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080C3379-7839-448A-B839-4242A2991A8E}"/>
              </a:ext>
            </a:extLst>
          </p:cNvPr>
          <p:cNvSpPr txBox="1"/>
          <p:nvPr/>
        </p:nvSpPr>
        <p:spPr>
          <a:xfrm>
            <a:off x="1486249" y="1114256"/>
            <a:ext cx="9219501" cy="2031325"/>
          </a:xfrm>
          <a:prstGeom prst="rect">
            <a:avLst/>
          </a:prstGeom>
          <a:noFill/>
          <a:ln w="6350">
            <a:solidFill>
              <a:schemeClr val="tx1"/>
            </a:solidFill>
          </a:ln>
        </p:spPr>
        <p:txBody>
          <a:bodyPr wrap="square" rtlCol="0">
            <a:spAutoFit/>
          </a:bodyPr>
          <a:lstStyle/>
          <a:p>
            <a:pPr algn="l"/>
            <a:r>
              <a:rPr lang="sv-SE" b="0" i="0" dirty="0">
                <a:solidFill>
                  <a:srgbClr val="262626"/>
                </a:solidFill>
                <a:effectLst/>
                <a:latin typeface="source sans pro" panose="020B0503030403020204" pitchFamily="34" charset="0"/>
              </a:rPr>
              <a:t>Särskilt stöd är mer ingripande stödåtgärder som normalt inte kan göras i den ordinarie undervisningen. Extraordinära stödåtgärder är väsentligt avvikande åtgärder till enskilt barn eller enskild elev som går utöver det förskolan eller skolan ska göra inom grundbeloppet.</a:t>
            </a:r>
          </a:p>
          <a:p>
            <a:pPr algn="l"/>
            <a:endParaRPr lang="sv-SE" dirty="0">
              <a:solidFill>
                <a:srgbClr val="262626"/>
              </a:solidFill>
              <a:latin typeface="source sans pro" panose="020B0503030403020204" pitchFamily="34" charset="0"/>
            </a:endParaRPr>
          </a:p>
          <a:p>
            <a:pPr algn="l"/>
            <a:r>
              <a:rPr lang="sv-SE" b="0" i="0" dirty="0">
                <a:solidFill>
                  <a:srgbClr val="262626"/>
                </a:solidFill>
                <a:effectLst/>
                <a:latin typeface="source sans pro" panose="020B0503030403020204" pitchFamily="34" charset="0"/>
              </a:rPr>
              <a:t>Tilläggsbeloppet ska alltså inte gå till särskilt stöd utan till extraordinära stödåtgärder utöver särskilt stöd.</a:t>
            </a:r>
          </a:p>
          <a:p>
            <a:pPr algn="l"/>
            <a:endParaRPr lang="sv-SE" dirty="0">
              <a:solidFill>
                <a:srgbClr val="262626"/>
              </a:solidFill>
              <a:highlight>
                <a:srgbClr val="FFFF00"/>
              </a:highlight>
              <a:latin typeface="source sans pro" panose="020B0503030403020204" pitchFamily="34" charset="0"/>
            </a:endParaRPr>
          </a:p>
        </p:txBody>
      </p:sp>
      <p:sp>
        <p:nvSpPr>
          <p:cNvPr id="3" name="textruta 2">
            <a:extLst>
              <a:ext uri="{FF2B5EF4-FFF2-40B4-BE49-F238E27FC236}">
                <a16:creationId xmlns:a16="http://schemas.microsoft.com/office/drawing/2014/main" id="{1E94AE1D-22D7-412C-9B8A-B5CF6F2CD750}"/>
              </a:ext>
            </a:extLst>
          </p:cNvPr>
          <p:cNvSpPr txBox="1"/>
          <p:nvPr/>
        </p:nvSpPr>
        <p:spPr>
          <a:xfrm>
            <a:off x="1486249" y="3590365"/>
            <a:ext cx="8971088" cy="1754326"/>
          </a:xfrm>
          <a:prstGeom prst="rect">
            <a:avLst/>
          </a:prstGeom>
          <a:noFill/>
          <a:ln w="6350">
            <a:solidFill>
              <a:schemeClr val="tx1"/>
            </a:solidFill>
          </a:ln>
        </p:spPr>
        <p:txBody>
          <a:bodyPr wrap="square" rtlCol="0">
            <a:spAutoFit/>
          </a:bodyPr>
          <a:lstStyle/>
          <a:p>
            <a:pPr algn="l"/>
            <a:r>
              <a:rPr lang="sv-SE" b="0" i="0" dirty="0">
                <a:solidFill>
                  <a:srgbClr val="262626"/>
                </a:solidFill>
                <a:effectLst/>
                <a:latin typeface="source sans pro" panose="020B0503030403020204" pitchFamily="34" charset="0"/>
              </a:rPr>
              <a:t>När det gäller omfattande behov av särskilt stöd kan det handla om</a:t>
            </a:r>
          </a:p>
          <a:p>
            <a:pPr marL="285750" indent="-285750" algn="l">
              <a:buFont typeface="Arial" panose="020B0604020202020204" pitchFamily="34" charset="0"/>
              <a:buChar char="•"/>
            </a:pPr>
            <a:r>
              <a:rPr lang="sv-SE" b="0" i="0" dirty="0">
                <a:solidFill>
                  <a:srgbClr val="262626"/>
                </a:solidFill>
                <a:effectLst/>
                <a:latin typeface="source sans pro" panose="020B0503030403020204" pitchFamily="34" charset="0"/>
              </a:rPr>
              <a:t>tekniska hjälpmedel</a:t>
            </a:r>
          </a:p>
          <a:p>
            <a:pPr marL="285750" indent="-285750" algn="l">
              <a:buFont typeface="Arial" panose="020B0604020202020204" pitchFamily="34" charset="0"/>
              <a:buChar char="•"/>
            </a:pPr>
            <a:r>
              <a:rPr lang="sv-SE" b="0" i="0" dirty="0">
                <a:solidFill>
                  <a:srgbClr val="262626"/>
                </a:solidFill>
                <a:effectLst/>
                <a:latin typeface="source sans pro" panose="020B0503030403020204" pitchFamily="34" charset="0"/>
              </a:rPr>
              <a:t>särskilda läromedel</a:t>
            </a:r>
          </a:p>
          <a:p>
            <a:pPr marL="285750" indent="-285750" algn="l">
              <a:buFont typeface="Arial" panose="020B0604020202020204" pitchFamily="34" charset="0"/>
              <a:buChar char="•"/>
            </a:pPr>
            <a:r>
              <a:rPr lang="sv-SE" b="0" i="0" dirty="0">
                <a:solidFill>
                  <a:srgbClr val="262626"/>
                </a:solidFill>
                <a:effectLst/>
                <a:latin typeface="source sans pro" panose="020B0503030403020204" pitchFamily="34" charset="0"/>
              </a:rPr>
              <a:t>assistenthjälp (Här gäller att det är en sådan extraordinär stödåtgärd som tilläggsbelopp utgår ifrån. Tänk även på att det ibland kan ingå i särskilt stöd.)</a:t>
            </a:r>
          </a:p>
          <a:p>
            <a:pPr marL="285750" indent="-285750" algn="l">
              <a:buFont typeface="Arial" panose="020B0604020202020204" pitchFamily="34" charset="0"/>
              <a:buChar char="•"/>
            </a:pPr>
            <a:r>
              <a:rPr lang="sv-SE" b="0" i="0" dirty="0">
                <a:solidFill>
                  <a:srgbClr val="262626"/>
                </a:solidFill>
                <a:effectLst/>
                <a:latin typeface="source sans pro" panose="020B0503030403020204" pitchFamily="34" charset="0"/>
              </a:rPr>
              <a:t>anpassning av förskolans eller skolans lokaler</a:t>
            </a:r>
            <a:endParaRPr lang="sv-SE" dirty="0">
              <a:solidFill>
                <a:srgbClr val="262626"/>
              </a:solidFill>
              <a:latin typeface="source sans pro" panose="020B0503030403020204" pitchFamily="34" charset="0"/>
            </a:endParaRPr>
          </a:p>
        </p:txBody>
      </p:sp>
      <p:pic>
        <p:nvPicPr>
          <p:cNvPr id="5" name="Bildobjekt 4">
            <a:extLst>
              <a:ext uri="{FF2B5EF4-FFF2-40B4-BE49-F238E27FC236}">
                <a16:creationId xmlns:a16="http://schemas.microsoft.com/office/drawing/2014/main" id="{1F7FBA03-4D4A-430B-897D-87C6A531E426}"/>
              </a:ext>
            </a:extLst>
          </p:cNvPr>
          <p:cNvPicPr>
            <a:picLocks noChangeAspect="1"/>
          </p:cNvPicPr>
          <p:nvPr/>
        </p:nvPicPr>
        <p:blipFill>
          <a:blip r:embed="rId2"/>
          <a:stretch>
            <a:fillRect/>
          </a:stretch>
        </p:blipFill>
        <p:spPr>
          <a:xfrm>
            <a:off x="4854107" y="337024"/>
            <a:ext cx="1838325" cy="571500"/>
          </a:xfrm>
          <a:prstGeom prst="rect">
            <a:avLst/>
          </a:prstGeom>
        </p:spPr>
      </p:pic>
    </p:spTree>
    <p:extLst>
      <p:ext uri="{BB962C8B-B14F-4D97-AF65-F5344CB8AC3E}">
        <p14:creationId xmlns:p14="http://schemas.microsoft.com/office/powerpoint/2010/main" val="2184013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A4582ED7-1DBF-450D-A99E-B95A434E9564}"/>
              </a:ext>
            </a:extLst>
          </p:cNvPr>
          <p:cNvSpPr txBox="1"/>
          <p:nvPr/>
        </p:nvSpPr>
        <p:spPr>
          <a:xfrm>
            <a:off x="1271194" y="1441524"/>
            <a:ext cx="9649609" cy="1200329"/>
          </a:xfrm>
          <a:prstGeom prst="rect">
            <a:avLst/>
          </a:prstGeom>
          <a:noFill/>
          <a:ln w="6350">
            <a:solidFill>
              <a:schemeClr val="tx1"/>
            </a:solidFill>
          </a:ln>
        </p:spPr>
        <p:txBody>
          <a:bodyPr wrap="square" rtlCol="0">
            <a:spAutoFit/>
          </a:bodyPr>
          <a:lstStyle/>
          <a:p>
            <a:r>
              <a:rPr lang="sv-SE" b="0" i="0" dirty="0">
                <a:solidFill>
                  <a:srgbClr val="262626"/>
                </a:solidFill>
                <a:effectLst/>
                <a:latin typeface="source sans pro" panose="020B0503030403020204" pitchFamily="34" charset="0"/>
              </a:rPr>
              <a:t>Tilläggsbeloppet för ett barn eller en elev i behov av särskilt stöd ska vara individuellt bestämt utifrån barnets eller elevens behov och avser endast extraordinära stödåtgärder som barnet eller eleven behöver i sin utbildning. Ett tilläggsbelopp kan aldrig fastställas generellt</a:t>
            </a:r>
          </a:p>
          <a:p>
            <a:endParaRPr lang="sv-SE" dirty="0">
              <a:solidFill>
                <a:srgbClr val="262626"/>
              </a:solidFill>
              <a:latin typeface="source sans pro" panose="020B0503030403020204" pitchFamily="34" charset="0"/>
            </a:endParaRPr>
          </a:p>
        </p:txBody>
      </p:sp>
      <p:sp>
        <p:nvSpPr>
          <p:cNvPr id="3" name="textruta 2">
            <a:extLst>
              <a:ext uri="{FF2B5EF4-FFF2-40B4-BE49-F238E27FC236}">
                <a16:creationId xmlns:a16="http://schemas.microsoft.com/office/drawing/2014/main" id="{59909C3F-12A6-4C84-9368-961C5A534DD4}"/>
              </a:ext>
            </a:extLst>
          </p:cNvPr>
          <p:cNvSpPr txBox="1"/>
          <p:nvPr/>
        </p:nvSpPr>
        <p:spPr>
          <a:xfrm>
            <a:off x="1271194" y="3174853"/>
            <a:ext cx="9649609" cy="1200329"/>
          </a:xfrm>
          <a:prstGeom prst="rect">
            <a:avLst/>
          </a:prstGeom>
          <a:noFill/>
          <a:ln w="3175">
            <a:solidFill>
              <a:schemeClr val="tx1"/>
            </a:solidFill>
          </a:ln>
        </p:spPr>
        <p:txBody>
          <a:bodyPr wrap="square" rtlCol="0">
            <a:spAutoFit/>
          </a:bodyPr>
          <a:lstStyle/>
          <a:p>
            <a:r>
              <a:rPr lang="sv-SE" b="0" i="0" dirty="0">
                <a:solidFill>
                  <a:srgbClr val="262626"/>
                </a:solidFill>
                <a:effectLst/>
                <a:latin typeface="source sans pro" panose="020B0503030403020204" pitchFamily="34" charset="0"/>
              </a:rPr>
              <a:t>En utredning måste klart visa att barnet eller eleven har ett sådant omfattande behov av särskilt stöd som berättigar till tilläggsbelopp. Vid bedömningen beslutar hemkommunen också tilläggsbeloppets storlek. </a:t>
            </a:r>
          </a:p>
          <a:p>
            <a:endParaRPr lang="sv-SE" dirty="0"/>
          </a:p>
        </p:txBody>
      </p:sp>
      <p:pic>
        <p:nvPicPr>
          <p:cNvPr id="4" name="Bildobjekt 3">
            <a:extLst>
              <a:ext uri="{FF2B5EF4-FFF2-40B4-BE49-F238E27FC236}">
                <a16:creationId xmlns:a16="http://schemas.microsoft.com/office/drawing/2014/main" id="{FA7CAF4F-0110-40E5-A409-0187D8427EE9}"/>
              </a:ext>
            </a:extLst>
          </p:cNvPr>
          <p:cNvPicPr>
            <a:picLocks noChangeAspect="1"/>
          </p:cNvPicPr>
          <p:nvPr/>
        </p:nvPicPr>
        <p:blipFill>
          <a:blip r:embed="rId2"/>
          <a:stretch>
            <a:fillRect/>
          </a:stretch>
        </p:blipFill>
        <p:spPr>
          <a:xfrm>
            <a:off x="4854107" y="337024"/>
            <a:ext cx="1838325" cy="571500"/>
          </a:xfrm>
          <a:prstGeom prst="rect">
            <a:avLst/>
          </a:prstGeom>
        </p:spPr>
      </p:pic>
    </p:spTree>
    <p:extLst>
      <p:ext uri="{BB962C8B-B14F-4D97-AF65-F5344CB8AC3E}">
        <p14:creationId xmlns:p14="http://schemas.microsoft.com/office/powerpoint/2010/main" val="474678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7DD1B761-BEAB-4384-8057-02D96977A867}"/>
              </a:ext>
            </a:extLst>
          </p:cNvPr>
          <p:cNvSpPr txBox="1"/>
          <p:nvPr/>
        </p:nvSpPr>
        <p:spPr>
          <a:xfrm>
            <a:off x="1780031" y="908524"/>
            <a:ext cx="7551868" cy="523220"/>
          </a:xfrm>
          <a:prstGeom prst="rect">
            <a:avLst/>
          </a:prstGeom>
          <a:noFill/>
        </p:spPr>
        <p:txBody>
          <a:bodyPr wrap="square" rtlCol="0">
            <a:spAutoFit/>
          </a:bodyPr>
          <a:lstStyle/>
          <a:p>
            <a:r>
              <a:rPr lang="sv-SE" sz="2800" dirty="0"/>
              <a:t>Före ansökan</a:t>
            </a:r>
          </a:p>
        </p:txBody>
      </p:sp>
      <p:pic>
        <p:nvPicPr>
          <p:cNvPr id="5" name="Bildobjekt 4">
            <a:extLst>
              <a:ext uri="{FF2B5EF4-FFF2-40B4-BE49-F238E27FC236}">
                <a16:creationId xmlns:a16="http://schemas.microsoft.com/office/drawing/2014/main" id="{0F8979F7-1928-4FD7-B776-F6FAFD3DA495}"/>
              </a:ext>
            </a:extLst>
          </p:cNvPr>
          <p:cNvPicPr>
            <a:picLocks noChangeAspect="1"/>
          </p:cNvPicPr>
          <p:nvPr/>
        </p:nvPicPr>
        <p:blipFill>
          <a:blip r:embed="rId2"/>
          <a:stretch>
            <a:fillRect/>
          </a:stretch>
        </p:blipFill>
        <p:spPr>
          <a:xfrm>
            <a:off x="1780031" y="1557452"/>
            <a:ext cx="8302407" cy="4099636"/>
          </a:xfrm>
          <a:prstGeom prst="rect">
            <a:avLst/>
          </a:prstGeom>
        </p:spPr>
      </p:pic>
      <p:pic>
        <p:nvPicPr>
          <p:cNvPr id="7" name="Bildobjekt 6">
            <a:extLst>
              <a:ext uri="{FF2B5EF4-FFF2-40B4-BE49-F238E27FC236}">
                <a16:creationId xmlns:a16="http://schemas.microsoft.com/office/drawing/2014/main" id="{677EC830-21B8-4C59-8291-246B0ABFED67}"/>
              </a:ext>
            </a:extLst>
          </p:cNvPr>
          <p:cNvPicPr>
            <a:picLocks noChangeAspect="1"/>
          </p:cNvPicPr>
          <p:nvPr/>
        </p:nvPicPr>
        <p:blipFill>
          <a:blip r:embed="rId3"/>
          <a:stretch>
            <a:fillRect/>
          </a:stretch>
        </p:blipFill>
        <p:spPr>
          <a:xfrm>
            <a:off x="4854107" y="337024"/>
            <a:ext cx="1838325" cy="571500"/>
          </a:xfrm>
          <a:prstGeom prst="rect">
            <a:avLst/>
          </a:prstGeom>
        </p:spPr>
      </p:pic>
    </p:spTree>
    <p:extLst>
      <p:ext uri="{BB962C8B-B14F-4D97-AF65-F5344CB8AC3E}">
        <p14:creationId xmlns:p14="http://schemas.microsoft.com/office/powerpoint/2010/main" val="1978855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F66E6148-E53F-4A31-A97F-2EB7A1BAF2F7}"/>
              </a:ext>
            </a:extLst>
          </p:cNvPr>
          <p:cNvSpPr txBox="1"/>
          <p:nvPr/>
        </p:nvSpPr>
        <p:spPr>
          <a:xfrm>
            <a:off x="1290918" y="1118796"/>
            <a:ext cx="9789459" cy="4893647"/>
          </a:xfrm>
          <a:prstGeom prst="rect">
            <a:avLst/>
          </a:prstGeom>
          <a:noFill/>
        </p:spPr>
        <p:txBody>
          <a:bodyPr wrap="square" rtlCol="0">
            <a:spAutoFit/>
          </a:bodyPr>
          <a:lstStyle/>
          <a:p>
            <a:pPr algn="l"/>
            <a:r>
              <a:rPr lang="sv-SE" sz="2400" b="0" i="0" dirty="0">
                <a:solidFill>
                  <a:srgbClr val="262626"/>
                </a:solidFill>
                <a:effectLst/>
                <a:latin typeface="source sans pro" panose="020B0503030403020204" pitchFamily="34" charset="0"/>
              </a:rPr>
              <a:t>Ansökan om tilläggsbelopp bör innehålla:</a:t>
            </a:r>
          </a:p>
          <a:p>
            <a:pPr marL="285750" indent="-285750" algn="l">
              <a:buFont typeface="Arial" panose="020B0604020202020204" pitchFamily="34" charset="0"/>
              <a:buChar char="•"/>
            </a:pPr>
            <a:endParaRPr lang="sv-SE" b="0" i="0" dirty="0">
              <a:solidFill>
                <a:srgbClr val="262626"/>
              </a:solidFill>
              <a:effectLst/>
              <a:latin typeface="source sans pro" panose="020B0503030403020204" pitchFamily="34" charset="0"/>
            </a:endParaRPr>
          </a:p>
          <a:p>
            <a:pPr marL="285750" indent="-285750" algn="l">
              <a:buFont typeface="Arial" panose="020B0604020202020204" pitchFamily="34" charset="0"/>
              <a:buChar char="•"/>
            </a:pPr>
            <a:r>
              <a:rPr lang="sv-SE" b="0" i="0" dirty="0">
                <a:solidFill>
                  <a:srgbClr val="262626"/>
                </a:solidFill>
                <a:effectLst/>
                <a:latin typeface="source sans pro" panose="020B0503030403020204" pitchFamily="34" charset="0"/>
              </a:rPr>
              <a:t>Anledningen till att barnet eller eleven har ett omfattande stödbehov som kräver extraordinära stödåtgärder.</a:t>
            </a:r>
          </a:p>
          <a:p>
            <a:pPr marL="285750" indent="-285750" algn="l">
              <a:buFont typeface="Arial" panose="020B0604020202020204" pitchFamily="34" charset="0"/>
              <a:buChar char="•"/>
            </a:pPr>
            <a:endParaRPr lang="sv-SE" b="0" i="0" dirty="0">
              <a:solidFill>
                <a:srgbClr val="262626"/>
              </a:solidFill>
              <a:effectLst/>
              <a:latin typeface="source sans pro" panose="020B0503030403020204" pitchFamily="34" charset="0"/>
            </a:endParaRPr>
          </a:p>
          <a:p>
            <a:pPr marL="285750" indent="-285750" algn="l">
              <a:buFont typeface="Arial" panose="020B0604020202020204" pitchFamily="34" charset="0"/>
              <a:buChar char="•"/>
            </a:pPr>
            <a:r>
              <a:rPr lang="sv-SE" b="0" i="0" dirty="0">
                <a:solidFill>
                  <a:srgbClr val="262626"/>
                </a:solidFill>
                <a:effectLst/>
                <a:latin typeface="source sans pro" panose="020B0503030403020204" pitchFamily="34" charset="0"/>
              </a:rPr>
              <a:t>En utförlig beskrivning av vad förskolan eller skolan har prövat och hur den kommit fram till att behoven är så omfattande att det behövs extraordinära stödåtgärder. </a:t>
            </a:r>
          </a:p>
          <a:p>
            <a:pPr marL="285750" indent="-285750" algn="l">
              <a:buFont typeface="Arial" panose="020B0604020202020204" pitchFamily="34" charset="0"/>
              <a:buChar char="•"/>
            </a:pPr>
            <a:endParaRPr lang="sv-SE" dirty="0">
              <a:solidFill>
                <a:srgbClr val="262626"/>
              </a:solidFill>
              <a:latin typeface="source sans pro" panose="020B0503030403020204" pitchFamily="34" charset="0"/>
            </a:endParaRPr>
          </a:p>
          <a:p>
            <a:pPr marL="285750" indent="-285750" algn="l">
              <a:buFont typeface="Arial" panose="020B0604020202020204" pitchFamily="34" charset="0"/>
              <a:buChar char="•"/>
            </a:pPr>
            <a:r>
              <a:rPr lang="sv-SE" b="0" i="0" dirty="0">
                <a:solidFill>
                  <a:srgbClr val="262626"/>
                </a:solidFill>
                <a:effectLst/>
                <a:latin typeface="source sans pro" panose="020B0503030403020204" pitchFamily="34" charset="0"/>
              </a:rPr>
              <a:t>Beskriv också i vilken utsträckning behovet visar sig under dagen utifrån barnets eller elevens unika situation. I beskrivningen ingår att redogöra för barnets eller elevens egen uppfattning av förskolans eller skolans lärmiljö, av de åtgärder som prövats och vad barnet eller eleven över tid upplever fungerar bättre eller sämre i lärmiljön.</a:t>
            </a:r>
          </a:p>
          <a:p>
            <a:pPr marL="285750" indent="-285750" algn="l">
              <a:buFont typeface="Arial" panose="020B0604020202020204" pitchFamily="34" charset="0"/>
              <a:buChar char="•"/>
            </a:pPr>
            <a:endParaRPr lang="sv-SE" b="0" i="0" dirty="0">
              <a:solidFill>
                <a:srgbClr val="262626"/>
              </a:solidFill>
              <a:effectLst/>
              <a:latin typeface="source sans pro" panose="020B0503030403020204" pitchFamily="34" charset="0"/>
            </a:endParaRPr>
          </a:p>
          <a:p>
            <a:pPr marL="285750" indent="-285750" algn="l">
              <a:buFont typeface="Arial" panose="020B0604020202020204" pitchFamily="34" charset="0"/>
              <a:buChar char="•"/>
            </a:pPr>
            <a:r>
              <a:rPr lang="sv-SE" b="0" i="0" dirty="0">
                <a:solidFill>
                  <a:srgbClr val="262626"/>
                </a:solidFill>
                <a:effectLst/>
                <a:latin typeface="source sans pro" panose="020B0503030403020204" pitchFamily="34" charset="0"/>
              </a:rPr>
              <a:t>En utförlig beskrivning av vilket stöd, ledning och stimulans som har erbjudits utifrån förutsättningar i lärmiljön och de extra anpassningar och särskilt stöd som eleven har fått. (Detta gäller inte i förskolan.)</a:t>
            </a:r>
          </a:p>
          <a:p>
            <a:pPr algn="l"/>
            <a:endParaRPr lang="sv-SE" b="0" i="0" dirty="0">
              <a:solidFill>
                <a:srgbClr val="262626"/>
              </a:solidFill>
              <a:effectLst/>
              <a:latin typeface="source sans pro" panose="020B0503030403020204" pitchFamily="34" charset="0"/>
            </a:endParaRPr>
          </a:p>
        </p:txBody>
      </p:sp>
      <p:pic>
        <p:nvPicPr>
          <p:cNvPr id="4" name="Bildobjekt 3">
            <a:extLst>
              <a:ext uri="{FF2B5EF4-FFF2-40B4-BE49-F238E27FC236}">
                <a16:creationId xmlns:a16="http://schemas.microsoft.com/office/drawing/2014/main" id="{46AB3486-F322-4DBA-BB87-548A180EE692}"/>
              </a:ext>
            </a:extLst>
          </p:cNvPr>
          <p:cNvPicPr>
            <a:picLocks noChangeAspect="1"/>
          </p:cNvPicPr>
          <p:nvPr/>
        </p:nvPicPr>
        <p:blipFill>
          <a:blip r:embed="rId2"/>
          <a:stretch>
            <a:fillRect/>
          </a:stretch>
        </p:blipFill>
        <p:spPr>
          <a:xfrm>
            <a:off x="4768047" y="321385"/>
            <a:ext cx="1838325" cy="571500"/>
          </a:xfrm>
          <a:prstGeom prst="rect">
            <a:avLst/>
          </a:prstGeom>
        </p:spPr>
      </p:pic>
    </p:spTree>
    <p:extLst>
      <p:ext uri="{BB962C8B-B14F-4D97-AF65-F5344CB8AC3E}">
        <p14:creationId xmlns:p14="http://schemas.microsoft.com/office/powerpoint/2010/main" val="2322369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9D4E2ED1-6C55-4116-B71C-20366C9306B6}"/>
              </a:ext>
            </a:extLst>
          </p:cNvPr>
          <p:cNvSpPr txBox="1"/>
          <p:nvPr/>
        </p:nvSpPr>
        <p:spPr>
          <a:xfrm>
            <a:off x="1549101" y="742278"/>
            <a:ext cx="8477026" cy="6186309"/>
          </a:xfrm>
          <a:prstGeom prst="rect">
            <a:avLst/>
          </a:prstGeom>
          <a:noFill/>
        </p:spPr>
        <p:txBody>
          <a:bodyPr wrap="square" rtlCol="0">
            <a:spAutoFit/>
          </a:bodyPr>
          <a:lstStyle/>
          <a:p>
            <a:pPr marL="285750" indent="-285750" algn="l">
              <a:buFont typeface="Arial" panose="020B0604020202020204" pitchFamily="34" charset="0"/>
              <a:buChar char="•"/>
            </a:pPr>
            <a:r>
              <a:rPr lang="sv-SE" b="0" i="0" dirty="0">
                <a:solidFill>
                  <a:srgbClr val="262626"/>
                </a:solidFill>
                <a:effectLst/>
                <a:latin typeface="source sans pro" panose="020B0503030403020204" pitchFamily="34" charset="0"/>
              </a:rPr>
              <a:t>En kartläggning av barnets behov i förskolan eller skolans utredning om särskilt stöd.</a:t>
            </a:r>
          </a:p>
          <a:p>
            <a:pPr marL="285750" indent="-285750" algn="l">
              <a:buFont typeface="Arial" panose="020B0604020202020204" pitchFamily="34" charset="0"/>
              <a:buChar char="•"/>
            </a:pPr>
            <a:endParaRPr lang="sv-SE" b="0" i="0" dirty="0">
              <a:solidFill>
                <a:srgbClr val="262626"/>
              </a:solidFill>
              <a:effectLst/>
              <a:latin typeface="source sans pro" panose="020B0503030403020204" pitchFamily="34" charset="0"/>
            </a:endParaRPr>
          </a:p>
          <a:p>
            <a:pPr marL="285750" indent="-285750" algn="l">
              <a:buFont typeface="Arial" panose="020B0604020202020204" pitchFamily="34" charset="0"/>
              <a:buChar char="•"/>
            </a:pPr>
            <a:r>
              <a:rPr lang="sv-SE" b="0" i="0" dirty="0">
                <a:solidFill>
                  <a:srgbClr val="262626"/>
                </a:solidFill>
                <a:effectLst/>
                <a:latin typeface="source sans pro" panose="020B0503030403020204" pitchFamily="34" charset="0"/>
              </a:rPr>
              <a:t>En beskrivning av de extraordinära stödåtgärder för att tillgodose barnets behov utifrån kartläggning eller som har gjorts för eleven utifrån utredning.</a:t>
            </a:r>
          </a:p>
          <a:p>
            <a:pPr marL="285750" indent="-285750" algn="l">
              <a:buFont typeface="Arial" panose="020B0604020202020204" pitchFamily="34" charset="0"/>
              <a:buChar char="•"/>
            </a:pPr>
            <a:endParaRPr lang="sv-SE" b="0" i="0" dirty="0">
              <a:solidFill>
                <a:srgbClr val="262626"/>
              </a:solidFill>
              <a:effectLst/>
              <a:latin typeface="source sans pro" panose="020B0503030403020204" pitchFamily="34" charset="0"/>
            </a:endParaRPr>
          </a:p>
          <a:p>
            <a:pPr marL="285750" indent="-285750" algn="l">
              <a:buFont typeface="Arial" panose="020B0604020202020204" pitchFamily="34" charset="0"/>
              <a:buChar char="•"/>
            </a:pPr>
            <a:r>
              <a:rPr lang="sv-SE" b="0" i="0" dirty="0">
                <a:solidFill>
                  <a:srgbClr val="262626"/>
                </a:solidFill>
                <a:effectLst/>
                <a:latin typeface="source sans pro" panose="020B0503030403020204" pitchFamily="34" charset="0"/>
              </a:rPr>
              <a:t>En specificerad beräkning av kostnaderna för att tillgodose barnets eller elevens behov. Kostnaderna ska vara direkt kopplade till de extraordinära stödåtgärder som barnet eller eleven behöver och ges av förskolan eller skolan och vara direkt kopplade till det enskilda barnets eller elevens behov och förutsättningar</a:t>
            </a:r>
          </a:p>
          <a:p>
            <a:pPr marL="285750" indent="-285750" algn="l">
              <a:buFont typeface="Arial" panose="020B0604020202020204" pitchFamily="34" charset="0"/>
              <a:buChar char="•"/>
            </a:pPr>
            <a:endParaRPr lang="sv-SE" b="0" i="0" dirty="0">
              <a:solidFill>
                <a:srgbClr val="262626"/>
              </a:solidFill>
              <a:effectLst/>
              <a:latin typeface="source sans pro" panose="020B0503030403020204" pitchFamily="34" charset="0"/>
            </a:endParaRPr>
          </a:p>
          <a:p>
            <a:pPr marL="285750" indent="-285750" algn="l">
              <a:buFont typeface="Arial" panose="020B0604020202020204" pitchFamily="34" charset="0"/>
              <a:buChar char="•"/>
            </a:pPr>
            <a:r>
              <a:rPr lang="sv-SE" b="0" i="0" dirty="0">
                <a:solidFill>
                  <a:srgbClr val="262626"/>
                </a:solidFill>
                <a:effectLst/>
                <a:latin typeface="source sans pro" panose="020B0503030403020204" pitchFamily="34" charset="0"/>
              </a:rPr>
              <a:t>En beskrivning över de samråd som skett med elevhälsan i samband med utredning av särskilt stöd, om det inte är uppenbart onödigt. Beskriv hur dessa samråd har skett.</a:t>
            </a:r>
          </a:p>
          <a:p>
            <a:pPr marL="285750" indent="-285750" algn="l">
              <a:buFont typeface="Arial" panose="020B0604020202020204" pitchFamily="34" charset="0"/>
              <a:buChar char="•"/>
            </a:pPr>
            <a:endParaRPr lang="sv-SE" dirty="0">
              <a:solidFill>
                <a:srgbClr val="262626"/>
              </a:solidFill>
              <a:latin typeface="source sans pro" panose="020B0503030403020204" pitchFamily="34" charset="0"/>
            </a:endParaRPr>
          </a:p>
          <a:p>
            <a:pPr marL="285750" indent="-285750" algn="l">
              <a:buFont typeface="Arial" panose="020B0604020202020204" pitchFamily="34" charset="0"/>
              <a:buChar char="•"/>
            </a:pPr>
            <a:r>
              <a:rPr lang="sv-SE" b="0" i="0" dirty="0">
                <a:solidFill>
                  <a:srgbClr val="262626"/>
                </a:solidFill>
                <a:effectLst/>
                <a:latin typeface="source sans pro" panose="020B0503030403020204" pitchFamily="34" charset="0"/>
              </a:rPr>
              <a:t>Beskriv hur personal med specialpedagogisk kompetens har involverats i arbetet med att anpassa den pedagogiska verksamheten efter elevens unika behov. </a:t>
            </a:r>
          </a:p>
          <a:p>
            <a:pPr marL="285750" indent="-285750" algn="l">
              <a:buFont typeface="Arial" panose="020B0604020202020204" pitchFamily="34" charset="0"/>
              <a:buChar char="•"/>
            </a:pPr>
            <a:endParaRPr lang="sv-SE" dirty="0">
              <a:solidFill>
                <a:srgbClr val="262626"/>
              </a:solidFill>
              <a:latin typeface="source sans pro" panose="020B0503030403020204" pitchFamily="34" charset="0"/>
            </a:endParaRPr>
          </a:p>
          <a:p>
            <a:pPr marL="285750" indent="-285750" algn="l">
              <a:buFont typeface="Arial" panose="020B0604020202020204" pitchFamily="34" charset="0"/>
              <a:buChar char="•"/>
            </a:pPr>
            <a:r>
              <a:rPr lang="sv-SE" b="0" i="0" dirty="0">
                <a:solidFill>
                  <a:srgbClr val="262626"/>
                </a:solidFill>
                <a:effectLst/>
                <a:latin typeface="source sans pro" panose="020B0503030403020204" pitchFamily="34" charset="0"/>
              </a:rPr>
              <a:t>Eventuellt övriga underlag som styrker de individuella omständigheter som förskolan eller skolan hänvisar till som skäl till de extraordinära stödåtgärder som de söker ersättning för.</a:t>
            </a:r>
          </a:p>
          <a:p>
            <a:endParaRPr lang="sv-SE" dirty="0"/>
          </a:p>
        </p:txBody>
      </p:sp>
      <p:pic>
        <p:nvPicPr>
          <p:cNvPr id="4" name="Bildobjekt 3">
            <a:extLst>
              <a:ext uri="{FF2B5EF4-FFF2-40B4-BE49-F238E27FC236}">
                <a16:creationId xmlns:a16="http://schemas.microsoft.com/office/drawing/2014/main" id="{D710ADB7-C244-4CD3-A097-EBCB844CC8DF}"/>
              </a:ext>
            </a:extLst>
          </p:cNvPr>
          <p:cNvPicPr>
            <a:picLocks noChangeAspect="1"/>
          </p:cNvPicPr>
          <p:nvPr/>
        </p:nvPicPr>
        <p:blipFill>
          <a:blip r:embed="rId2"/>
          <a:stretch>
            <a:fillRect/>
          </a:stretch>
        </p:blipFill>
        <p:spPr>
          <a:xfrm>
            <a:off x="4652581" y="170778"/>
            <a:ext cx="1838325" cy="571500"/>
          </a:xfrm>
          <a:prstGeom prst="rect">
            <a:avLst/>
          </a:prstGeom>
        </p:spPr>
      </p:pic>
    </p:spTree>
    <p:extLst>
      <p:ext uri="{BB962C8B-B14F-4D97-AF65-F5344CB8AC3E}">
        <p14:creationId xmlns:p14="http://schemas.microsoft.com/office/powerpoint/2010/main" val="3546839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7B1557-30AC-4EE2-B0B7-7E2E3BCE1861}"/>
              </a:ext>
            </a:extLst>
          </p:cNvPr>
          <p:cNvSpPr>
            <a:spLocks noGrp="1"/>
          </p:cNvSpPr>
          <p:nvPr>
            <p:ph type="title"/>
          </p:nvPr>
        </p:nvSpPr>
        <p:spPr>
          <a:xfrm>
            <a:off x="1833103" y="392378"/>
            <a:ext cx="7729728" cy="1188720"/>
          </a:xfrm>
        </p:spPr>
        <p:txBody>
          <a:bodyPr/>
          <a:lstStyle/>
          <a:p>
            <a:r>
              <a:rPr lang="sv-SE" dirty="0"/>
              <a:t>Individuell prövning av varje ansökan</a:t>
            </a:r>
          </a:p>
        </p:txBody>
      </p:sp>
      <p:sp>
        <p:nvSpPr>
          <p:cNvPr id="3" name="Platshållare för innehåll 2">
            <a:extLst>
              <a:ext uri="{FF2B5EF4-FFF2-40B4-BE49-F238E27FC236}">
                <a16:creationId xmlns:a16="http://schemas.microsoft.com/office/drawing/2014/main" id="{E244EB79-0056-4261-9744-3269EF487436}"/>
              </a:ext>
            </a:extLst>
          </p:cNvPr>
          <p:cNvSpPr>
            <a:spLocks noGrp="1"/>
          </p:cNvSpPr>
          <p:nvPr>
            <p:ph sz="half" idx="1"/>
          </p:nvPr>
        </p:nvSpPr>
        <p:spPr>
          <a:xfrm>
            <a:off x="1833103" y="1869213"/>
            <a:ext cx="4845341" cy="1706140"/>
          </a:xfrm>
        </p:spPr>
        <p:txBody>
          <a:bodyPr>
            <a:normAutofit fontScale="62500" lnSpcReduction="20000"/>
          </a:bodyPr>
          <a:lstStyle/>
          <a:p>
            <a:pPr marL="0" indent="0">
              <a:buNone/>
            </a:pPr>
            <a:r>
              <a:rPr lang="sv-SE" sz="2400" b="1" dirty="0"/>
              <a:t>Sammansättning förskolan </a:t>
            </a:r>
          </a:p>
          <a:p>
            <a:r>
              <a:rPr lang="sv-SE" sz="2400" dirty="0"/>
              <a:t>specialpedagoger</a:t>
            </a:r>
          </a:p>
          <a:p>
            <a:r>
              <a:rPr lang="sv-SE" sz="2400" dirty="0"/>
              <a:t>psykolog</a:t>
            </a:r>
          </a:p>
          <a:p>
            <a:r>
              <a:rPr lang="sv-SE" sz="2400" dirty="0"/>
              <a:t>skolsköterska</a:t>
            </a:r>
          </a:p>
          <a:p>
            <a:r>
              <a:rPr lang="sv-SE" sz="2400" dirty="0"/>
              <a:t>enhetschef Elevhälsan </a:t>
            </a:r>
            <a:r>
              <a:rPr lang="sv-SE" sz="2400" dirty="0" err="1"/>
              <a:t>FoG</a:t>
            </a:r>
            <a:endParaRPr lang="sv-SE" sz="2400" dirty="0"/>
          </a:p>
          <a:p>
            <a:endParaRPr lang="sv-SE" dirty="0"/>
          </a:p>
        </p:txBody>
      </p:sp>
      <p:sp>
        <p:nvSpPr>
          <p:cNvPr id="4" name="Platshållare för innehåll 3">
            <a:extLst>
              <a:ext uri="{FF2B5EF4-FFF2-40B4-BE49-F238E27FC236}">
                <a16:creationId xmlns:a16="http://schemas.microsoft.com/office/drawing/2014/main" id="{3815CEC7-33E0-4033-852D-1B1589A473BD}"/>
              </a:ext>
            </a:extLst>
          </p:cNvPr>
          <p:cNvSpPr>
            <a:spLocks noGrp="1"/>
          </p:cNvSpPr>
          <p:nvPr>
            <p:ph sz="half" idx="2"/>
          </p:nvPr>
        </p:nvSpPr>
        <p:spPr>
          <a:xfrm>
            <a:off x="6699325" y="1869213"/>
            <a:ext cx="4176656" cy="1857142"/>
          </a:xfrm>
        </p:spPr>
        <p:txBody>
          <a:bodyPr>
            <a:normAutofit fontScale="62500" lnSpcReduction="20000"/>
          </a:bodyPr>
          <a:lstStyle/>
          <a:p>
            <a:pPr marL="0" indent="0">
              <a:buNone/>
            </a:pPr>
            <a:r>
              <a:rPr lang="sv-SE" sz="2400" b="1" dirty="0"/>
              <a:t>Sammansättning grundskolan </a:t>
            </a:r>
            <a:r>
              <a:rPr lang="sv-SE" sz="2400" dirty="0"/>
              <a:t> </a:t>
            </a:r>
          </a:p>
          <a:p>
            <a:r>
              <a:rPr lang="sv-SE" sz="2400" dirty="0"/>
              <a:t>specialpedagog</a:t>
            </a:r>
          </a:p>
          <a:p>
            <a:r>
              <a:rPr lang="sv-SE" sz="2400" dirty="0"/>
              <a:t>psykolog</a:t>
            </a:r>
          </a:p>
          <a:p>
            <a:r>
              <a:rPr lang="sv-SE" sz="2400" dirty="0"/>
              <a:t>skolsköterska</a:t>
            </a:r>
          </a:p>
          <a:p>
            <a:r>
              <a:rPr lang="sv-SE" sz="2400" dirty="0"/>
              <a:t>kurator</a:t>
            </a:r>
          </a:p>
          <a:p>
            <a:r>
              <a:rPr lang="sv-SE" sz="2400" dirty="0"/>
              <a:t>enhetschef Elevhälsan </a:t>
            </a:r>
            <a:r>
              <a:rPr lang="sv-SE" sz="2400" dirty="0" err="1"/>
              <a:t>FoG</a:t>
            </a:r>
            <a:endParaRPr lang="sv-SE" sz="2400" dirty="0"/>
          </a:p>
          <a:p>
            <a:endParaRPr lang="sv-SE" dirty="0"/>
          </a:p>
          <a:p>
            <a:endParaRPr lang="sv-SE" dirty="0"/>
          </a:p>
        </p:txBody>
      </p:sp>
      <p:sp>
        <p:nvSpPr>
          <p:cNvPr id="5" name="Rektangel 4">
            <a:extLst>
              <a:ext uri="{FF2B5EF4-FFF2-40B4-BE49-F238E27FC236}">
                <a16:creationId xmlns:a16="http://schemas.microsoft.com/office/drawing/2014/main" id="{3B9C53BC-FA1F-479F-830C-C5762768E57D}"/>
              </a:ext>
            </a:extLst>
          </p:cNvPr>
          <p:cNvSpPr/>
          <p:nvPr/>
        </p:nvSpPr>
        <p:spPr>
          <a:xfrm rot="10800000" flipV="1">
            <a:off x="1709754" y="4014470"/>
            <a:ext cx="8772491" cy="2308324"/>
          </a:xfrm>
          <a:prstGeom prst="rect">
            <a:avLst/>
          </a:prstGeom>
        </p:spPr>
        <p:txBody>
          <a:bodyPr wrap="square">
            <a:spAutoFit/>
          </a:bodyPr>
          <a:lstStyle/>
          <a:p>
            <a:pPr marL="342900" indent="-342900">
              <a:buFont typeface="Arial" panose="020B0604020202020204" pitchFamily="34" charset="0"/>
              <a:buChar char="•"/>
            </a:pPr>
            <a:r>
              <a:rPr lang="sv-SE" sz="2400" dirty="0"/>
              <a:t>Beredningsgrupperna bereder beslut till biträdande utbildningsdirektör.</a:t>
            </a:r>
          </a:p>
          <a:p>
            <a:pPr marL="342900" indent="-342900">
              <a:buFont typeface="Arial" panose="020B0604020202020204" pitchFamily="34" charset="0"/>
              <a:buChar char="•"/>
            </a:pPr>
            <a:endParaRPr lang="sv-SE" sz="2400" dirty="0"/>
          </a:p>
          <a:p>
            <a:pPr marL="342900" indent="-342900">
              <a:buFont typeface="Arial" panose="020B0604020202020204" pitchFamily="34" charset="0"/>
              <a:buChar char="•"/>
            </a:pPr>
            <a:r>
              <a:rPr lang="sv-SE" sz="2400" dirty="0"/>
              <a:t>Beslut återkopplas via mejl till ansvarig rektor. </a:t>
            </a:r>
          </a:p>
          <a:p>
            <a:endParaRPr lang="sv-SE" sz="2400" dirty="0"/>
          </a:p>
          <a:p>
            <a:pPr marL="342900" indent="-342900">
              <a:buFont typeface="Arial" panose="020B0604020202020204" pitchFamily="34" charset="0"/>
              <a:buChar char="•"/>
            </a:pPr>
            <a:endParaRPr lang="sv-SE" sz="2400" dirty="0"/>
          </a:p>
        </p:txBody>
      </p:sp>
      <p:pic>
        <p:nvPicPr>
          <p:cNvPr id="6" name="Picture 2" descr="C:\Users\eriper\Desktop\Umea_kommun_mejl.png">
            <a:extLst>
              <a:ext uri="{FF2B5EF4-FFF2-40B4-BE49-F238E27FC236}">
                <a16:creationId xmlns:a16="http://schemas.microsoft.com/office/drawing/2014/main" id="{053EEAA3-B944-4F89-832E-98EE20B59B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764" y="188781"/>
            <a:ext cx="1201052" cy="499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5429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1911D3-F2AA-4C54-AED7-6E05C66F4ABC}"/>
              </a:ext>
            </a:extLst>
          </p:cNvPr>
          <p:cNvSpPr>
            <a:spLocks noGrp="1"/>
          </p:cNvSpPr>
          <p:nvPr>
            <p:ph type="ctrTitle"/>
          </p:nvPr>
        </p:nvSpPr>
        <p:spPr/>
        <p:txBody>
          <a:bodyPr/>
          <a:lstStyle/>
          <a:p>
            <a:r>
              <a:rPr lang="sv-SE" dirty="0"/>
              <a:t>Exempel på vad som kan ge tilläggsbelopp</a:t>
            </a:r>
          </a:p>
        </p:txBody>
      </p:sp>
      <p:sp>
        <p:nvSpPr>
          <p:cNvPr id="3" name="Underrubrik 2">
            <a:extLst>
              <a:ext uri="{FF2B5EF4-FFF2-40B4-BE49-F238E27FC236}">
                <a16:creationId xmlns:a16="http://schemas.microsoft.com/office/drawing/2014/main" id="{FE0C508B-6E22-452E-9355-F881AFB22FDE}"/>
              </a:ext>
            </a:extLst>
          </p:cNvPr>
          <p:cNvSpPr>
            <a:spLocks noGrp="1"/>
          </p:cNvSpPr>
          <p:nvPr>
            <p:ph type="subTitle" idx="1"/>
          </p:nvPr>
        </p:nvSpPr>
        <p:spPr/>
        <p:txBody>
          <a:bodyPr/>
          <a:lstStyle/>
          <a:p>
            <a:endParaRPr lang="sv-SE"/>
          </a:p>
        </p:txBody>
      </p:sp>
    </p:spTree>
    <p:extLst>
      <p:ext uri="{BB962C8B-B14F-4D97-AF65-F5344CB8AC3E}">
        <p14:creationId xmlns:p14="http://schemas.microsoft.com/office/powerpoint/2010/main" val="1218465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eriper\Desktop\Umea_kommun_mejl.png">
            <a:extLst>
              <a:ext uri="{FF2B5EF4-FFF2-40B4-BE49-F238E27FC236}">
                <a16:creationId xmlns:a16="http://schemas.microsoft.com/office/drawing/2014/main" id="{81123CCD-A877-47EA-AC53-F3B17E2E00E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24134" y="419360"/>
            <a:ext cx="1422537" cy="591859"/>
          </a:xfrm>
          <a:prstGeom prst="rect">
            <a:avLst/>
          </a:prstGeom>
          <a:noFill/>
          <a:extLst>
            <a:ext uri="{909E8E84-426E-40DD-AFC4-6F175D3DCCD1}">
              <a14:hiddenFill xmlns:a14="http://schemas.microsoft.com/office/drawing/2010/main">
                <a:solidFill>
                  <a:srgbClr val="FFFFFF"/>
                </a:solidFill>
              </a14:hiddenFill>
            </a:ext>
          </a:extLst>
        </p:spPr>
      </p:pic>
      <p:sp>
        <p:nvSpPr>
          <p:cNvPr id="5" name="Pil: uppåt 4">
            <a:extLst>
              <a:ext uri="{FF2B5EF4-FFF2-40B4-BE49-F238E27FC236}">
                <a16:creationId xmlns:a16="http://schemas.microsoft.com/office/drawing/2014/main" id="{C0089085-BD04-4F89-B144-C606C1497B52}"/>
              </a:ext>
            </a:extLst>
          </p:cNvPr>
          <p:cNvSpPr/>
          <p:nvPr/>
        </p:nvSpPr>
        <p:spPr>
          <a:xfrm>
            <a:off x="2490014" y="1494566"/>
            <a:ext cx="363474" cy="412899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a:p>
        </p:txBody>
      </p:sp>
      <p:sp>
        <p:nvSpPr>
          <p:cNvPr id="6" name="Pil: höger 5">
            <a:extLst>
              <a:ext uri="{FF2B5EF4-FFF2-40B4-BE49-F238E27FC236}">
                <a16:creationId xmlns:a16="http://schemas.microsoft.com/office/drawing/2014/main" id="{13A6DDEF-0CAD-4109-9791-360EBCFF585D}"/>
              </a:ext>
            </a:extLst>
          </p:cNvPr>
          <p:cNvSpPr/>
          <p:nvPr/>
        </p:nvSpPr>
        <p:spPr>
          <a:xfrm>
            <a:off x="2744724" y="5363432"/>
            <a:ext cx="6835504" cy="3634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a:p>
        </p:txBody>
      </p:sp>
      <p:sp>
        <p:nvSpPr>
          <p:cNvPr id="7" name="Rektangel 6">
            <a:extLst>
              <a:ext uri="{FF2B5EF4-FFF2-40B4-BE49-F238E27FC236}">
                <a16:creationId xmlns:a16="http://schemas.microsoft.com/office/drawing/2014/main" id="{342FB106-89FA-4628-9523-EEADD21DDC9F}"/>
              </a:ext>
            </a:extLst>
          </p:cNvPr>
          <p:cNvSpPr/>
          <p:nvPr/>
        </p:nvSpPr>
        <p:spPr>
          <a:xfrm>
            <a:off x="2853488" y="2818398"/>
            <a:ext cx="4149090" cy="473204"/>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sv-SE" dirty="0"/>
              <a:t>Särskilt stöd</a:t>
            </a:r>
          </a:p>
        </p:txBody>
      </p:sp>
      <p:sp>
        <p:nvSpPr>
          <p:cNvPr id="8" name="Rektangel 7">
            <a:extLst>
              <a:ext uri="{FF2B5EF4-FFF2-40B4-BE49-F238E27FC236}">
                <a16:creationId xmlns:a16="http://schemas.microsoft.com/office/drawing/2014/main" id="{C039751E-8AA7-469E-B133-47FDE85D07A6}"/>
              </a:ext>
            </a:extLst>
          </p:cNvPr>
          <p:cNvSpPr/>
          <p:nvPr/>
        </p:nvSpPr>
        <p:spPr>
          <a:xfrm>
            <a:off x="2853488" y="3340323"/>
            <a:ext cx="4149090" cy="747046"/>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sv-SE" dirty="0"/>
              <a:t>Extra anpassningar</a:t>
            </a:r>
          </a:p>
        </p:txBody>
      </p:sp>
      <p:sp>
        <p:nvSpPr>
          <p:cNvPr id="9" name="Rektangel 8">
            <a:extLst>
              <a:ext uri="{FF2B5EF4-FFF2-40B4-BE49-F238E27FC236}">
                <a16:creationId xmlns:a16="http://schemas.microsoft.com/office/drawing/2014/main" id="{A20B77DE-5FD7-4D82-8D2D-435E401F0CC8}"/>
              </a:ext>
            </a:extLst>
          </p:cNvPr>
          <p:cNvSpPr/>
          <p:nvPr/>
        </p:nvSpPr>
        <p:spPr>
          <a:xfrm>
            <a:off x="2853488" y="4142233"/>
            <a:ext cx="4149090" cy="1221200"/>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sv-SE" dirty="0"/>
              <a:t>Ledning och stimulans</a:t>
            </a:r>
          </a:p>
        </p:txBody>
      </p:sp>
      <p:sp>
        <p:nvSpPr>
          <p:cNvPr id="10" name="Rektangel 9">
            <a:extLst>
              <a:ext uri="{FF2B5EF4-FFF2-40B4-BE49-F238E27FC236}">
                <a16:creationId xmlns:a16="http://schemas.microsoft.com/office/drawing/2014/main" id="{AF703347-39C7-4B2A-AA52-7084A67E5D1B}"/>
              </a:ext>
            </a:extLst>
          </p:cNvPr>
          <p:cNvSpPr/>
          <p:nvPr/>
        </p:nvSpPr>
        <p:spPr>
          <a:xfrm>
            <a:off x="2853487" y="1494567"/>
            <a:ext cx="4149089" cy="473203"/>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sv-SE" dirty="0"/>
              <a:t>Extraordinära stödåtgärder - Tilläggsbelopp</a:t>
            </a:r>
          </a:p>
        </p:txBody>
      </p:sp>
      <p:sp>
        <p:nvSpPr>
          <p:cNvPr id="11" name="Rektangel 10">
            <a:extLst>
              <a:ext uri="{FF2B5EF4-FFF2-40B4-BE49-F238E27FC236}">
                <a16:creationId xmlns:a16="http://schemas.microsoft.com/office/drawing/2014/main" id="{A0AE4FE8-83D9-4306-B042-BA6C019547C9}"/>
              </a:ext>
            </a:extLst>
          </p:cNvPr>
          <p:cNvSpPr/>
          <p:nvPr/>
        </p:nvSpPr>
        <p:spPr>
          <a:xfrm>
            <a:off x="7148525" y="1967770"/>
            <a:ext cx="2298752" cy="3395662"/>
          </a:xfrm>
          <a:prstGeom prst="rect">
            <a:avLst/>
          </a:prstGeom>
          <a:solidFill>
            <a:srgbClr val="DDD303"/>
          </a:solidFill>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sv-SE" dirty="0"/>
              <a:t>Ingår i grundbelopp</a:t>
            </a:r>
          </a:p>
        </p:txBody>
      </p:sp>
      <p:sp>
        <p:nvSpPr>
          <p:cNvPr id="12" name="Rektangel 11">
            <a:extLst>
              <a:ext uri="{FF2B5EF4-FFF2-40B4-BE49-F238E27FC236}">
                <a16:creationId xmlns:a16="http://schemas.microsoft.com/office/drawing/2014/main" id="{DAE7B20F-1AFB-4EF4-80A3-70D2C8A7267C}"/>
              </a:ext>
            </a:extLst>
          </p:cNvPr>
          <p:cNvSpPr/>
          <p:nvPr/>
        </p:nvSpPr>
        <p:spPr>
          <a:xfrm>
            <a:off x="7148526" y="1494568"/>
            <a:ext cx="2298752" cy="473202"/>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sv-SE" dirty="0"/>
              <a:t>Ett komplement till grundbelopp</a:t>
            </a:r>
          </a:p>
        </p:txBody>
      </p:sp>
    </p:spTree>
    <p:extLst>
      <p:ext uri="{BB962C8B-B14F-4D97-AF65-F5344CB8AC3E}">
        <p14:creationId xmlns:p14="http://schemas.microsoft.com/office/powerpoint/2010/main" val="1314101106"/>
      </p:ext>
    </p:extLst>
  </p:cSld>
  <p:clrMapOvr>
    <a:masterClrMapping/>
  </p:clrMapOvr>
</p:sld>
</file>

<file path=ppt/theme/theme1.xml><?xml version="1.0" encoding="utf-8"?>
<a:theme xmlns:a="http://schemas.openxmlformats.org/drawingml/2006/main" name="Paket">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TM10001115[[fn=Paket]]</Template>
  <TotalTime>25182</TotalTime>
  <Words>1070</Words>
  <Application>Microsoft Office PowerPoint</Application>
  <PresentationFormat>Bredbild</PresentationFormat>
  <Paragraphs>85</Paragraphs>
  <Slides>16</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16</vt:i4>
      </vt:variant>
    </vt:vector>
  </HeadingPairs>
  <TitlesOfParts>
    <vt:vector size="20" baseType="lpstr">
      <vt:lpstr>Arial</vt:lpstr>
      <vt:lpstr>Gill Sans MT</vt:lpstr>
      <vt:lpstr>source sans pro</vt:lpstr>
      <vt:lpstr>Paket</vt:lpstr>
      <vt:lpstr>PowerPoint-presentation</vt:lpstr>
      <vt:lpstr>PowerPoint-presentation</vt:lpstr>
      <vt:lpstr>PowerPoint-presentation</vt:lpstr>
      <vt:lpstr>PowerPoint-presentation</vt:lpstr>
      <vt:lpstr>PowerPoint-presentation</vt:lpstr>
      <vt:lpstr>PowerPoint-presentation</vt:lpstr>
      <vt:lpstr>Individuell prövning av varje ansökan</vt:lpstr>
      <vt:lpstr>Exempel på vad som kan ge tilläggsbelopp</vt:lpstr>
      <vt:lpstr>PowerPoint-presentation</vt:lpstr>
      <vt:lpstr>Tilläggsbelopp</vt:lpstr>
      <vt:lpstr>Exempel på behov som kan vara extraordinära</vt:lpstr>
      <vt:lpstr>Exempel på medicinska behov Diabetes</vt:lpstr>
      <vt:lpstr>  omfattande kommunikativa och kognitiva svårigheter</vt:lpstr>
      <vt:lpstr>Exempel vid och hörselnedsättning</vt:lpstr>
      <vt:lpstr>Exempel vid synskada</vt:lpstr>
      <vt:lpstr>Förtydligande kring  tilläggsbelopp kopplat till Intellektuell funktionsnedsättning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Exempel på vad som kan ge tilläggsbelopp</dc:title>
  <dc:creator>Helén Aggevall Bergström</dc:creator>
  <cp:lastModifiedBy>Helén Aggevall Bergström</cp:lastModifiedBy>
  <cp:revision>6</cp:revision>
  <dcterms:created xsi:type="dcterms:W3CDTF">2022-03-01T10:29:38Z</dcterms:created>
  <dcterms:modified xsi:type="dcterms:W3CDTF">2023-11-10T09:33:29Z</dcterms:modified>
</cp:coreProperties>
</file>