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6"/>
  </p:notesMasterIdLst>
  <p:sldIdLst>
    <p:sldId id="256" r:id="rId5"/>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E1E"/>
    <a:srgbClr val="D1E8FF"/>
    <a:srgbClr val="E4B1C2"/>
    <a:srgbClr val="00A01E"/>
    <a:srgbClr val="8CBE00"/>
    <a:srgbClr val="555555"/>
    <a:srgbClr val="CCFF66"/>
    <a:srgbClr val="DDDDDD"/>
    <a:srgbClr val="F0F0F0"/>
    <a:srgbClr val="AFAF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0F80CC-F171-43C6-B264-6471DC5AE14B}" v="26" dt="2020-10-08T09:06:29.388"/>
    <p1510:client id="{1CE325A8-D5A5-4228-B8E2-4A2D836BB523}" v="1" dt="2021-10-06T12:50:31.829"/>
    <p1510:client id="{DEEFD595-DB68-2865-BA86-F6C94EE543A3}" v="2" dt="2022-06-03T07:43:45.247"/>
    <p1510:client id="{F6DA9121-D1F2-AF47-FC8B-252BE5928AB9}" v="34" dt="2020-10-08T08:41:01.59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301543" cy="720122"/>
          </a:xfrm>
          <a:prstGeom prst="rect">
            <a:avLst/>
          </a:prstGeom>
        </p:spPr>
        <p:txBody>
          <a:bodyPr vert="horz" lIns="138733" tIns="69366" rIns="138733" bIns="69366" rtlCol="0"/>
          <a:lstStyle>
            <a:lvl1pPr algn="l">
              <a:defRPr sz="1800"/>
            </a:lvl1pPr>
          </a:lstStyle>
          <a:p>
            <a:endParaRPr lang="sv-SE"/>
          </a:p>
        </p:txBody>
      </p:sp>
      <p:sp>
        <p:nvSpPr>
          <p:cNvPr id="3" name="Platshållare för datum 2"/>
          <p:cNvSpPr>
            <a:spLocks noGrp="1"/>
          </p:cNvSpPr>
          <p:nvPr>
            <p:ph type="dt" idx="1"/>
          </p:nvPr>
        </p:nvSpPr>
        <p:spPr>
          <a:xfrm>
            <a:off x="5622798" y="0"/>
            <a:ext cx="4301543" cy="720122"/>
          </a:xfrm>
          <a:prstGeom prst="rect">
            <a:avLst/>
          </a:prstGeom>
        </p:spPr>
        <p:txBody>
          <a:bodyPr vert="horz" lIns="138733" tIns="69366" rIns="138733" bIns="69366" rtlCol="0"/>
          <a:lstStyle>
            <a:lvl1pPr algn="r">
              <a:defRPr sz="1800"/>
            </a:lvl1pPr>
          </a:lstStyle>
          <a:p>
            <a:fld id="{D6B26376-1F9A-48B0-84E7-901DDFD35B2F}" type="datetimeFigureOut">
              <a:rPr lang="sv-SE" smtClean="0"/>
              <a:t>2023-05-05</a:t>
            </a:fld>
            <a:endParaRPr lang="sv-SE"/>
          </a:p>
        </p:txBody>
      </p:sp>
      <p:sp>
        <p:nvSpPr>
          <p:cNvPr id="4" name="Platshållare för bildobjekt 3"/>
          <p:cNvSpPr>
            <a:spLocks noGrp="1" noRot="1" noChangeAspect="1"/>
          </p:cNvSpPr>
          <p:nvPr>
            <p:ph type="sldImg" idx="2"/>
          </p:nvPr>
        </p:nvSpPr>
        <p:spPr>
          <a:xfrm>
            <a:off x="3148013" y="1793875"/>
            <a:ext cx="3630612" cy="4843463"/>
          </a:xfrm>
          <a:prstGeom prst="rect">
            <a:avLst/>
          </a:prstGeom>
          <a:noFill/>
          <a:ln w="12700">
            <a:solidFill>
              <a:prstClr val="black"/>
            </a:solidFill>
          </a:ln>
        </p:spPr>
        <p:txBody>
          <a:bodyPr vert="horz" lIns="138733" tIns="69366" rIns="138733" bIns="69366" rtlCol="0" anchor="ctr"/>
          <a:lstStyle/>
          <a:p>
            <a:endParaRPr lang="sv-SE"/>
          </a:p>
        </p:txBody>
      </p:sp>
      <p:sp>
        <p:nvSpPr>
          <p:cNvPr id="5" name="Platshållare för anteckningar 4"/>
          <p:cNvSpPr>
            <a:spLocks noGrp="1"/>
          </p:cNvSpPr>
          <p:nvPr>
            <p:ph type="body" sz="quarter" idx="3"/>
          </p:nvPr>
        </p:nvSpPr>
        <p:spPr>
          <a:xfrm>
            <a:off x="992664" y="6907183"/>
            <a:ext cx="7941310" cy="5651332"/>
          </a:xfrm>
          <a:prstGeom prst="rect">
            <a:avLst/>
          </a:prstGeom>
        </p:spPr>
        <p:txBody>
          <a:bodyPr vert="horz" lIns="138733" tIns="69366" rIns="138733" bIns="6936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13632469"/>
            <a:ext cx="4301543" cy="720120"/>
          </a:xfrm>
          <a:prstGeom prst="rect">
            <a:avLst/>
          </a:prstGeom>
        </p:spPr>
        <p:txBody>
          <a:bodyPr vert="horz" lIns="138733" tIns="69366" rIns="138733" bIns="69366" rtlCol="0" anchor="b"/>
          <a:lstStyle>
            <a:lvl1pPr algn="l">
              <a:defRPr sz="1800"/>
            </a:lvl1pPr>
          </a:lstStyle>
          <a:p>
            <a:endParaRPr lang="sv-SE"/>
          </a:p>
        </p:txBody>
      </p:sp>
      <p:sp>
        <p:nvSpPr>
          <p:cNvPr id="7" name="Platshållare för bildnummer 6"/>
          <p:cNvSpPr>
            <a:spLocks noGrp="1"/>
          </p:cNvSpPr>
          <p:nvPr>
            <p:ph type="sldNum" sz="quarter" idx="5"/>
          </p:nvPr>
        </p:nvSpPr>
        <p:spPr>
          <a:xfrm>
            <a:off x="5622798" y="13632469"/>
            <a:ext cx="4301543" cy="720120"/>
          </a:xfrm>
          <a:prstGeom prst="rect">
            <a:avLst/>
          </a:prstGeom>
        </p:spPr>
        <p:txBody>
          <a:bodyPr vert="horz" lIns="138733" tIns="69366" rIns="138733" bIns="69366" rtlCol="0" anchor="b"/>
          <a:lstStyle>
            <a:lvl1pPr algn="r">
              <a:defRPr sz="1800"/>
            </a:lvl1pPr>
          </a:lstStyle>
          <a:p>
            <a:fld id="{9C3D69C1-7435-4C16-982E-591F3B74AFB2}" type="slidenum">
              <a:rPr lang="sv-SE" smtClean="0"/>
              <a:t>‹#›</a:t>
            </a:fld>
            <a:endParaRPr lang="sv-SE"/>
          </a:p>
        </p:txBody>
      </p:sp>
    </p:spTree>
    <p:extLst>
      <p:ext uri="{BB962C8B-B14F-4D97-AF65-F5344CB8AC3E}">
        <p14:creationId xmlns:p14="http://schemas.microsoft.com/office/powerpoint/2010/main" val="643703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2271713" y="1143000"/>
            <a:ext cx="2314575" cy="3086100"/>
          </a:xfrm>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C3D69C1-7435-4C16-982E-591F3B74AFB2}" type="slidenum">
              <a:rPr lang="sv-SE" smtClean="0"/>
              <a:t>1</a:t>
            </a:fld>
            <a:endParaRPr lang="sv-SE"/>
          </a:p>
        </p:txBody>
      </p:sp>
    </p:spTree>
    <p:extLst>
      <p:ext uri="{BB962C8B-B14F-4D97-AF65-F5344CB8AC3E}">
        <p14:creationId xmlns:p14="http://schemas.microsoft.com/office/powerpoint/2010/main" val="2582029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sv-SE"/>
              <a:t>Klicka här för att ändra mall för rubrikformat</a:t>
            </a:r>
            <a:endParaRPr lang="en-US"/>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sv-SE"/>
              <a:t>Klicka här för att ändra mall för underrubrikformat</a:t>
            </a:r>
            <a:endParaRPr lang="en-US"/>
          </a:p>
        </p:txBody>
      </p:sp>
      <p:sp>
        <p:nvSpPr>
          <p:cNvPr id="4" name="Date Placeholder 3"/>
          <p:cNvSpPr>
            <a:spLocks noGrp="1"/>
          </p:cNvSpPr>
          <p:nvPr>
            <p:ph type="dt" sz="half" idx="10"/>
          </p:nvPr>
        </p:nvSpPr>
        <p:spPr/>
        <p:txBody>
          <a:bodyPr/>
          <a:lstStyle/>
          <a:p>
            <a:fld id="{5E0B369E-EE0D-450B-88F7-BD9B5E94BDCC}" type="datetimeFigureOut">
              <a:rPr lang="sv-SE" smtClean="0"/>
              <a:t>2023-05-05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193760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5E0B369E-EE0D-450B-88F7-BD9B5E94BDCC}" type="datetimeFigureOut">
              <a:rPr lang="sv-SE" smtClean="0"/>
              <a:t>2023-05-05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3818011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sv-SE"/>
              <a:t>Klicka här för att ändra mall för rubrikformat</a:t>
            </a:r>
            <a:endParaRPr lang="en-US"/>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5E0B369E-EE0D-450B-88F7-BD9B5E94BDCC}" type="datetimeFigureOut">
              <a:rPr lang="sv-SE" smtClean="0"/>
              <a:t>2023-05-05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1680227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5E0B369E-EE0D-450B-88F7-BD9B5E94BDCC}" type="datetimeFigureOut">
              <a:rPr lang="sv-SE" smtClean="0"/>
              <a:t>2023-05-05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245228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sv-SE"/>
              <a:t>Klicka här för att ändra mall för rubrikformat</a:t>
            </a:r>
            <a:endParaRPr lang="en-US"/>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5E0B369E-EE0D-450B-88F7-BD9B5E94BDCC}" type="datetimeFigureOut">
              <a:rPr lang="sv-SE" smtClean="0"/>
              <a:t>2023-05-05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1633868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sz="half" idx="1"/>
          </p:nvPr>
        </p:nvSpPr>
        <p:spPr>
          <a:xfrm>
            <a:off x="660083" y="3407833"/>
            <a:ext cx="4080510" cy="812249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4860608" y="3407833"/>
            <a:ext cx="4080510" cy="812249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Date Placeholder 4"/>
          <p:cNvSpPr>
            <a:spLocks noGrp="1"/>
          </p:cNvSpPr>
          <p:nvPr>
            <p:ph type="dt" sz="half" idx="10"/>
          </p:nvPr>
        </p:nvSpPr>
        <p:spPr/>
        <p:txBody>
          <a:bodyPr/>
          <a:lstStyle/>
          <a:p>
            <a:fld id="{5E0B369E-EE0D-450B-88F7-BD9B5E94BDCC}" type="datetimeFigureOut">
              <a:rPr lang="sv-SE" smtClean="0"/>
              <a:t>2023-05-05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69632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sv-SE"/>
              <a:t>Klicka här för att ändra mall för rubrikformat</a:t>
            </a:r>
            <a:endParaRPr lang="en-US"/>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sv-SE"/>
              <a:t>Klicka här för att ändra format på bakgrundstexten</a:t>
            </a:r>
          </a:p>
        </p:txBody>
      </p:sp>
      <p:sp>
        <p:nvSpPr>
          <p:cNvPr id="4" name="Content Placeholder 3"/>
          <p:cNvSpPr>
            <a:spLocks noGrp="1"/>
          </p:cNvSpPr>
          <p:nvPr>
            <p:ph sz="half" idx="2"/>
          </p:nvPr>
        </p:nvSpPr>
        <p:spPr>
          <a:xfrm>
            <a:off x="661334" y="4676140"/>
            <a:ext cx="4061757" cy="687789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sv-SE"/>
              <a:t>Klicka här för att ändra format på bakgrundstexten</a:t>
            </a:r>
          </a:p>
        </p:txBody>
      </p:sp>
      <p:sp>
        <p:nvSpPr>
          <p:cNvPr id="6" name="Content Placeholder 5"/>
          <p:cNvSpPr>
            <a:spLocks noGrp="1"/>
          </p:cNvSpPr>
          <p:nvPr>
            <p:ph sz="quarter" idx="4"/>
          </p:nvPr>
        </p:nvSpPr>
        <p:spPr>
          <a:xfrm>
            <a:off x="4860608" y="4676140"/>
            <a:ext cx="4081761" cy="687789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Date Placeholder 6"/>
          <p:cNvSpPr>
            <a:spLocks noGrp="1"/>
          </p:cNvSpPr>
          <p:nvPr>
            <p:ph type="dt" sz="half" idx="10"/>
          </p:nvPr>
        </p:nvSpPr>
        <p:spPr/>
        <p:txBody>
          <a:bodyPr/>
          <a:lstStyle/>
          <a:p>
            <a:fld id="{5E0B369E-EE0D-450B-88F7-BD9B5E94BDCC}" type="datetimeFigureOut">
              <a:rPr lang="sv-SE" smtClean="0"/>
              <a:t>2023-05-05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1581731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Date Placeholder 2"/>
          <p:cNvSpPr>
            <a:spLocks noGrp="1"/>
          </p:cNvSpPr>
          <p:nvPr>
            <p:ph type="dt" sz="half" idx="10"/>
          </p:nvPr>
        </p:nvSpPr>
        <p:spPr/>
        <p:txBody>
          <a:bodyPr/>
          <a:lstStyle/>
          <a:p>
            <a:fld id="{5E0B369E-EE0D-450B-88F7-BD9B5E94BDCC}" type="datetimeFigureOut">
              <a:rPr lang="sv-SE" smtClean="0"/>
              <a:t>2023-05-05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33754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B369E-EE0D-450B-88F7-BD9B5E94BDCC}" type="datetimeFigureOut">
              <a:rPr lang="sv-SE" smtClean="0"/>
              <a:t>2023-05-05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2241846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sv-SE"/>
              <a:t>Klicka här för att ändra mall för rubrikformat</a:t>
            </a:r>
            <a:endParaRPr lang="en-US"/>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E0B369E-EE0D-450B-88F7-BD9B5E94BDCC}" type="datetimeFigureOut">
              <a:rPr lang="sv-SE" smtClean="0"/>
              <a:t>2023-05-05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3083224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sv-SE"/>
              <a:t>Klicka här för att ändra mall för rubrikformat</a:t>
            </a:r>
            <a:endParaRPr lang="en-US"/>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sv-SE"/>
              <a:t>Klicka på ikonen för att lägga till en bild</a:t>
            </a:r>
            <a:endParaRPr lang="en-US"/>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E0B369E-EE0D-450B-88F7-BD9B5E94BDCC}" type="datetimeFigureOut">
              <a:rPr lang="sv-SE" smtClean="0"/>
              <a:t>2023-05-05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2454A42-4673-4C04-B86C-6E82EC350231}" type="slidenum">
              <a:rPr lang="sv-SE" smtClean="0"/>
              <a:t>‹#›</a:t>
            </a:fld>
            <a:endParaRPr lang="sv-SE"/>
          </a:p>
        </p:txBody>
      </p:sp>
    </p:spTree>
    <p:extLst>
      <p:ext uri="{BB962C8B-B14F-4D97-AF65-F5344CB8AC3E}">
        <p14:creationId xmlns:p14="http://schemas.microsoft.com/office/powerpoint/2010/main" val="3659218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sv-SE"/>
              <a:t>Klicka här för att ändra mall för rubrikformat</a:t>
            </a:r>
            <a:endParaRPr lang="en-US"/>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5E0B369E-EE0D-450B-88F7-BD9B5E94BDCC}" type="datetimeFigureOut">
              <a:rPr lang="sv-SE" smtClean="0"/>
              <a:t>2023-05-05</a:t>
            </a:fld>
            <a:endParaRPr lang="sv-SE"/>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C2454A42-4673-4C04-B86C-6E82EC350231}" type="slidenum">
              <a:rPr lang="sv-SE" smtClean="0"/>
              <a:t>‹#›</a:t>
            </a:fld>
            <a:endParaRPr lang="sv-SE"/>
          </a:p>
        </p:txBody>
      </p:sp>
    </p:spTree>
    <p:extLst>
      <p:ext uri="{BB962C8B-B14F-4D97-AF65-F5344CB8AC3E}">
        <p14:creationId xmlns:p14="http://schemas.microsoft.com/office/powerpoint/2010/main" val="169722180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ktangel 27">
            <a:extLst>
              <a:ext uri="{FF2B5EF4-FFF2-40B4-BE49-F238E27FC236}">
                <a16:creationId xmlns:a16="http://schemas.microsoft.com/office/drawing/2014/main" id="{D43A0D2E-5A64-4D3E-9D7F-FFD3C253BC3A}"/>
              </a:ext>
              <a:ext uri="{147F2762-F138-4A5C-976F-8EAC2B608ADB}">
                <a16:predDERef xmlns:a16="http://schemas.microsoft.com/office/drawing/2014/main" pred="{00000000-0008-0000-0000-000004000000}"/>
              </a:ext>
            </a:extLst>
          </p:cNvPr>
          <p:cNvSpPr/>
          <p:nvPr/>
        </p:nvSpPr>
        <p:spPr>
          <a:xfrm>
            <a:off x="322799" y="4885736"/>
            <a:ext cx="2196000" cy="1892808"/>
          </a:xfrm>
          <a:prstGeom prst="rect">
            <a:avLst/>
          </a:prstGeom>
          <a:solidFill>
            <a:srgbClr val="D1E8FF"/>
          </a:solidFill>
          <a:ln w="12700">
            <a:noFill/>
          </a:ln>
        </p:spPr>
        <p:style>
          <a:lnRef idx="2">
            <a:schemeClr val="accent2">
              <a:shade val="50000"/>
            </a:schemeClr>
          </a:lnRef>
          <a:fillRef idx="1">
            <a:schemeClr val="accent2"/>
          </a:fillRef>
          <a:effectRef idx="0">
            <a:schemeClr val="accent2"/>
          </a:effectRef>
          <a:fontRef idx="minor">
            <a:schemeClr val="lt1"/>
          </a:fontRef>
        </p:style>
        <p:txBody>
          <a:bodyPr wrap="square" lIns="108000" tIns="108000" rIns="108000" bIns="108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sv-SE" sz="1200">
              <a:solidFill>
                <a:schemeClr val="tx1"/>
              </a:solidFill>
              <a:cs typeface="Calibri"/>
            </a:endParaRPr>
          </a:p>
        </p:txBody>
      </p:sp>
      <p:sp>
        <p:nvSpPr>
          <p:cNvPr id="30" name="Rektangel 29">
            <a:extLst>
              <a:ext uri="{FF2B5EF4-FFF2-40B4-BE49-F238E27FC236}">
                <a16:creationId xmlns:a16="http://schemas.microsoft.com/office/drawing/2014/main" id="{71A99A17-8E3D-4F96-84FC-1202B6D9EECD}"/>
              </a:ext>
              <a:ext uri="{147F2762-F138-4A5C-976F-8EAC2B608ADB}">
                <a16:predDERef xmlns:a16="http://schemas.microsoft.com/office/drawing/2014/main" pred="{00000000-0008-0000-0000-000004000000}"/>
              </a:ext>
            </a:extLst>
          </p:cNvPr>
          <p:cNvSpPr/>
          <p:nvPr/>
        </p:nvSpPr>
        <p:spPr>
          <a:xfrm>
            <a:off x="4868671" y="4885736"/>
            <a:ext cx="2196000" cy="1892808"/>
          </a:xfrm>
          <a:prstGeom prst="rect">
            <a:avLst/>
          </a:prstGeom>
          <a:solidFill>
            <a:srgbClr val="D1E8FF"/>
          </a:solidFill>
          <a:ln w="12700">
            <a:noFill/>
          </a:ln>
        </p:spPr>
        <p:style>
          <a:lnRef idx="2">
            <a:schemeClr val="accent2">
              <a:shade val="50000"/>
            </a:schemeClr>
          </a:lnRef>
          <a:fillRef idx="1">
            <a:schemeClr val="accent2"/>
          </a:fillRef>
          <a:effectRef idx="0">
            <a:schemeClr val="accent2"/>
          </a:effectRef>
          <a:fontRef idx="minor">
            <a:schemeClr val="lt1"/>
          </a:fontRef>
        </p:style>
        <p:txBody>
          <a:bodyPr wrap="square" lIns="108000" tIns="108000" rIns="108000" bIns="108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sv-SE" sz="1200">
              <a:solidFill>
                <a:schemeClr val="tx1"/>
              </a:solidFill>
              <a:cs typeface="Calibri"/>
            </a:endParaRPr>
          </a:p>
        </p:txBody>
      </p:sp>
      <p:sp>
        <p:nvSpPr>
          <p:cNvPr id="31" name="Rektangel 30">
            <a:extLst>
              <a:ext uri="{FF2B5EF4-FFF2-40B4-BE49-F238E27FC236}">
                <a16:creationId xmlns:a16="http://schemas.microsoft.com/office/drawing/2014/main" id="{563E776D-2C03-4BAB-93B2-4683A1B28DAD}"/>
              </a:ext>
              <a:ext uri="{147F2762-F138-4A5C-976F-8EAC2B608ADB}">
                <a16:predDERef xmlns:a16="http://schemas.microsoft.com/office/drawing/2014/main" pred="{00000000-0008-0000-0000-000004000000}"/>
              </a:ext>
            </a:extLst>
          </p:cNvPr>
          <p:cNvSpPr/>
          <p:nvPr/>
        </p:nvSpPr>
        <p:spPr>
          <a:xfrm>
            <a:off x="7135077" y="4885736"/>
            <a:ext cx="2180163" cy="1892808"/>
          </a:xfrm>
          <a:prstGeom prst="rect">
            <a:avLst/>
          </a:prstGeom>
          <a:solidFill>
            <a:srgbClr val="D1E8FF"/>
          </a:solidFill>
          <a:ln w="12700">
            <a:noFill/>
          </a:ln>
        </p:spPr>
        <p:style>
          <a:lnRef idx="2">
            <a:schemeClr val="accent2">
              <a:shade val="50000"/>
            </a:schemeClr>
          </a:lnRef>
          <a:fillRef idx="1">
            <a:schemeClr val="accent2"/>
          </a:fillRef>
          <a:effectRef idx="0">
            <a:schemeClr val="accent2"/>
          </a:effectRef>
          <a:fontRef idx="minor">
            <a:schemeClr val="lt1"/>
          </a:fontRef>
        </p:style>
        <p:txBody>
          <a:bodyPr wrap="square" lIns="108000" tIns="108000" rIns="108000" bIns="108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sv-SE" sz="1200">
              <a:solidFill>
                <a:schemeClr val="tx1"/>
              </a:solidFill>
              <a:cs typeface="Calibri"/>
            </a:endParaRPr>
          </a:p>
        </p:txBody>
      </p:sp>
      <p:sp>
        <p:nvSpPr>
          <p:cNvPr id="29" name="Rektangel 28">
            <a:extLst>
              <a:ext uri="{FF2B5EF4-FFF2-40B4-BE49-F238E27FC236}">
                <a16:creationId xmlns:a16="http://schemas.microsoft.com/office/drawing/2014/main" id="{32F1DA9C-DA40-4AEC-857D-D7792E07E74C}"/>
              </a:ext>
              <a:ext uri="{147F2762-F138-4A5C-976F-8EAC2B608ADB}">
                <a16:predDERef xmlns:a16="http://schemas.microsoft.com/office/drawing/2014/main" pred="{00000000-0008-0000-0000-000004000000}"/>
              </a:ext>
            </a:extLst>
          </p:cNvPr>
          <p:cNvSpPr/>
          <p:nvPr/>
        </p:nvSpPr>
        <p:spPr>
          <a:xfrm>
            <a:off x="2601178" y="4885736"/>
            <a:ext cx="2196000" cy="1892808"/>
          </a:xfrm>
          <a:prstGeom prst="rect">
            <a:avLst/>
          </a:prstGeom>
          <a:solidFill>
            <a:srgbClr val="D1E8FF"/>
          </a:solidFill>
          <a:ln w="12700">
            <a:noFill/>
          </a:ln>
        </p:spPr>
        <p:style>
          <a:lnRef idx="2">
            <a:schemeClr val="accent2">
              <a:shade val="50000"/>
            </a:schemeClr>
          </a:lnRef>
          <a:fillRef idx="1">
            <a:schemeClr val="accent2"/>
          </a:fillRef>
          <a:effectRef idx="0">
            <a:schemeClr val="accent2"/>
          </a:effectRef>
          <a:fontRef idx="minor">
            <a:schemeClr val="lt1"/>
          </a:fontRef>
        </p:style>
        <p:txBody>
          <a:bodyPr wrap="square" lIns="108000" tIns="108000" rIns="108000" bIns="108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sv-SE" sz="1200">
              <a:solidFill>
                <a:schemeClr val="tx1"/>
              </a:solidFill>
              <a:cs typeface="Calibri"/>
            </a:endParaRPr>
          </a:p>
        </p:txBody>
      </p:sp>
      <p:sp>
        <p:nvSpPr>
          <p:cNvPr id="6" name="textruta 5">
            <a:extLst>
              <a:ext uri="{FF2B5EF4-FFF2-40B4-BE49-F238E27FC236}">
                <a16:creationId xmlns:a16="http://schemas.microsoft.com/office/drawing/2014/main" id="{738D19E9-0C3E-4FAA-92AA-6FD0124D9F96}"/>
              </a:ext>
            </a:extLst>
          </p:cNvPr>
          <p:cNvSpPr txBox="1"/>
          <p:nvPr/>
        </p:nvSpPr>
        <p:spPr>
          <a:xfrm>
            <a:off x="223526" y="238536"/>
            <a:ext cx="9160008" cy="523220"/>
          </a:xfrm>
          <a:prstGeom prst="rect">
            <a:avLst/>
          </a:prstGeom>
          <a:noFill/>
        </p:spPr>
        <p:txBody>
          <a:bodyPr wrap="square" rtlCol="0" anchor="t">
            <a:spAutoFit/>
          </a:bodyPr>
          <a:lstStyle/>
          <a:p>
            <a:r>
              <a:rPr lang="sv-SE" sz="2800" b="1"/>
              <a:t>Kommunikationsarbetets styrning 2020–2022</a:t>
            </a:r>
            <a:endParaRPr lang="sv-SE" sz="2800" b="1">
              <a:cs typeface="Calibri"/>
            </a:endParaRPr>
          </a:p>
        </p:txBody>
      </p:sp>
      <p:sp>
        <p:nvSpPr>
          <p:cNvPr id="11" name="Rektangel 10">
            <a:extLst>
              <a:ext uri="{FF2B5EF4-FFF2-40B4-BE49-F238E27FC236}">
                <a16:creationId xmlns:a16="http://schemas.microsoft.com/office/drawing/2014/main" id="{00000000-0008-0000-0000-000007000000}"/>
              </a:ext>
              <a:ext uri="{147F2762-F138-4A5C-976F-8EAC2B608ADB}">
                <a16:predDERef xmlns:a16="http://schemas.microsoft.com/office/drawing/2014/main" pred="{00000000-0008-0000-0000-000006000000}"/>
              </a:ext>
            </a:extLst>
          </p:cNvPr>
          <p:cNvSpPr/>
          <p:nvPr/>
        </p:nvSpPr>
        <p:spPr>
          <a:xfrm>
            <a:off x="323417" y="922044"/>
            <a:ext cx="8994689" cy="1239324"/>
          </a:xfrm>
          <a:prstGeom prst="rect">
            <a:avLst/>
          </a:prstGeom>
          <a:solidFill>
            <a:srgbClr val="006E1E"/>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sv-SE" sz="1200" b="1">
                <a:solidFill>
                  <a:schemeClr val="bg1"/>
                </a:solidFill>
              </a:rPr>
              <a:t>Vårt uppdrag </a:t>
            </a:r>
          </a:p>
          <a:p>
            <a:r>
              <a:rPr lang="sv-SE">
                <a:solidFill>
                  <a:schemeClr val="bg1"/>
                </a:solidFill>
                <a:ea typeface="+mn-lt"/>
                <a:cs typeface="+mn-lt"/>
              </a:rPr>
              <a:t>Kommunikationsarbetet ska, oavsett var kommunikatören arbetar, ske enligt fastlagda styrande dokument med gällande riktlinjer och rutiner. </a:t>
            </a:r>
          </a:p>
          <a:p>
            <a:r>
              <a:rPr lang="sv-SE">
                <a:solidFill>
                  <a:schemeClr val="bg1"/>
                </a:solidFill>
              </a:rPr>
              <a:t>Förvaltningarnas kommunikatörer är ett operativt och strategiskt stöd till respektive verksamhet. De är ett stöd vid verksamhetsplanering och bidrar till att kommunikationsaktiviteter som genomförs ger effekt. Kommunikationsavdelningen har ett övergripande ansvar för att styra och utveckla Umeå kommuns kommunikationsarbete och är ett kommunikationsstrategiskt stöd för stadsledningskontoret. Avdelningen är också rådgivande i frågor som gäller förvaltningarnas kommunikation. </a:t>
            </a:r>
            <a:endParaRPr lang="sv-SE">
              <a:solidFill>
                <a:schemeClr val="bg1"/>
              </a:solidFill>
              <a:cs typeface="Calibri"/>
            </a:endParaRPr>
          </a:p>
        </p:txBody>
      </p:sp>
      <p:sp>
        <p:nvSpPr>
          <p:cNvPr id="13" name="textruta 12">
            <a:extLst>
              <a:ext uri="{FF2B5EF4-FFF2-40B4-BE49-F238E27FC236}">
                <a16:creationId xmlns:a16="http://schemas.microsoft.com/office/drawing/2014/main" id="{8E31DCA4-5DA9-4549-80E1-DCA294E22314}"/>
              </a:ext>
            </a:extLst>
          </p:cNvPr>
          <p:cNvSpPr txBox="1"/>
          <p:nvPr/>
        </p:nvSpPr>
        <p:spPr>
          <a:xfrm>
            <a:off x="320550" y="12270720"/>
            <a:ext cx="8994690" cy="400103"/>
          </a:xfrm>
          <a:prstGeom prst="rect">
            <a:avLst/>
          </a:prstGeom>
          <a:solidFill>
            <a:srgbClr val="555555"/>
          </a:solidFill>
        </p:spPr>
        <p:txBody>
          <a:bodyPr wrap="square" lIns="106677" tIns="106677" rIns="106677" bIns="106677" rtlCol="0" anchor="t">
            <a:spAutoFit/>
          </a:bodyPr>
          <a:lstStyle/>
          <a:p>
            <a:pPr algn="ctr"/>
            <a:r>
              <a:rPr lang="sv-SE" sz="1200" b="1">
                <a:solidFill>
                  <a:schemeClr val="bg1"/>
                </a:solidFill>
              </a:rPr>
              <a:t>Värdegrund: Medborgarfokus, öppenhet, tillit , ständiga förbättringar (MÖTS)</a:t>
            </a:r>
          </a:p>
        </p:txBody>
      </p:sp>
      <p:sp>
        <p:nvSpPr>
          <p:cNvPr id="15" name="textruta 14">
            <a:extLst>
              <a:ext uri="{FF2B5EF4-FFF2-40B4-BE49-F238E27FC236}">
                <a16:creationId xmlns:a16="http://schemas.microsoft.com/office/drawing/2014/main" id="{5C90FEE7-637E-4650-9CC7-BDF1864665DE}"/>
              </a:ext>
            </a:extLst>
          </p:cNvPr>
          <p:cNvSpPr txBox="1"/>
          <p:nvPr/>
        </p:nvSpPr>
        <p:spPr>
          <a:xfrm>
            <a:off x="320551" y="11679232"/>
            <a:ext cx="8994689" cy="587441"/>
          </a:xfrm>
          <a:prstGeom prst="rect">
            <a:avLst/>
          </a:prstGeom>
          <a:solidFill>
            <a:srgbClr val="AFAFAF"/>
          </a:solidFill>
        </p:spPr>
        <p:txBody>
          <a:bodyPr wrap="square" lIns="108000" tIns="108000" rIns="108000" bIns="108000" rtlCol="0">
            <a:spAutoFit/>
          </a:bodyPr>
          <a:lstStyle/>
          <a:p>
            <a:pPr algn="ctr"/>
            <a:r>
              <a:rPr lang="sv-SE" sz="1200" b="1"/>
              <a:t>Verksamhetsidé: </a:t>
            </a:r>
            <a:r>
              <a:rPr lang="sv-SE" sz="1200"/>
              <a:t>Med gemensamma krafter skapar vi ett gott liv i Umeå. Vi bidrar till välfärd för alla och ger goda förutsättningar för företagande, fritid och kultur. </a:t>
            </a:r>
          </a:p>
        </p:txBody>
      </p:sp>
      <p:sp>
        <p:nvSpPr>
          <p:cNvPr id="17" name="Rektangel 16">
            <a:extLst>
              <a:ext uri="{FF2B5EF4-FFF2-40B4-BE49-F238E27FC236}">
                <a16:creationId xmlns:a16="http://schemas.microsoft.com/office/drawing/2014/main" id="{6DAFB049-38B4-499B-9590-C6597874CAF7}"/>
              </a:ext>
              <a:ext uri="{147F2762-F138-4A5C-976F-8EAC2B608ADB}">
                <a16:predDERef xmlns:a16="http://schemas.microsoft.com/office/drawing/2014/main" pred="{00000000-0008-0000-0000-000004000000}"/>
              </a:ext>
            </a:extLst>
          </p:cNvPr>
          <p:cNvSpPr/>
          <p:nvPr/>
        </p:nvSpPr>
        <p:spPr>
          <a:xfrm>
            <a:off x="323417" y="2246914"/>
            <a:ext cx="8994689" cy="1063266"/>
          </a:xfrm>
          <a:prstGeom prst="rect">
            <a:avLst/>
          </a:prstGeom>
          <a:solidFill>
            <a:srgbClr val="00A01E"/>
          </a:solidFill>
          <a:ln w="12700">
            <a:noFill/>
          </a:ln>
        </p:spPr>
        <p:style>
          <a:lnRef idx="2">
            <a:schemeClr val="accent2">
              <a:shade val="50000"/>
            </a:schemeClr>
          </a:lnRef>
          <a:fillRef idx="1">
            <a:schemeClr val="accent2"/>
          </a:fillRef>
          <a:effectRef idx="0">
            <a:schemeClr val="accent2"/>
          </a:effectRef>
          <a:fontRef idx="minor">
            <a:schemeClr val="lt1"/>
          </a:fontRef>
        </p:style>
        <p:txBody>
          <a:bodyPr wrap="square" lIns="108000" tIns="108000" rIns="108000" bIns="108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sv-SE" sz="1200" b="1">
                <a:solidFill>
                  <a:schemeClr val="bg1"/>
                </a:solidFill>
              </a:rPr>
              <a:t>Kommunikationsmål</a:t>
            </a:r>
          </a:p>
          <a:p>
            <a:r>
              <a:rPr lang="sv-SE">
                <a:solidFill>
                  <a:schemeClr val="bg1"/>
                </a:solidFill>
              </a:rPr>
              <a:t>Kommunens kommunikationsmål är att förvaltningarnas kommunikation ska bidra till att kommunfullmäktiges mål förverkligas.  </a:t>
            </a:r>
          </a:p>
          <a:p>
            <a:r>
              <a:rPr lang="sv-SE">
                <a:solidFill>
                  <a:schemeClr val="bg1"/>
                </a:solidFill>
              </a:rPr>
              <a:t>Det innebär att kommunens medborgare ska kunna delta i den demokratiska processen, känna till den service som kommunen erbjuder och känna till utvecklingen av Umeå.  Kommunikationen ska också underlätta för medarbetare att klara sitt arbete väl, ha kunskap om beslut och processer i verksamheten och förståelse för hela kommunens uppdrag och utmaningar. </a:t>
            </a:r>
            <a:endParaRPr lang="sv-SE">
              <a:solidFill>
                <a:schemeClr val="bg1"/>
              </a:solidFill>
              <a:cs typeface="Calibri"/>
            </a:endParaRPr>
          </a:p>
        </p:txBody>
      </p:sp>
      <p:sp>
        <p:nvSpPr>
          <p:cNvPr id="22" name="Rektangel 21">
            <a:extLst>
              <a:ext uri="{FF2B5EF4-FFF2-40B4-BE49-F238E27FC236}">
                <a16:creationId xmlns:a16="http://schemas.microsoft.com/office/drawing/2014/main" id="{B5669910-A936-4609-B782-7EA2756E3344}"/>
              </a:ext>
            </a:extLst>
          </p:cNvPr>
          <p:cNvSpPr/>
          <p:nvPr/>
        </p:nvSpPr>
        <p:spPr>
          <a:xfrm>
            <a:off x="7137325" y="4909155"/>
            <a:ext cx="2180163" cy="4219205"/>
          </a:xfrm>
          <a:prstGeom prst="rect">
            <a:avLst/>
          </a:prstGeom>
        </p:spPr>
        <p:txBody>
          <a:bodyPr wrap="square" lIns="108000" tIns="108000" rIns="108000" bIns="108000" anchor="t">
            <a:spAutoFit/>
          </a:bodyPr>
          <a:lstStyle/>
          <a:p>
            <a:r>
              <a:rPr lang="sv-SE" sz="1000" b="1">
                <a:ea typeface="+mn-lt"/>
                <a:cs typeface="+mn-lt"/>
              </a:rPr>
              <a:t>Delmål</a:t>
            </a:r>
            <a:endParaRPr lang="sv-SE" sz="1000">
              <a:ea typeface="+mn-lt"/>
              <a:cs typeface="+mn-lt"/>
            </a:endParaRPr>
          </a:p>
          <a:p>
            <a:r>
              <a:rPr lang="sv-SE" sz="1000">
                <a:ea typeface="+mn-lt"/>
                <a:cs typeface="+mn-lt"/>
              </a:rPr>
              <a:t>Vi har gjort de insatser som planerats i L-08.</a:t>
            </a:r>
            <a:endParaRPr lang="en-US" sz="1000">
              <a:ea typeface="+mn-lt"/>
              <a:cs typeface="+mn-lt"/>
            </a:endParaRPr>
          </a:p>
          <a:p>
            <a:endParaRPr lang="sv-SE" sz="1000">
              <a:ea typeface="+mn-lt"/>
              <a:cs typeface="+mn-lt"/>
            </a:endParaRPr>
          </a:p>
          <a:p>
            <a:r>
              <a:rPr lang="sv-SE" sz="1000">
                <a:ea typeface="+mn-lt"/>
                <a:cs typeface="+mn-lt"/>
              </a:rPr>
              <a:t>Utvärderingar visar att våra kommunikationsinsatser har gett önskad effekt.</a:t>
            </a:r>
            <a:endParaRPr lang="en-US" sz="1000">
              <a:ea typeface="+mn-lt"/>
              <a:cs typeface="+mn-lt"/>
            </a:endParaRPr>
          </a:p>
          <a:p>
            <a:endParaRPr lang="sv-SE" sz="1000">
              <a:ea typeface="+mn-lt"/>
              <a:cs typeface="+mn-lt"/>
            </a:endParaRPr>
          </a:p>
          <a:p>
            <a:endParaRPr lang="sv-SE" sz="1000">
              <a:ea typeface="+mn-lt"/>
              <a:cs typeface="+mn-lt"/>
            </a:endParaRPr>
          </a:p>
          <a:p>
            <a:endParaRPr lang="sv-SE" sz="1000">
              <a:ea typeface="+mn-lt"/>
              <a:cs typeface="+mn-lt"/>
            </a:endParaRPr>
          </a:p>
          <a:p>
            <a:endParaRPr lang="sv-SE" sz="1000">
              <a:ea typeface="+mn-lt"/>
              <a:cs typeface="+mn-lt"/>
            </a:endParaRPr>
          </a:p>
          <a:p>
            <a:endParaRPr lang="sv-SE" sz="1000">
              <a:ea typeface="+mn-lt"/>
              <a:cs typeface="+mn-lt"/>
            </a:endParaRPr>
          </a:p>
          <a:p>
            <a:endParaRPr lang="sv-SE" sz="1000">
              <a:ea typeface="+mn-lt"/>
              <a:cs typeface="+mn-lt"/>
            </a:endParaRPr>
          </a:p>
          <a:p>
            <a:r>
              <a:rPr lang="sv-SE" sz="1000" b="1">
                <a:ea typeface="+mn-lt"/>
                <a:cs typeface="+mn-lt"/>
              </a:rPr>
              <a:t>Resultatmått </a:t>
            </a:r>
            <a:endParaRPr lang="sv-SE" sz="1000">
              <a:ea typeface="+mn-lt"/>
              <a:cs typeface="+mn-lt"/>
            </a:endParaRPr>
          </a:p>
          <a:p>
            <a:r>
              <a:rPr lang="sv-SE" sz="1000">
                <a:ea typeface="+mn-lt"/>
                <a:cs typeface="+mn-lt"/>
              </a:rPr>
              <a:t>De insatser som planerats </a:t>
            </a:r>
            <a:r>
              <a:rPr lang="sv-SE" sz="1000" kern="1200">
                <a:ea typeface="+mn-lt"/>
                <a:cs typeface="+mn-lt"/>
              </a:rPr>
              <a:t>i </a:t>
            </a:r>
            <a:r>
              <a:rPr lang="sv-SE" sz="1000">
                <a:ea typeface="+mn-lt"/>
                <a:cs typeface="+mn-lt"/>
              </a:rPr>
              <a:t>L-08 (och de som har lagts till under året) är genomförda. </a:t>
            </a:r>
            <a:br>
              <a:rPr lang="sv-SE" sz="1000">
                <a:ea typeface="+mn-lt"/>
                <a:cs typeface="+mn-lt"/>
              </a:rPr>
            </a:br>
            <a:r>
              <a:rPr lang="sv-SE" sz="1000">
                <a:ea typeface="+mn-lt"/>
                <a:cs typeface="+mn-lt"/>
              </a:rPr>
              <a:t>Mäts i T3. </a:t>
            </a:r>
            <a:endParaRPr lang="en-US" sz="1000">
              <a:ea typeface="+mn-lt"/>
              <a:cs typeface="+mn-lt"/>
            </a:endParaRPr>
          </a:p>
          <a:p>
            <a:r>
              <a:rPr lang="sv-SE" sz="1000">
                <a:latin typeface="Calibri"/>
                <a:ea typeface="Calibri"/>
                <a:cs typeface="Calibri"/>
              </a:rPr>
              <a:t>Mått: skala</a:t>
            </a:r>
            <a:endParaRPr lang="en-US" sz="1000">
              <a:ea typeface="+mn-lt"/>
              <a:cs typeface="+mn-lt"/>
            </a:endParaRPr>
          </a:p>
          <a:p>
            <a:r>
              <a:rPr lang="sv-SE" sz="1000">
                <a:latin typeface="Calibri"/>
                <a:ea typeface="Calibri"/>
                <a:cs typeface="Calibri"/>
              </a:rPr>
              <a:t>Uppfyllt: 100 procent</a:t>
            </a:r>
            <a:endParaRPr lang="sv-SE" sz="1000">
              <a:ea typeface="+mn-lt"/>
              <a:cs typeface="+mn-lt"/>
            </a:endParaRPr>
          </a:p>
          <a:p>
            <a:endParaRPr lang="sv-SE" sz="1000">
              <a:ea typeface="+mn-lt"/>
              <a:cs typeface="+mn-lt"/>
            </a:endParaRPr>
          </a:p>
          <a:p>
            <a:r>
              <a:rPr lang="sv-SE" sz="1000">
                <a:ea typeface="+mn-lt"/>
                <a:cs typeface="+mn-lt"/>
              </a:rPr>
              <a:t>Minst två kommunikationsinsatser och effekten av dem har utvärderats. </a:t>
            </a:r>
            <a:br>
              <a:rPr lang="sv-SE" sz="1000">
                <a:ea typeface="+mn-lt"/>
                <a:cs typeface="+mn-lt"/>
              </a:rPr>
            </a:br>
            <a:r>
              <a:rPr lang="sv-SE" sz="1000">
                <a:ea typeface="+mn-lt"/>
                <a:cs typeface="+mn-lt"/>
              </a:rPr>
              <a:t>Mäts i T3. </a:t>
            </a:r>
            <a:endParaRPr lang="en-US" sz="1000">
              <a:ea typeface="+mn-lt"/>
              <a:cs typeface="+mn-lt"/>
            </a:endParaRPr>
          </a:p>
          <a:p>
            <a:r>
              <a:rPr lang="sv-SE" sz="1000">
                <a:ea typeface="+mn-lt"/>
                <a:cs typeface="+mn-lt"/>
              </a:rPr>
              <a:t>Mått: Ja, Nej</a:t>
            </a:r>
            <a:endParaRPr lang="en-US" sz="1000">
              <a:ea typeface="+mn-lt"/>
              <a:cs typeface="+mn-lt"/>
            </a:endParaRPr>
          </a:p>
          <a:p>
            <a:r>
              <a:rPr lang="sv-SE" sz="1000">
                <a:ea typeface="+mn-lt"/>
                <a:cs typeface="+mn-lt"/>
              </a:rPr>
              <a:t>Uppfyllt:  100%</a:t>
            </a:r>
            <a:endParaRPr lang="sv-SE"/>
          </a:p>
        </p:txBody>
      </p:sp>
      <p:sp>
        <p:nvSpPr>
          <p:cNvPr id="23" name="textruta 22">
            <a:extLst>
              <a:ext uri="{FF2B5EF4-FFF2-40B4-BE49-F238E27FC236}">
                <a16:creationId xmlns:a16="http://schemas.microsoft.com/office/drawing/2014/main" id="{042FB057-E25F-4C92-80A7-09EFFD57950B}"/>
              </a:ext>
            </a:extLst>
          </p:cNvPr>
          <p:cNvSpPr txBox="1"/>
          <p:nvPr/>
        </p:nvSpPr>
        <p:spPr>
          <a:xfrm>
            <a:off x="338637" y="4909155"/>
            <a:ext cx="2162291" cy="5481089"/>
          </a:xfrm>
          <a:prstGeom prst="rect">
            <a:avLst/>
          </a:prstGeom>
          <a:noFill/>
        </p:spPr>
        <p:txBody>
          <a:bodyPr wrap="square" lIns="108000" tIns="108000" rIns="108000" bIns="108000" rtlCol="0" anchor="t">
            <a:spAutoFit/>
          </a:bodyPr>
          <a:lstStyle/>
          <a:p>
            <a:r>
              <a:rPr lang="sv-SE" sz="1200" b="1"/>
              <a:t>Delmål</a:t>
            </a:r>
            <a:endParaRPr lang="sv-SE" sz="1200" b="1">
              <a:cs typeface="Calibri"/>
            </a:endParaRPr>
          </a:p>
          <a:p>
            <a:r>
              <a:rPr lang="sv-SE" sz="1000"/>
              <a:t>Vi har kännedom om olika målgruppers behov av kommunal information.</a:t>
            </a:r>
            <a:endParaRPr lang="sv-SE" sz="1000">
              <a:cs typeface="Calibri"/>
            </a:endParaRPr>
          </a:p>
          <a:p>
            <a:pPr lvl="0">
              <a:buNone/>
            </a:pPr>
            <a:endParaRPr lang="sv-SE" sz="1000"/>
          </a:p>
          <a:p>
            <a:pPr lvl="0">
              <a:buNone/>
            </a:pPr>
            <a:r>
              <a:rPr lang="sv-SE" sz="1000"/>
              <a:t>Kommunikationsavdelningen har kännedom om förvaltnings-kommunikatörernas behov av stöd och verktyg.</a:t>
            </a:r>
            <a:endParaRPr lang="sv-SE" sz="1000">
              <a:cs typeface="Calibri"/>
            </a:endParaRPr>
          </a:p>
          <a:p>
            <a:endParaRPr lang="sv-SE" sz="1000">
              <a:cs typeface="Calibri"/>
            </a:endParaRPr>
          </a:p>
          <a:p>
            <a:endParaRPr lang="sv-SE" sz="1000">
              <a:cs typeface="Calibri"/>
            </a:endParaRPr>
          </a:p>
          <a:p>
            <a:endParaRPr lang="sv-SE" sz="1000">
              <a:cs typeface="Calibri"/>
            </a:endParaRPr>
          </a:p>
          <a:p>
            <a:endParaRPr lang="sv-SE" sz="1000" b="1">
              <a:cs typeface="Calibri"/>
            </a:endParaRPr>
          </a:p>
          <a:p>
            <a:r>
              <a:rPr lang="sv-SE" sz="1000" b="1"/>
              <a:t>Resultatmått </a:t>
            </a:r>
          </a:p>
          <a:p>
            <a:r>
              <a:rPr lang="sv-SE" sz="1000">
                <a:ea typeface="+mn-lt"/>
                <a:cs typeface="+mn-lt"/>
              </a:rPr>
              <a:t>Genomföra L-08  i förvaltningen/verksamheten/</a:t>
            </a:r>
            <a:br>
              <a:rPr lang="sv-SE" sz="1000">
                <a:ea typeface="+mn-lt"/>
                <a:cs typeface="+mn-lt"/>
              </a:rPr>
            </a:br>
            <a:r>
              <a:rPr lang="sv-SE" sz="1000">
                <a:ea typeface="+mn-lt"/>
                <a:cs typeface="+mn-lt"/>
              </a:rPr>
              <a:t>relevant nivå. </a:t>
            </a:r>
            <a:br>
              <a:rPr lang="sv-SE" sz="1000">
                <a:ea typeface="+mn-lt"/>
                <a:cs typeface="+mn-lt"/>
              </a:rPr>
            </a:br>
            <a:r>
              <a:rPr lang="sv-SE" sz="1000">
                <a:ea typeface="+mn-lt"/>
                <a:cs typeface="+mn-lt"/>
              </a:rPr>
              <a:t>Mäts i T1.</a:t>
            </a:r>
          </a:p>
          <a:p>
            <a:r>
              <a:rPr lang="sv-SE" sz="1000">
                <a:ea typeface="+mn-lt"/>
                <a:cs typeface="+mn-lt"/>
              </a:rPr>
              <a:t>Mått: Ja, Nej</a:t>
            </a:r>
          </a:p>
          <a:p>
            <a:r>
              <a:rPr lang="sv-SE" sz="1000">
                <a:ea typeface="+mn-lt"/>
                <a:cs typeface="+mn-lt"/>
              </a:rPr>
              <a:t>Uppfyllt:  100%</a:t>
            </a:r>
          </a:p>
          <a:p>
            <a:endParaRPr lang="sv-SE" sz="1000">
              <a:ea typeface="+mn-lt"/>
              <a:cs typeface="+mn-lt"/>
            </a:endParaRPr>
          </a:p>
          <a:p>
            <a:r>
              <a:rPr lang="sv-SE" sz="1000">
                <a:ea typeface="+mn-lt"/>
                <a:cs typeface="+mn-lt"/>
              </a:rPr>
              <a:t>Mäta och analysera målgruppers behov av kommunikation, inför minst två kommunikationsinsatser. </a:t>
            </a:r>
            <a:br>
              <a:rPr lang="sv-SE" sz="1000">
                <a:ea typeface="+mn-lt"/>
                <a:cs typeface="+mn-lt"/>
              </a:rPr>
            </a:br>
            <a:r>
              <a:rPr lang="sv-SE" sz="1000">
                <a:ea typeface="+mn-lt"/>
                <a:cs typeface="+mn-lt"/>
              </a:rPr>
              <a:t>Mäts i T2.</a:t>
            </a:r>
            <a:br>
              <a:rPr lang="sv-SE" sz="1000">
                <a:ea typeface="+mn-lt"/>
                <a:cs typeface="+mn-lt"/>
              </a:rPr>
            </a:br>
            <a:r>
              <a:rPr lang="sv-SE" sz="1000">
                <a:ea typeface="+mn-lt"/>
                <a:cs typeface="+mn-lt"/>
              </a:rPr>
              <a:t>Mått: Ja, Nej</a:t>
            </a:r>
            <a:endParaRPr lang="sv-SE"/>
          </a:p>
          <a:p>
            <a:r>
              <a:rPr lang="sv-SE" sz="1000">
                <a:ea typeface="+mn-lt"/>
                <a:cs typeface="+mn-lt"/>
              </a:rPr>
              <a:t>Uppfyllt: 100%</a:t>
            </a:r>
          </a:p>
          <a:p>
            <a:endParaRPr lang="sv-SE" sz="1000">
              <a:solidFill>
                <a:srgbClr val="FF0000"/>
              </a:solidFill>
              <a:ea typeface="+mn-lt"/>
              <a:cs typeface="+mn-lt"/>
            </a:endParaRPr>
          </a:p>
          <a:p>
            <a:r>
              <a:rPr lang="sv-SE" sz="1000">
                <a:ea typeface="+mn-lt"/>
                <a:cs typeface="+mn-lt"/>
              </a:rPr>
              <a:t>Kommunikatörer analyserar SCB:s medborgarundersökning ur ett kommunikationsperspektiv. </a:t>
            </a:r>
            <a:br>
              <a:rPr lang="sv-SE" sz="1000">
                <a:ea typeface="+mn-lt"/>
                <a:cs typeface="+mn-lt"/>
              </a:rPr>
            </a:br>
            <a:r>
              <a:rPr lang="sv-SE" sz="1000">
                <a:ea typeface="+mn-lt"/>
                <a:cs typeface="+mn-lt"/>
              </a:rPr>
              <a:t>Mäts i T3. </a:t>
            </a:r>
          </a:p>
          <a:p>
            <a:r>
              <a:rPr lang="sv-SE" sz="1000">
                <a:ea typeface="+mn-lt"/>
                <a:cs typeface="+mn-lt"/>
              </a:rPr>
              <a:t>Mått: Ja, Nej</a:t>
            </a:r>
          </a:p>
          <a:p>
            <a:r>
              <a:rPr lang="sv-SE" sz="1000">
                <a:ea typeface="+mn-lt"/>
                <a:cs typeface="+mn-lt"/>
              </a:rPr>
              <a:t>Uppfyllt: 100%</a:t>
            </a:r>
          </a:p>
        </p:txBody>
      </p:sp>
      <p:sp>
        <p:nvSpPr>
          <p:cNvPr id="24" name="textruta 23">
            <a:extLst>
              <a:ext uri="{FF2B5EF4-FFF2-40B4-BE49-F238E27FC236}">
                <a16:creationId xmlns:a16="http://schemas.microsoft.com/office/drawing/2014/main" id="{D3F4898B-6C66-40F9-9328-7F36503EA170}"/>
              </a:ext>
            </a:extLst>
          </p:cNvPr>
          <p:cNvSpPr txBox="1"/>
          <p:nvPr/>
        </p:nvSpPr>
        <p:spPr>
          <a:xfrm>
            <a:off x="2614485" y="4909155"/>
            <a:ext cx="2184941" cy="7019971"/>
          </a:xfrm>
          <a:prstGeom prst="rect">
            <a:avLst/>
          </a:prstGeom>
          <a:noFill/>
        </p:spPr>
        <p:txBody>
          <a:bodyPr wrap="square" lIns="108000" tIns="108000" rIns="108000" bIns="108000" rtlCol="0" anchor="t">
            <a:spAutoFit/>
          </a:bodyPr>
          <a:lstStyle/>
          <a:p>
            <a:r>
              <a:rPr lang="sv-SE" sz="1200" b="1"/>
              <a:t>Delmål</a:t>
            </a:r>
            <a:endParaRPr lang="sv-SE" sz="1200" b="1">
              <a:cs typeface="Calibri"/>
            </a:endParaRPr>
          </a:p>
          <a:p>
            <a:r>
              <a:rPr lang="sv-SE" sz="1000"/>
              <a:t>Umeå kommuns verksamheter har de plattformar och verktyg som behövs för att kunna jobba med kommunikation på ett effektivt sätt. </a:t>
            </a:r>
            <a:endParaRPr lang="sv-SE" sz="1000">
              <a:cs typeface="Calibri"/>
            </a:endParaRPr>
          </a:p>
          <a:p>
            <a:pPr lvl="0"/>
            <a:endParaRPr lang="sv-SE" sz="1000"/>
          </a:p>
          <a:p>
            <a:r>
              <a:rPr lang="sv-SE" sz="1000">
                <a:ea typeface="+mn-lt"/>
                <a:cs typeface="+mn-lt"/>
              </a:rPr>
              <a:t>Verksamheterna har kännedom om och nyttjar vid behov det stöd och de verktyg som finns inom kommunikationsarbetet. </a:t>
            </a:r>
            <a:endParaRPr lang="sv-SE" sz="1000" b="1">
              <a:ea typeface="+mn-lt"/>
              <a:cs typeface="+mn-lt"/>
            </a:endParaRPr>
          </a:p>
          <a:p>
            <a:endParaRPr lang="sv-SE" sz="1000" b="1"/>
          </a:p>
          <a:p>
            <a:endParaRPr lang="sv-SE" sz="1000" b="1"/>
          </a:p>
          <a:p>
            <a:endParaRPr lang="sv-SE" sz="1000" b="1"/>
          </a:p>
          <a:p>
            <a:r>
              <a:rPr lang="sv-SE" sz="1000" b="1"/>
              <a:t>Resultatmått</a:t>
            </a:r>
            <a:endParaRPr lang="sv-SE" sz="1000">
              <a:cs typeface="Calibri"/>
            </a:endParaRPr>
          </a:p>
          <a:p>
            <a:r>
              <a:rPr lang="sv-SE" sz="1000"/>
              <a:t>Vi har sammanställt och prioriterat det gemensamma behovet av stöd, kanaler och verktyg inom kommunikationsområdet. </a:t>
            </a:r>
            <a:br>
              <a:rPr lang="sv-SE" sz="1000"/>
            </a:br>
            <a:r>
              <a:rPr lang="sv-SE" sz="1000">
                <a:ea typeface="+mn-lt"/>
                <a:cs typeface="+mn-lt"/>
              </a:rPr>
              <a:t>Mäts i T2.</a:t>
            </a:r>
            <a:endParaRPr lang="sv-SE" sz="1000" i="1">
              <a:cs typeface="Calibri" panose="020F0502020204030204"/>
            </a:endParaRPr>
          </a:p>
          <a:p>
            <a:r>
              <a:rPr lang="sv-SE" sz="1000">
                <a:ea typeface="+mn-lt"/>
                <a:cs typeface="+mn-lt"/>
              </a:rPr>
              <a:t>Uppfyllt: </a:t>
            </a:r>
            <a:r>
              <a:rPr lang="sv-SE" sz="1000"/>
              <a:t>Ja, Nej</a:t>
            </a:r>
            <a:endParaRPr lang="sv-SE" sz="1000">
              <a:cs typeface="Calibri"/>
            </a:endParaRPr>
          </a:p>
          <a:p>
            <a:endParaRPr lang="sv-SE" sz="1000"/>
          </a:p>
          <a:p>
            <a:r>
              <a:rPr lang="sv-SE" sz="1000"/>
              <a:t>Vi har utvecklat prioriterat stöd, kanaler och verktyg inom kommunikations</a:t>
            </a:r>
            <a:br>
              <a:rPr lang="sv-SE" sz="1000"/>
            </a:br>
            <a:r>
              <a:rPr lang="sv-SE" sz="1000"/>
              <a:t>området. </a:t>
            </a:r>
            <a:br>
              <a:rPr lang="sv-SE" sz="1000"/>
            </a:br>
            <a:r>
              <a:rPr lang="sv-SE" sz="1000">
                <a:ea typeface="+mn-lt"/>
                <a:cs typeface="+mn-lt"/>
              </a:rPr>
              <a:t>Mäts i T2.</a:t>
            </a:r>
            <a:br>
              <a:rPr lang="sv-SE" sz="1000"/>
            </a:br>
            <a:r>
              <a:rPr lang="sv-SE" sz="1000"/>
              <a:t>Mått: skala</a:t>
            </a:r>
            <a:br>
              <a:rPr lang="sv-SE" sz="1000">
                <a:cs typeface="Calibri"/>
              </a:rPr>
            </a:br>
            <a:r>
              <a:rPr lang="sv-SE" sz="1000"/>
              <a:t>Uppfyllt: 75% av listade behov har åtgärdats</a:t>
            </a:r>
            <a:endParaRPr lang="sv-SE" sz="1000">
              <a:cs typeface="Calibri"/>
            </a:endParaRPr>
          </a:p>
          <a:p>
            <a:endParaRPr lang="sv-SE" sz="1000">
              <a:cs typeface="Calibri"/>
            </a:endParaRPr>
          </a:p>
          <a:p>
            <a:r>
              <a:rPr lang="sv-SE" sz="1000">
                <a:ea typeface="+mn-lt"/>
                <a:cs typeface="+mn-lt"/>
              </a:rPr>
              <a:t>Mäta chefers kännedom om hur ett strukturerat kommunikations-arbete kan bidra till att verksamheterna uppfyller sina mål. </a:t>
            </a:r>
            <a:br>
              <a:rPr lang="sv-SE" sz="1000">
                <a:ea typeface="+mn-lt"/>
                <a:cs typeface="+mn-lt"/>
              </a:rPr>
            </a:br>
            <a:r>
              <a:rPr lang="sv-SE" sz="1000">
                <a:ea typeface="+mn-lt"/>
                <a:cs typeface="+mn-lt"/>
              </a:rPr>
              <a:t>Mäts i T3. </a:t>
            </a:r>
            <a:endParaRPr lang="en-US" sz="1000">
              <a:ea typeface="+mn-lt"/>
              <a:cs typeface="+mn-lt"/>
            </a:endParaRPr>
          </a:p>
          <a:p>
            <a:r>
              <a:rPr lang="sv-SE" sz="1000">
                <a:cs typeface="Calibri"/>
              </a:rPr>
              <a:t>Mått: Skala </a:t>
            </a:r>
            <a:endParaRPr lang="en-US" sz="1000">
              <a:ea typeface="+mn-lt"/>
              <a:cs typeface="+mn-lt"/>
            </a:endParaRPr>
          </a:p>
          <a:p>
            <a:r>
              <a:rPr lang="sv-SE" sz="1000">
                <a:cs typeface="Calibri"/>
              </a:rPr>
              <a:t>Uppfyllt: 75% svarar god kännedom</a:t>
            </a:r>
            <a:endParaRPr lang="en-US" sz="1000">
              <a:ea typeface="+mn-lt"/>
              <a:cs typeface="+mn-lt"/>
            </a:endParaRPr>
          </a:p>
          <a:p>
            <a:endParaRPr lang="sv-SE" sz="1000" i="1">
              <a:cs typeface="Calibri" panose="020F0502020204030204"/>
            </a:endParaRPr>
          </a:p>
          <a:p>
            <a:endParaRPr lang="sv-SE" sz="1000">
              <a:cs typeface="Calibri"/>
            </a:endParaRPr>
          </a:p>
          <a:p>
            <a:endParaRPr lang="sv-SE" sz="1000">
              <a:cs typeface="Calibri"/>
            </a:endParaRPr>
          </a:p>
          <a:p>
            <a:endParaRPr lang="sv-SE" sz="1000"/>
          </a:p>
          <a:p>
            <a:endParaRPr lang="sv-SE" sz="1000">
              <a:cs typeface="Calibri"/>
            </a:endParaRPr>
          </a:p>
          <a:p>
            <a:endParaRPr lang="sv-SE" sz="1000">
              <a:cs typeface="Calibri"/>
            </a:endParaRPr>
          </a:p>
        </p:txBody>
      </p:sp>
      <p:sp>
        <p:nvSpPr>
          <p:cNvPr id="25" name="textruta 24">
            <a:extLst>
              <a:ext uri="{FF2B5EF4-FFF2-40B4-BE49-F238E27FC236}">
                <a16:creationId xmlns:a16="http://schemas.microsoft.com/office/drawing/2014/main" id="{08CDB927-1C68-4343-90A9-A61D2C862444}"/>
              </a:ext>
            </a:extLst>
          </p:cNvPr>
          <p:cNvSpPr txBox="1"/>
          <p:nvPr/>
        </p:nvSpPr>
        <p:spPr>
          <a:xfrm>
            <a:off x="4856698" y="4909155"/>
            <a:ext cx="2210221" cy="3295875"/>
          </a:xfrm>
          <a:prstGeom prst="rect">
            <a:avLst/>
          </a:prstGeom>
          <a:noFill/>
        </p:spPr>
        <p:txBody>
          <a:bodyPr wrap="square" lIns="108000" tIns="108000" rIns="108000" bIns="108000" rtlCol="0" anchor="t">
            <a:spAutoFit/>
          </a:bodyPr>
          <a:lstStyle/>
          <a:p>
            <a:r>
              <a:rPr lang="sv-SE" sz="1200" b="1"/>
              <a:t>Delmål</a:t>
            </a:r>
            <a:endParaRPr lang="sv-SE" sz="1000" b="1"/>
          </a:p>
          <a:p>
            <a:pPr defTabSz="960144">
              <a:defRPr/>
            </a:pPr>
            <a:r>
              <a:rPr lang="sv-SE" sz="1000"/>
              <a:t>Verksamheterna har kännedom om hur strukturerat kommunikations-arbete bidrar till att de uppfyller sina mål.</a:t>
            </a:r>
            <a:endParaRPr lang="sv-SE" sz="1000">
              <a:cs typeface="Calibri"/>
            </a:endParaRPr>
          </a:p>
          <a:p>
            <a:endParaRPr lang="sv-SE" sz="1000" b="1"/>
          </a:p>
          <a:p>
            <a:endParaRPr lang="sv-SE" sz="800" b="1"/>
          </a:p>
          <a:p>
            <a:endParaRPr lang="sv-SE" sz="1000" b="1"/>
          </a:p>
          <a:p>
            <a:endParaRPr lang="sv-SE" sz="1000" b="1"/>
          </a:p>
          <a:p>
            <a:endParaRPr lang="sv-SE" sz="1000" b="1"/>
          </a:p>
          <a:p>
            <a:endParaRPr lang="sv-SE" sz="1000" b="1"/>
          </a:p>
          <a:p>
            <a:endParaRPr lang="sv-SE" sz="1000" b="1">
              <a:cs typeface="Calibri" panose="020F0502020204030204"/>
            </a:endParaRPr>
          </a:p>
          <a:p>
            <a:endParaRPr lang="sv-SE" sz="1000" b="1"/>
          </a:p>
          <a:p>
            <a:r>
              <a:rPr lang="sv-SE" sz="1000" b="1"/>
              <a:t>Resultatmått</a:t>
            </a:r>
            <a:endParaRPr lang="sv-SE" sz="1000"/>
          </a:p>
          <a:p>
            <a:pPr defTabSz="960144">
              <a:defRPr/>
            </a:pPr>
            <a:r>
              <a:rPr lang="sv-SE" sz="1000">
                <a:ea typeface="+mn-lt"/>
                <a:cs typeface="+mn-lt"/>
              </a:rPr>
              <a:t>Mäta </a:t>
            </a:r>
            <a:r>
              <a:rPr lang="sv-SE" sz="1000"/>
              <a:t>kännedom om det stöd och de verktyg som finns inom kommunikationsarbetet. </a:t>
            </a:r>
            <a:br>
              <a:rPr lang="sv-SE" sz="1000"/>
            </a:br>
            <a:r>
              <a:rPr lang="sv-SE" sz="1000">
                <a:ea typeface="+mn-lt"/>
                <a:cs typeface="+mn-lt"/>
              </a:rPr>
              <a:t>Mäts i T3. </a:t>
            </a:r>
          </a:p>
          <a:p>
            <a:pPr defTabSz="960144">
              <a:defRPr/>
            </a:pPr>
            <a:r>
              <a:rPr lang="sv-SE" sz="1000">
                <a:ea typeface="+mn-lt"/>
                <a:cs typeface="+mn-lt"/>
              </a:rPr>
              <a:t>Mått: Skala </a:t>
            </a:r>
          </a:p>
          <a:p>
            <a:r>
              <a:rPr lang="sv-SE" sz="1000">
                <a:ea typeface="+mn-lt"/>
                <a:cs typeface="+mn-lt"/>
              </a:rPr>
              <a:t>Uppfyllt: 75% svarar god kännedom</a:t>
            </a:r>
          </a:p>
        </p:txBody>
      </p:sp>
      <p:sp>
        <p:nvSpPr>
          <p:cNvPr id="32" name="textruta 31">
            <a:extLst>
              <a:ext uri="{FF2B5EF4-FFF2-40B4-BE49-F238E27FC236}">
                <a16:creationId xmlns:a16="http://schemas.microsoft.com/office/drawing/2014/main" id="{A640A3E5-F5FC-43BD-8AE6-A1496D452405}"/>
              </a:ext>
            </a:extLst>
          </p:cNvPr>
          <p:cNvSpPr txBox="1"/>
          <p:nvPr/>
        </p:nvSpPr>
        <p:spPr>
          <a:xfrm>
            <a:off x="320553" y="11092866"/>
            <a:ext cx="8994688" cy="587441"/>
          </a:xfrm>
          <a:prstGeom prst="rect">
            <a:avLst/>
          </a:prstGeom>
          <a:solidFill>
            <a:srgbClr val="DDDDDD"/>
          </a:solidFill>
        </p:spPr>
        <p:txBody>
          <a:bodyPr wrap="square" lIns="108000" tIns="108000" rIns="108000" bIns="108000" rtlCol="0" anchor="t">
            <a:spAutoFit/>
          </a:bodyPr>
          <a:lstStyle/>
          <a:p>
            <a:pPr algn="ctr"/>
            <a:r>
              <a:rPr lang="sv-SE" sz="1200" b="1"/>
              <a:t>Utgångspunkter: </a:t>
            </a:r>
            <a:r>
              <a:rPr lang="sv-SE" sz="1200"/>
              <a:t>Målgruppsanpassning, Inkludera hela kommunen , Tydlig avsändare , Digitalt först , Delaktighet i dialog , </a:t>
            </a:r>
            <a:br>
              <a:rPr lang="sv-SE" sz="1200"/>
            </a:br>
            <a:r>
              <a:rPr lang="sv-SE" sz="1200"/>
              <a:t>Jämställdhet, mångfald, tillgänglighet och hållbarhet </a:t>
            </a:r>
            <a:endParaRPr lang="sv-SE" sz="1200">
              <a:cs typeface="Calibri"/>
            </a:endParaRPr>
          </a:p>
        </p:txBody>
      </p:sp>
      <p:sp>
        <p:nvSpPr>
          <p:cNvPr id="16" name="Rektangel 15">
            <a:extLst>
              <a:ext uri="{FF2B5EF4-FFF2-40B4-BE49-F238E27FC236}">
                <a16:creationId xmlns:a16="http://schemas.microsoft.com/office/drawing/2014/main" id="{48395847-45B2-40B1-B974-B9E07E515B17}"/>
              </a:ext>
              <a:ext uri="{147F2762-F138-4A5C-976F-8EAC2B608ADB}">
                <a16:predDERef xmlns:a16="http://schemas.microsoft.com/office/drawing/2014/main" pred="{00000000-0008-0000-0000-000004000000}"/>
              </a:ext>
            </a:extLst>
          </p:cNvPr>
          <p:cNvSpPr/>
          <p:nvPr/>
        </p:nvSpPr>
        <p:spPr>
          <a:xfrm>
            <a:off x="322800" y="3389185"/>
            <a:ext cx="8994688" cy="1395774"/>
          </a:xfrm>
          <a:prstGeom prst="rect">
            <a:avLst/>
          </a:prstGeom>
          <a:solidFill>
            <a:srgbClr val="E4B1C2"/>
          </a:solidFill>
          <a:ln w="12700">
            <a:noFill/>
          </a:ln>
        </p:spPr>
        <p:style>
          <a:lnRef idx="2">
            <a:schemeClr val="accent2">
              <a:shade val="50000"/>
            </a:schemeClr>
          </a:lnRef>
          <a:fillRef idx="1">
            <a:schemeClr val="accent2"/>
          </a:fillRef>
          <a:effectRef idx="0">
            <a:schemeClr val="accent2"/>
          </a:effectRef>
          <a:fontRef idx="minor">
            <a:schemeClr val="lt1"/>
          </a:fontRef>
        </p:style>
        <p:txBody>
          <a:bodyPr wrap="square" lIns="108000" tIns="108000" rIns="108000" bIns="108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sv-SE" sz="1200" b="1">
                <a:solidFill>
                  <a:schemeClr val="tx1"/>
                </a:solidFill>
              </a:rPr>
              <a:t>Strategi</a:t>
            </a:r>
          </a:p>
          <a:p>
            <a:r>
              <a:rPr lang="sv-SE" sz="1200">
                <a:solidFill>
                  <a:schemeClr val="tx1"/>
                </a:solidFill>
              </a:rPr>
              <a:t>Genom att arbeta enligt kommunikationsprocessens olika delar bidrar vi till relevant och säkerställd kommunikation, förtydligad profil, förstärkt image och identitet</a:t>
            </a:r>
          </a:p>
          <a:p>
            <a:endParaRPr lang="sv-SE" sz="1200">
              <a:solidFill>
                <a:schemeClr val="tx1"/>
              </a:solidFill>
              <a:cs typeface="Calibri"/>
            </a:endParaRPr>
          </a:p>
        </p:txBody>
      </p:sp>
      <p:sp>
        <p:nvSpPr>
          <p:cNvPr id="3" name="Pil: femhörning 2">
            <a:extLst>
              <a:ext uri="{FF2B5EF4-FFF2-40B4-BE49-F238E27FC236}">
                <a16:creationId xmlns:a16="http://schemas.microsoft.com/office/drawing/2014/main" id="{725A21B5-0837-4ACE-A4CB-38C0E07C04D8}"/>
              </a:ext>
            </a:extLst>
          </p:cNvPr>
          <p:cNvSpPr/>
          <p:nvPr/>
        </p:nvSpPr>
        <p:spPr>
          <a:xfrm>
            <a:off x="457445" y="4157626"/>
            <a:ext cx="2057156" cy="509135"/>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textruta 3">
            <a:extLst>
              <a:ext uri="{FF2B5EF4-FFF2-40B4-BE49-F238E27FC236}">
                <a16:creationId xmlns:a16="http://schemas.microsoft.com/office/drawing/2014/main" id="{A7357523-A256-4FE3-9D1A-E69261AA0946}"/>
              </a:ext>
            </a:extLst>
          </p:cNvPr>
          <p:cNvSpPr txBox="1"/>
          <p:nvPr/>
        </p:nvSpPr>
        <p:spPr>
          <a:xfrm>
            <a:off x="477617" y="4193938"/>
            <a:ext cx="1866500" cy="430887"/>
          </a:xfrm>
          <a:prstGeom prst="rect">
            <a:avLst/>
          </a:prstGeom>
          <a:noFill/>
        </p:spPr>
        <p:txBody>
          <a:bodyPr wrap="square" rtlCol="0">
            <a:spAutoFit/>
          </a:bodyPr>
          <a:lstStyle/>
          <a:p>
            <a:r>
              <a:rPr lang="sv-SE" sz="1100" b="1"/>
              <a:t>Fånga och påverka det kommunikativa behovet</a:t>
            </a:r>
          </a:p>
        </p:txBody>
      </p:sp>
      <p:sp>
        <p:nvSpPr>
          <p:cNvPr id="18" name="Pil: femhörning 17">
            <a:extLst>
              <a:ext uri="{FF2B5EF4-FFF2-40B4-BE49-F238E27FC236}">
                <a16:creationId xmlns:a16="http://schemas.microsoft.com/office/drawing/2014/main" id="{756FE385-08F2-4A31-ACC8-68156A80A754}"/>
              </a:ext>
            </a:extLst>
          </p:cNvPr>
          <p:cNvSpPr/>
          <p:nvPr/>
        </p:nvSpPr>
        <p:spPr>
          <a:xfrm>
            <a:off x="2596644" y="4157626"/>
            <a:ext cx="2195999" cy="524436"/>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textruta 4">
            <a:extLst>
              <a:ext uri="{FF2B5EF4-FFF2-40B4-BE49-F238E27FC236}">
                <a16:creationId xmlns:a16="http://schemas.microsoft.com/office/drawing/2014/main" id="{C1788159-4BD5-4E01-9F95-D56468855293}"/>
              </a:ext>
            </a:extLst>
          </p:cNvPr>
          <p:cNvSpPr txBox="1"/>
          <p:nvPr/>
        </p:nvSpPr>
        <p:spPr>
          <a:xfrm>
            <a:off x="2683543" y="4295545"/>
            <a:ext cx="1836309" cy="261610"/>
          </a:xfrm>
          <a:prstGeom prst="rect">
            <a:avLst/>
          </a:prstGeom>
          <a:noFill/>
        </p:spPr>
        <p:txBody>
          <a:bodyPr wrap="square" rtlCol="0">
            <a:spAutoFit/>
          </a:bodyPr>
          <a:lstStyle/>
          <a:p>
            <a:r>
              <a:rPr lang="sv-SE" sz="1100" b="1"/>
              <a:t>Utveckla kommunikation</a:t>
            </a:r>
          </a:p>
        </p:txBody>
      </p:sp>
      <p:sp>
        <p:nvSpPr>
          <p:cNvPr id="19" name="Pil: femhörning 18">
            <a:extLst>
              <a:ext uri="{FF2B5EF4-FFF2-40B4-BE49-F238E27FC236}">
                <a16:creationId xmlns:a16="http://schemas.microsoft.com/office/drawing/2014/main" id="{BEBAED23-8DA2-4C3B-82D6-9282063E9E9C}"/>
              </a:ext>
            </a:extLst>
          </p:cNvPr>
          <p:cNvSpPr/>
          <p:nvPr/>
        </p:nvSpPr>
        <p:spPr>
          <a:xfrm>
            <a:off x="4850030" y="4157626"/>
            <a:ext cx="2183671" cy="524436"/>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textruta 26">
            <a:extLst>
              <a:ext uri="{FF2B5EF4-FFF2-40B4-BE49-F238E27FC236}">
                <a16:creationId xmlns:a16="http://schemas.microsoft.com/office/drawing/2014/main" id="{083CC833-1FB9-4F9E-A074-ADFB0D397DF5}"/>
              </a:ext>
            </a:extLst>
          </p:cNvPr>
          <p:cNvSpPr txBox="1"/>
          <p:nvPr/>
        </p:nvSpPr>
        <p:spPr>
          <a:xfrm>
            <a:off x="4961584" y="4195321"/>
            <a:ext cx="1786223" cy="430887"/>
          </a:xfrm>
          <a:prstGeom prst="rect">
            <a:avLst/>
          </a:prstGeom>
          <a:noFill/>
        </p:spPr>
        <p:txBody>
          <a:bodyPr wrap="square" rtlCol="0">
            <a:spAutoFit/>
          </a:bodyPr>
          <a:lstStyle/>
          <a:p>
            <a:pPr lvl="0"/>
            <a:r>
              <a:rPr lang="sv-SE" sz="1100" b="1"/>
              <a:t>Tillhandahålla kommunikativt stöd</a:t>
            </a:r>
          </a:p>
        </p:txBody>
      </p:sp>
      <p:sp>
        <p:nvSpPr>
          <p:cNvPr id="20" name="Pil: femhörning 19">
            <a:extLst>
              <a:ext uri="{FF2B5EF4-FFF2-40B4-BE49-F238E27FC236}">
                <a16:creationId xmlns:a16="http://schemas.microsoft.com/office/drawing/2014/main" id="{48437902-7F37-403C-BEF0-D3A63C44E50C}"/>
              </a:ext>
            </a:extLst>
          </p:cNvPr>
          <p:cNvSpPr/>
          <p:nvPr/>
        </p:nvSpPr>
        <p:spPr>
          <a:xfrm>
            <a:off x="7121487" y="4157626"/>
            <a:ext cx="2153271" cy="524437"/>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0F99506E-87CC-41CD-8038-2847945154A7}"/>
              </a:ext>
            </a:extLst>
          </p:cNvPr>
          <p:cNvSpPr txBox="1"/>
          <p:nvPr/>
        </p:nvSpPr>
        <p:spPr>
          <a:xfrm>
            <a:off x="7202641" y="4207098"/>
            <a:ext cx="1920941" cy="430887"/>
          </a:xfrm>
          <a:prstGeom prst="rect">
            <a:avLst/>
          </a:prstGeom>
          <a:noFill/>
        </p:spPr>
        <p:txBody>
          <a:bodyPr wrap="square" rtlCol="0">
            <a:spAutoFit/>
          </a:bodyPr>
          <a:lstStyle/>
          <a:p>
            <a:r>
              <a:rPr lang="sv-SE" sz="1100" b="1"/>
              <a:t>Planera, genomföra och </a:t>
            </a:r>
            <a:br>
              <a:rPr lang="sv-SE" sz="1100" b="1"/>
            </a:br>
            <a:r>
              <a:rPr lang="sv-SE" sz="1100" b="1"/>
              <a:t>följa upp kommunikation</a:t>
            </a:r>
          </a:p>
        </p:txBody>
      </p:sp>
    </p:spTree>
    <p:extLst>
      <p:ext uri="{BB962C8B-B14F-4D97-AF65-F5344CB8AC3E}">
        <p14:creationId xmlns:p14="http://schemas.microsoft.com/office/powerpoint/2010/main" val="3091670421"/>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159f9fb-d6c8-4be0-b12f-9a605b43a8dc">
      <UserInfo>
        <DisplayName>Robert Röst</DisplayName>
        <AccountId>16</AccountId>
        <AccountType/>
      </UserInfo>
    </SharedWithUsers>
    <gf13d82fd7464b2d9f21a1149bbbd7bc xmlns="91136263-5afd-4e35-8c43-b637215ab5b9">
      <Terms xmlns="http://schemas.microsoft.com/office/infopath/2007/PartnerControls"/>
    </gf13d82fd7464b2d9f21a1149bbbd7bc>
    <TaxCatchAll xmlns="9159f9fb-d6c8-4be0-b12f-9a605b43a8dc">
      <Value>67</Value>
      <Value>71</Value>
      <Value>64</Value>
    </TaxCatchAll>
    <k6c7b1ccbb124b60a2c947f74bb29c0e xmlns="9159f9fb-d6c8-4be0-b12f-9a605b43a8dc">
      <Terms xmlns="http://schemas.microsoft.com/office/infopath/2007/PartnerControls">
        <TermInfo xmlns="http://schemas.microsoft.com/office/infopath/2007/PartnerControls">
          <TermName xmlns="http://schemas.microsoft.com/office/infopath/2007/PartnerControls">Kommunikationsavdelningen</TermName>
          <TermId xmlns="http://schemas.microsoft.com/office/infopath/2007/PartnerControls">34f7c5dd-10f8-4e27-9fbf-4a14e9085e93</TermId>
        </TermInfo>
        <TermInfo xmlns="http://schemas.microsoft.com/office/infopath/2007/PartnerControls">
          <TermName xmlns="http://schemas.microsoft.com/office/infopath/2007/PartnerControls">Kommunövergripande</TermName>
          <TermId xmlns="http://schemas.microsoft.com/office/infopath/2007/PartnerControls">4534cc41-5ba6-48e9-bee0-921166016a33</TermId>
        </TermInfo>
      </Terms>
    </k6c7b1ccbb124b60a2c947f74bb29c0e>
    <d3cb7a04c22f4e7aba7c4b43064cd0ac xmlns="9159f9fb-d6c8-4be0-b12f-9a605b43a8dc">
      <Terms xmlns="http://schemas.microsoft.com/office/infopath/2007/PartnerControls">
        <TermInfo xmlns="http://schemas.microsoft.com/office/infopath/2007/PartnerControls">
          <TermName xmlns="http://schemas.microsoft.com/office/infopath/2007/PartnerControls">Kommunikationsavdelningen</TermName>
          <TermId xmlns="http://schemas.microsoft.com/office/infopath/2007/PartnerControls">34f7c5dd-10f8-4e27-9fbf-4a14e9085e93</TermId>
        </TermInfo>
      </Terms>
    </d3cb7a04c22f4e7aba7c4b43064cd0ac>
    <AktuellStatus xmlns="9159f9fb-d6c8-4be0-b12f-9a605b43a8dc">Godkänt</AktuellStatus>
    <pb02d967967c4bac9b2b7b09e9d90633 xmlns="9159f9fb-d6c8-4be0-b12f-9a605b43a8dc">
      <Terms xmlns="http://schemas.microsoft.com/office/infopath/2007/PartnerControls"/>
    </pb02d967967c4bac9b2b7b09e9d90633>
    <IconOverlay xmlns="http://schemas.microsoft.com/sharepoint/v4" xsi:nil="true"/>
    <fecc8edadbc14a35a59acbc136df6053 xmlns="9159f9fb-d6c8-4be0-b12f-9a605b43a8dc">
      <Terms xmlns="http://schemas.microsoft.com/office/infopath/2007/PartnerControls">
        <TermInfo xmlns="http://schemas.microsoft.com/office/infopath/2007/PartnerControls">
          <TermName xmlns="http://schemas.microsoft.com/office/infopath/2007/PartnerControls">Mål, styrkort, aktivitetsplan</TermName>
          <TermId xmlns="http://schemas.microsoft.com/office/infopath/2007/PartnerControls">eae06dc1-8660-49cf-9f81-45b80367e804</TermId>
        </TermInfo>
      </Terms>
    </fecc8edadbc14a35a59acbc136df6053>
    <PublishingExpirationDate xmlns="http://schemas.microsoft.com/sharepoint/v3" xsi:nil="true"/>
    <Dokumentansvarig xmlns="9159f9fb-d6c8-4be0-b12f-9a605b43a8dc">
      <UserInfo>
        <DisplayName>Thomas Hansen</DisplayName>
        <AccountId>13188</AccountId>
        <AccountType/>
      </UserInfo>
    </Dokumentansvarig>
    <PublishingStartDate xmlns="http://schemas.microsoft.com/sharepoint/v3" xsi:nil="true"/>
    <lcf76f155ced4ddcb4097134ff3c332f xmlns="91136263-5afd-4e35-8c43-b637215ab5b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34440A4A0970F488123701789E22AF1" ma:contentTypeVersion="64" ma:contentTypeDescription="Skapa ett nytt dokument." ma:contentTypeScope="" ma:versionID="cff5adabb3c7fee00abc417874959047">
  <xsd:schema xmlns:xsd="http://www.w3.org/2001/XMLSchema" xmlns:xs="http://www.w3.org/2001/XMLSchema" xmlns:p="http://schemas.microsoft.com/office/2006/metadata/properties" xmlns:ns1="http://schemas.microsoft.com/sharepoint/v3" xmlns:ns2="9159f9fb-d6c8-4be0-b12f-9a605b43a8dc" xmlns:ns3="91136263-5afd-4e35-8c43-b637215ab5b9" xmlns:ns4="http://schemas.microsoft.com/sharepoint/v4" targetNamespace="http://schemas.microsoft.com/office/2006/metadata/properties" ma:root="true" ma:fieldsID="ade59d475a99932c3087596884ff9818" ns1:_="" ns2:_="" ns3:_="" ns4:_="">
    <xsd:import namespace="http://schemas.microsoft.com/sharepoint/v3"/>
    <xsd:import namespace="9159f9fb-d6c8-4be0-b12f-9a605b43a8dc"/>
    <xsd:import namespace="91136263-5afd-4e35-8c43-b637215ab5b9"/>
    <xsd:import namespace="http://schemas.microsoft.com/sharepoint/v4"/>
    <xsd:element name="properties">
      <xsd:complexType>
        <xsd:sequence>
          <xsd:element name="documentManagement">
            <xsd:complexType>
              <xsd:all>
                <xsd:element ref="ns2:Dokumentansvarig" minOccurs="0"/>
                <xsd:element ref="ns2:AktuellStatus" minOccurs="0"/>
                <xsd:element ref="ns2:TaxCatchAll" minOccurs="0"/>
                <xsd:element ref="ns2:d3cb7a04c22f4e7aba7c4b43064cd0ac" minOccurs="0"/>
                <xsd:element ref="ns2:pb02d967967c4bac9b2b7b09e9d90633" minOccurs="0"/>
                <xsd:element ref="ns1:PublishingExpirationDate" minOccurs="0"/>
                <xsd:element ref="ns2:k6c7b1ccbb124b60a2c947f74bb29c0e" minOccurs="0"/>
                <xsd:element ref="ns2:fecc8edadbc14a35a59acbc136df6053" minOccurs="0"/>
                <xsd:element ref="ns3:MediaServiceMetadata" minOccurs="0"/>
                <xsd:element ref="ns3:MediaServiceFastMetadata" minOccurs="0"/>
                <xsd:element ref="ns1:PublishingStartDate" minOccurs="0"/>
                <xsd:element ref="ns3:gf13d82fd7464b2d9f21a1149bbbd7bc" minOccurs="0"/>
                <xsd:element ref="ns4:IconOverlay" minOccurs="0"/>
                <xsd:element ref="ns2:SharedWithUsers" minOccurs="0"/>
                <xsd:element ref="ns2:SharedWithDetails"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4" nillable="true" ma:displayName="Schemalagt slutdatum" ma:description="" ma:hidden="true" ma:internalName="PublishingExpirationDate" ma:readOnly="false">
      <xsd:simpleType>
        <xsd:restriction base="dms:Unknown"/>
      </xsd:simpleType>
    </xsd:element>
    <xsd:element name="PublishingStartDate" ma:index="24" nillable="true" ma:displayName="Schemalagt startdatum" ma:description="" ma:hidden="true" ma:internalName="PublishingStart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59f9fb-d6c8-4be0-b12f-9a605b43a8dc" elementFormDefault="qualified">
    <xsd:import namespace="http://schemas.microsoft.com/office/2006/documentManagement/types"/>
    <xsd:import namespace="http://schemas.microsoft.com/office/infopath/2007/PartnerControls"/>
    <xsd:element name="Dokumentansvarig" ma:index="3" nillable="true" ma:displayName="Dokumentansvarig" ma:indexed="true" ma:list="UserInfo" ma:SharePointGroup="0" ma:internalName="Dokumentansvarig"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ktuellStatus" ma:index="8" nillable="true" ma:displayName="Dokumentstatus" ma:default="Godkänt" ma:format="Dropdown" ma:indexed="true" ma:internalName="AktuellStatus" ma:readOnly="false">
      <xsd:simpleType>
        <xsd:restriction base="dms:Choice">
          <xsd:enumeration value="Under arbete"/>
          <xsd:enumeration value="Godkänt"/>
          <xsd:enumeration value="Inaktuellt"/>
          <xsd:enumeration value="Original"/>
        </xsd:restriction>
      </xsd:simpleType>
    </xsd:element>
    <xsd:element name="TaxCatchAll" ma:index="10" nillable="true" ma:displayName="Taxonomy Catch All Column" ma:hidden="true" ma:list="{d2ba8ad8-6f2f-48a4-a06c-cda1d060febe}" ma:internalName="TaxCatchAll" ma:showField="CatchAllData" ma:web="9159f9fb-d6c8-4be0-b12f-9a605b43a8dc">
      <xsd:complexType>
        <xsd:complexContent>
          <xsd:extension base="dms:MultiChoiceLookup">
            <xsd:sequence>
              <xsd:element name="Value" type="dms:Lookup" maxOccurs="unbounded" minOccurs="0" nillable="true"/>
            </xsd:sequence>
          </xsd:extension>
        </xsd:complexContent>
      </xsd:complexType>
    </xsd:element>
    <xsd:element name="d3cb7a04c22f4e7aba7c4b43064cd0ac" ma:index="11" ma:taxonomy="true" ma:internalName="d3cb7a04c22f4e7aba7c4b43064cd0ac" ma:taxonomyFieldName="Dokumentagare" ma:displayName="Dokumentägare" ma:indexed="true" ma:readOnly="false" ma:default="" ma:fieldId="{d3cb7a04-c22f-4e7a-ba7c-4b43064cd0ac}" ma:sspId="82a7474d-3f0b-41ad-b5d4-4a0ddb261a01" ma:termSetId="bf84140c-e813-4586-9557-52faa09a36bb" ma:anchorId="00000000-0000-0000-0000-000000000000" ma:open="false" ma:isKeyword="false">
      <xsd:complexType>
        <xsd:sequence>
          <xsd:element ref="pc:Terms" minOccurs="0" maxOccurs="1"/>
        </xsd:sequence>
      </xsd:complexType>
    </xsd:element>
    <xsd:element name="pb02d967967c4bac9b2b7b09e9d90633" ma:index="13" nillable="true" ma:taxonomy="true" ma:internalName="pb02d967967c4bac9b2b7b09e9d90633" ma:taxonomyFieldName="M_x00e4_rkning" ma:displayName="Märkning" ma:readOnly="false" ma:fieldId="{9b02d967-967c-4bac-9b2b-7b09e9d90633}" ma:taxonomyMulti="true" ma:sspId="82a7474d-3f0b-41ad-b5d4-4a0ddb261a01" ma:termSetId="d58360c9-1308-449d-a23d-c0dad1ed7b16" ma:anchorId="00000000-0000-0000-0000-000000000000" ma:open="false" ma:isKeyword="false">
      <xsd:complexType>
        <xsd:sequence>
          <xsd:element ref="pc:Terms" minOccurs="0" maxOccurs="1"/>
        </xsd:sequence>
      </xsd:complexType>
    </xsd:element>
    <xsd:element name="k6c7b1ccbb124b60a2c947f74bb29c0e" ma:index="15" ma:taxonomy="true" ma:internalName="k6c7b1ccbb124b60a2c947f74bb29c0e" ma:taxonomyFieldName="BerordVerksamhet" ma:displayName="Berörd verksamhet" ma:readOnly="false" ma:default="" ma:fieldId="{46c7b1cc-bb12-4b60-a2c9-47f74bb29c0e}" ma:taxonomyMulti="true" ma:sspId="82a7474d-3f0b-41ad-b5d4-4a0ddb261a01" ma:termSetId="bf84140c-e813-4586-9557-52faa09a36bb" ma:anchorId="00000000-0000-0000-0000-000000000000" ma:open="false" ma:isKeyword="false">
      <xsd:complexType>
        <xsd:sequence>
          <xsd:element ref="pc:Terms" minOccurs="0" maxOccurs="1"/>
        </xsd:sequence>
      </xsd:complexType>
    </xsd:element>
    <xsd:element name="fecc8edadbc14a35a59acbc136df6053" ma:index="19" ma:taxonomy="true" ma:internalName="fecc8edadbc14a35a59acbc136df6053" ma:taxonomyFieldName="Dokumenttyp" ma:displayName="Dokumenttyp" ma:indexed="true" ma:readOnly="false" ma:default="" ma:fieldId="{fecc8eda-dbc1-4a35-a59a-cbc136df6053}" ma:sspId="82a7474d-3f0b-41ad-b5d4-4a0ddb261a01" ma:termSetId="502198ff-6481-4356-a945-4a4e3487bf93" ma:anchorId="00000000-0000-0000-0000-000000000000" ma:open="false" ma:isKeyword="false">
      <xsd:complexType>
        <xsd:sequence>
          <xsd:element ref="pc:Terms" minOccurs="0" maxOccurs="1"/>
        </xsd:sequence>
      </xsd:complexType>
    </xsd:element>
    <xsd:element name="SharedWithUsers" ma:index="2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8" nillable="true" ma:displayName="Delat med informa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136263-5afd-4e35-8c43-b637215ab5b9"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gf13d82fd7464b2d9f21a1149bbbd7bc" ma:index="25" nillable="true" ma:taxonomy="true" ma:internalName="gf13d82fd7464b2d9f21a1149bbbd7bc" ma:taxonomyFieldName="Gruppering" ma:displayName="Gruppering" ma:default="" ma:fieldId="{0f13d82f-d746-4b2d-9f21-a1149bbbd7bc}" ma:sspId="82a7474d-3f0b-41ad-b5d4-4a0ddb261a01" ma:termSetId="4ed88ae1-6559-41cf-bed3-14f5531b01b4" ma:anchorId="00000000-0000-0000-0000-000000000000" ma:open="false" ma:isKeyword="false">
      <xsd:complexType>
        <xsd:sequence>
          <xsd:element ref="pc:Terms" minOccurs="0" maxOccurs="1"/>
        </xsd:sequence>
      </xsd:complexType>
    </xsd:element>
    <xsd:element name="MediaServiceAutoTags" ma:index="29" nillable="true" ma:displayName="Tags" ma:internalName="MediaServiceAutoTag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AutoKeyPoints" ma:index="33" nillable="true" ma:displayName="MediaServiceAutoKeyPoints" ma:hidden="true" ma:internalName="MediaServiceAutoKeyPoints" ma:readOnly="true">
      <xsd:simpleType>
        <xsd:restriction base="dms:Note"/>
      </xsd:simpleType>
    </xsd:element>
    <xsd:element name="MediaServiceKeyPoints" ma:index="34" nillable="true" ma:displayName="KeyPoints" ma:internalName="MediaServiceKeyPoints" ma:readOnly="true">
      <xsd:simpleType>
        <xsd:restriction base="dms:Note">
          <xsd:maxLength value="255"/>
        </xsd:restriction>
      </xsd:simpleType>
    </xsd:element>
    <xsd:element name="lcf76f155ced4ddcb4097134ff3c332f" ma:index="36" nillable="true" ma:taxonomy="true" ma:internalName="lcf76f155ced4ddcb4097134ff3c332f" ma:taxonomyFieldName="MediaServiceImageTags" ma:displayName="Bildmarkeringar" ma:readOnly="false" ma:fieldId="{5cf76f15-5ced-4ddc-b409-7134ff3c332f}" ma:taxonomyMulti="true" ma:sspId="82a7474d-3f0b-41ad-b5d4-4a0ddb261a01" ma:termSetId="09814cd3-568e-fe90-9814-8d621ff8fb84" ma:anchorId="fba54fb3-c3e1-fe81-a776-ca4b69148c4d" ma:open="true" ma:isKeyword="false">
      <xsd:complexType>
        <xsd:sequence>
          <xsd:element ref="pc:Terms" minOccurs="0" maxOccurs="1"/>
        </xsd:sequence>
      </xsd:complexType>
    </xsd:element>
    <xsd:element name="MediaServiceDateTaken" ma:index="3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Innehållstyp"/>
        <xsd:element ref="dc:title" minOccurs="0"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DC4E61-1CF7-41F9-A8FF-9DB9ED460226}">
  <ds:schemaRefs>
    <ds:schemaRef ds:uri="8cf61ede-699a-42e1-89d3-d20cf2f57f24"/>
    <ds:schemaRef ds:uri="91136263-5afd-4e35-8c43-b637215ab5b9"/>
    <ds:schemaRef ds:uri="9159f9fb-d6c8-4be0-b12f-9a605b43a8dc"/>
    <ds:schemaRef ds:uri="cfc2dc5e-622d-4f44-a6da-2a4bc407fb2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3310A42-A143-4F65-AA77-3EC0B60696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159f9fb-d6c8-4be0-b12f-9a605b43a8dc"/>
    <ds:schemaRef ds:uri="91136263-5afd-4e35-8c43-b637215ab5b9"/>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77E965-C8FE-402A-8F28-D78A75FACB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A3 (297 x 420 mm)</PresentationFormat>
  <Slides>1</Slides>
  <Notes>1</Notes>
  <HiddenSlides>0</HiddenSlides>
  <ScaleCrop>false</ScaleCrop>
  <HeadingPairs>
    <vt:vector size="4" baseType="variant">
      <vt:variant>
        <vt:lpstr>Tema</vt:lpstr>
      </vt:variant>
      <vt:variant>
        <vt:i4>1</vt:i4>
      </vt:variant>
      <vt:variant>
        <vt:lpstr>Bildrubriker</vt:lpstr>
      </vt:variant>
      <vt:variant>
        <vt:i4>1</vt:i4>
      </vt:variant>
    </vt:vector>
  </HeadingPairs>
  <TitlesOfParts>
    <vt:vector size="2" baseType="lpstr">
      <vt:lpstr>Office-tema</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Kommunikationsarbetets styrning 2020-2022</dc:title>
  <dc:creator>Ulrika Björn</dc:creator>
  <cp:revision>5</cp:revision>
  <cp:lastPrinted>2020-02-26T09:11:18Z</cp:lastPrinted>
  <dcterms:created xsi:type="dcterms:W3CDTF">2019-12-11T11:56:11Z</dcterms:created>
  <dcterms:modified xsi:type="dcterms:W3CDTF">2023-05-05T07:23:32Z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0x010100F34440A4A0970F488123701789E22AF1</vt:lpwstr>
  </property>
  <property fmtid="{D5CDD505-2E9C-101B-9397-08002B2CF9AE}" pid="3" name="Märkning">
    <vt:lpwstr/>
  </property>
  <property fmtid="{D5CDD505-2E9C-101B-9397-08002B2CF9AE}" pid="4" name="Dokumentagare">
    <vt:lpwstr>71;#Kommunikationsavdelningen|34f7c5dd-10f8-4e27-9fbf-4a14e9085e93</vt:lpwstr>
  </property>
  <property fmtid="{D5CDD505-2E9C-101B-9397-08002B2CF9AE}" pid="5" name="Dokumenttyp">
    <vt:lpwstr>64;#Mål, styrkort, aktivitetsplan|eae06dc1-8660-49cf-9f81-45b80367e804</vt:lpwstr>
  </property>
  <property fmtid="{D5CDD505-2E9C-101B-9397-08002B2CF9AE}" pid="6" name="Gruppering">
    <vt:lpwstr/>
  </property>
  <property fmtid="{D5CDD505-2E9C-101B-9397-08002B2CF9AE}" pid="7" name="BerordVerksamhet">
    <vt:lpwstr>71;#Kommunikationsavdelningen|34f7c5dd-10f8-4e27-9fbf-4a14e9085e93;#67;#Kommunövergripande|4534cc41-5ba6-48e9-bee0-921166016a33</vt:lpwstr>
  </property>
</Properties>
</file>