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256" r:id="rId6"/>
    <p:sldId id="982" r:id="rId7"/>
    <p:sldId id="257" r:id="rId8"/>
    <p:sldId id="258" r:id="rId9"/>
    <p:sldId id="259" r:id="rId10"/>
    <p:sldId id="983" r:id="rId11"/>
    <p:sldId id="261" r:id="rId12"/>
    <p:sldId id="984" r:id="rId13"/>
    <p:sldId id="262" r:id="rId1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34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402A58A-25DC-4F2D-AD82-2EFD234D63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7C97600-52ED-4D75-8FDF-E780D6A811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74416F7-230D-4A97-9B33-ECAEDF084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13470-23D1-4CE0-B248-99424E9DE097}" type="datetimeFigureOut">
              <a:rPr lang="sv-SE" smtClean="0"/>
              <a:t>2025-01-23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07F0F41-D791-4329-8B36-8FC119244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8E1D68C-705F-43EF-9148-66EACB03A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AA15F-2EDD-46DF-AC9C-05C36C7C2CE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32145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A833534-FBA9-4931-ABBE-F02672A9B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4D811040-D841-4F34-A7E8-D8667BD324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7D1366D-9960-4768-A64E-96DCCDBA9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13470-23D1-4CE0-B248-99424E9DE097}" type="datetimeFigureOut">
              <a:rPr lang="sv-SE" smtClean="0"/>
              <a:t>2025-01-23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7D027FF-33E3-4515-AF22-B0C2FC19D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0A1ED21-AAC9-4E1A-9E84-244D7AF43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AA15F-2EDD-46DF-AC9C-05C36C7C2CE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31889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BB0834EE-40A8-42E0-A332-B7A226CF77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57304FCD-4EB3-42F6-AFEA-8EF2BCB0BB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533819D-A115-4C78-A023-F4CC80C6E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13470-23D1-4CE0-B248-99424E9DE097}" type="datetimeFigureOut">
              <a:rPr lang="sv-SE" smtClean="0"/>
              <a:t>2025-01-23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41820EE-E217-4B9B-8544-26B23DAD7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7E376DB-3DEF-4719-9941-3FC244834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AA15F-2EDD-46DF-AC9C-05C36C7C2CE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85067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13470-23D1-4CE0-B248-99424E9DE097}" type="datetimeFigureOut">
              <a:rPr lang="sv-SE" smtClean="0"/>
              <a:t>2025-01-23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AA15F-2EDD-46DF-AC9C-05C36C7C2CE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99028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13470-23D1-4CE0-B248-99424E9DE097}" type="datetimeFigureOut">
              <a:rPr lang="sv-SE" smtClean="0"/>
              <a:t>2025-01-23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AA15F-2EDD-46DF-AC9C-05C36C7C2CE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762631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13470-23D1-4CE0-B248-99424E9DE097}" type="datetimeFigureOut">
              <a:rPr lang="sv-SE" smtClean="0"/>
              <a:t>2025-01-23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AA15F-2EDD-46DF-AC9C-05C36C7C2CE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088867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13470-23D1-4CE0-B248-99424E9DE097}" type="datetimeFigureOut">
              <a:rPr lang="sv-SE" smtClean="0"/>
              <a:t>2025-01-23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AA15F-2EDD-46DF-AC9C-05C36C7C2CE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923972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13470-23D1-4CE0-B248-99424E9DE097}" type="datetimeFigureOut">
              <a:rPr lang="sv-SE" smtClean="0"/>
              <a:t>2025-01-23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AA15F-2EDD-46DF-AC9C-05C36C7C2CE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988775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13470-23D1-4CE0-B248-99424E9DE097}" type="datetimeFigureOut">
              <a:rPr lang="sv-SE" smtClean="0"/>
              <a:t>2025-01-23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AA15F-2EDD-46DF-AC9C-05C36C7C2CE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546744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13470-23D1-4CE0-B248-99424E9DE097}" type="datetimeFigureOut">
              <a:rPr lang="sv-SE" smtClean="0"/>
              <a:t>2025-01-23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AA15F-2EDD-46DF-AC9C-05C36C7C2CE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886525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13470-23D1-4CE0-B248-99424E9DE097}" type="datetimeFigureOut">
              <a:rPr lang="sv-SE" smtClean="0"/>
              <a:t>2025-01-23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AA15F-2EDD-46DF-AC9C-05C36C7C2CE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85834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051B137-437F-46AA-B3A8-CEF1E21FC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AA8B6F0-34C2-44E7-B4F9-888B1C498E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FE716F5-BA99-4A89-8037-5B485F17D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13470-23D1-4CE0-B248-99424E9DE097}" type="datetimeFigureOut">
              <a:rPr lang="sv-SE" smtClean="0"/>
              <a:t>2025-01-23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20841BC-426E-4806-A61A-FDC03EA2F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4B0C4C5-5842-47E5-B42D-56E5A4F85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AA15F-2EDD-46DF-AC9C-05C36C7C2CE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655724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13470-23D1-4CE0-B248-99424E9DE097}" type="datetimeFigureOut">
              <a:rPr lang="sv-SE" smtClean="0"/>
              <a:t>2025-01-23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AA15F-2EDD-46DF-AC9C-05C36C7C2CE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17485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13470-23D1-4CE0-B248-99424E9DE097}" type="datetimeFigureOut">
              <a:rPr lang="sv-SE" smtClean="0"/>
              <a:t>2025-01-23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AA15F-2EDD-46DF-AC9C-05C36C7C2CE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641521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13470-23D1-4CE0-B248-99424E9DE097}" type="datetimeFigureOut">
              <a:rPr lang="sv-SE" smtClean="0"/>
              <a:t>2025-01-23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AA15F-2EDD-46DF-AC9C-05C36C7C2CE2}" type="slidenum">
              <a:rPr lang="sv-SE" smtClean="0"/>
              <a:t>‹#›</a:t>
            </a:fld>
            <a:endParaRPr lang="sv-SE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010274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13470-23D1-4CE0-B248-99424E9DE097}" type="datetimeFigureOut">
              <a:rPr lang="sv-SE" smtClean="0"/>
              <a:t>2025-01-23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AA15F-2EDD-46DF-AC9C-05C36C7C2CE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202758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 för 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13470-23D1-4CE0-B248-99424E9DE097}" type="datetimeFigureOut">
              <a:rPr lang="sv-SE" smtClean="0"/>
              <a:t>2025-01-23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AA15F-2EDD-46DF-AC9C-05C36C7C2CE2}" type="slidenum">
              <a:rPr lang="sv-SE" smtClean="0"/>
              <a:t>‹#›</a:t>
            </a:fld>
            <a:endParaRPr lang="sv-S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3918653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t eller fals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13470-23D1-4CE0-B248-99424E9DE097}" type="datetimeFigureOut">
              <a:rPr lang="sv-SE" smtClean="0"/>
              <a:t>2025-01-23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AA15F-2EDD-46DF-AC9C-05C36C7C2CE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5493606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13470-23D1-4CE0-B248-99424E9DE097}" type="datetimeFigureOut">
              <a:rPr lang="sv-SE" smtClean="0"/>
              <a:t>2025-01-23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AA15F-2EDD-46DF-AC9C-05C36C7C2CE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1256147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13470-23D1-4CE0-B248-99424E9DE097}" type="datetimeFigureOut">
              <a:rPr lang="sv-SE" smtClean="0"/>
              <a:t>2025-01-23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AA15F-2EDD-46DF-AC9C-05C36C7C2CE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1544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8CBB508-4768-4A9E-8EC9-BA45AFF4E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BE95C33-E7C3-4BF3-9682-C4755520CD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49FD2A7-72D7-4CCA-8E03-42C031AFD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13470-23D1-4CE0-B248-99424E9DE097}" type="datetimeFigureOut">
              <a:rPr lang="sv-SE" smtClean="0"/>
              <a:t>2025-01-23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DA73E76-9AC1-495B-99E9-1C46E09D7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18153DE-2E1D-4A88-81F2-BBE16759C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AA15F-2EDD-46DF-AC9C-05C36C7C2CE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41830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5093630-2D8F-4350-A7C1-21470B1E7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FE20F20-54A6-4BC9-9499-8635F220E7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FAEDE9F-E814-4D54-9ED1-205C543B6F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451E743-07CF-486A-A29A-01D196289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13470-23D1-4CE0-B248-99424E9DE097}" type="datetimeFigureOut">
              <a:rPr lang="sv-SE" smtClean="0"/>
              <a:t>2025-01-23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AE04D51-DA81-4FB8-A3A9-A8522D98C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9C20A4E-A21D-4EC6-9DD1-75394E925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AA15F-2EDD-46DF-AC9C-05C36C7C2CE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79599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6320120-D516-402F-AB64-5C15B57575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048000B-0C13-4AE5-8C17-E155115A78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D085360-1063-49A9-B8C5-2C4FA67105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7185B07F-C651-4A58-A834-6ADAAC4504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5C2AB010-3817-4C79-A332-7AA5DA4F38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5AD121C9-BC95-44EF-B176-0C2A98544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13470-23D1-4CE0-B248-99424E9DE097}" type="datetimeFigureOut">
              <a:rPr lang="sv-SE" smtClean="0"/>
              <a:t>2025-01-23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215FF8F1-E4AD-4D4A-8637-97F90F7F9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53C9DF79-245D-4745-8A68-B986E383A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AA15F-2EDD-46DF-AC9C-05C36C7C2CE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26403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2EE2009-4A48-43CB-8CB7-88C3629D5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45440B22-DFB0-42DB-8F00-D54BA8D85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13470-23D1-4CE0-B248-99424E9DE097}" type="datetimeFigureOut">
              <a:rPr lang="sv-SE" smtClean="0"/>
              <a:t>2025-01-23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E05DE8A-FCCA-4776-BF7D-09A4D8958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B28CA20-081A-49F4-BF9F-F3A422B33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AA15F-2EDD-46DF-AC9C-05C36C7C2CE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16977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E871547A-663C-4266-9026-433DD2618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13470-23D1-4CE0-B248-99424E9DE097}" type="datetimeFigureOut">
              <a:rPr lang="sv-SE" smtClean="0"/>
              <a:t>2025-01-23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4C4B6349-0BA6-4B7C-8B03-407E27C0A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AA0CE94-AAD7-4FB8-8C26-5D5B4DD8B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AA15F-2EDD-46DF-AC9C-05C36C7C2CE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85913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44BFC01-C5E8-4C7A-B2E4-268D5BC53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736A015-B450-4431-B357-0054AC10F2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F48AB72-82CA-46F7-B02F-349D01727F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4A4B33E-BF9C-4DB1-9132-F43852D79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13470-23D1-4CE0-B248-99424E9DE097}" type="datetimeFigureOut">
              <a:rPr lang="sv-SE" smtClean="0"/>
              <a:t>2025-01-23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69C8295-8702-416B-B5DB-71B20F8EA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30FB8E8-7E7C-4A7E-AAAF-95A403BB1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AA15F-2EDD-46DF-AC9C-05C36C7C2CE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81154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73F921B-53CB-40F5-9CDA-564FDC1554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AFD52C11-A2BE-4460-8293-6D762B8A79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BC17574-4B4D-4B02-B489-154D743657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26A4D27-2B86-40B5-8724-EFC503BE1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13470-23D1-4CE0-B248-99424E9DE097}" type="datetimeFigureOut">
              <a:rPr lang="sv-SE" smtClean="0"/>
              <a:t>2025-01-23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67A66FF-7926-480C-A1D1-C74676740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555067E-4F50-4E0A-BCB6-0462F3A9E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AA15F-2EDD-46DF-AC9C-05C36C7C2CE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17926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C6E7350B-AA3D-46D1-8CE1-750F6F2234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2B95485-3CF8-42F4-8F89-3B5BE45DA3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C0B74E-A934-4ACC-8CD0-D06FD9BCA4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113470-23D1-4CE0-B248-99424E9DE097}" type="datetimeFigureOut">
              <a:rPr lang="sv-SE" smtClean="0"/>
              <a:t>2025-01-23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566CD7E-9253-4865-9959-59ECD23981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CFE09FA-6889-419F-8E0A-ED9559D990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6AA15F-2EDD-46DF-AC9C-05C36C7C2CE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05715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113470-23D1-4CE0-B248-99424E9DE097}" type="datetimeFigureOut">
              <a:rPr lang="sv-SE" smtClean="0"/>
              <a:t>2025-01-23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96AA15F-2EDD-46DF-AC9C-05C36C7C2CE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38412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81911D3-F2AA-4C54-AED7-6E05C66F4AB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Exempel på vad som kan ge tilläggsbelopp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FE0C508B-6E22-452E-9355-F881AFB22FD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För och grundskolan</a:t>
            </a:r>
          </a:p>
        </p:txBody>
      </p:sp>
    </p:spTree>
    <p:extLst>
      <p:ext uri="{BB962C8B-B14F-4D97-AF65-F5344CB8AC3E}">
        <p14:creationId xmlns:p14="http://schemas.microsoft.com/office/powerpoint/2010/main" val="1218465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eriper\Desktop\Umea_kommun_mejl.png">
            <a:extLst>
              <a:ext uri="{FF2B5EF4-FFF2-40B4-BE49-F238E27FC236}">
                <a16:creationId xmlns:a16="http://schemas.microsoft.com/office/drawing/2014/main" id="{81123CCD-A877-47EA-AC53-F3B17E2E00E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134" y="419360"/>
            <a:ext cx="1422537" cy="591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il: uppåt 4">
            <a:extLst>
              <a:ext uri="{FF2B5EF4-FFF2-40B4-BE49-F238E27FC236}">
                <a16:creationId xmlns:a16="http://schemas.microsoft.com/office/drawing/2014/main" id="{C0089085-BD04-4F89-B144-C606C1497B52}"/>
              </a:ext>
            </a:extLst>
          </p:cNvPr>
          <p:cNvSpPr/>
          <p:nvPr/>
        </p:nvSpPr>
        <p:spPr>
          <a:xfrm>
            <a:off x="2490014" y="1494566"/>
            <a:ext cx="363474" cy="412899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sv-SE"/>
          </a:p>
        </p:txBody>
      </p:sp>
      <p:sp>
        <p:nvSpPr>
          <p:cNvPr id="6" name="Pil: höger 5">
            <a:extLst>
              <a:ext uri="{FF2B5EF4-FFF2-40B4-BE49-F238E27FC236}">
                <a16:creationId xmlns:a16="http://schemas.microsoft.com/office/drawing/2014/main" id="{13A6DDEF-0CAD-4109-9791-360EBCFF585D}"/>
              </a:ext>
            </a:extLst>
          </p:cNvPr>
          <p:cNvSpPr/>
          <p:nvPr/>
        </p:nvSpPr>
        <p:spPr>
          <a:xfrm>
            <a:off x="2744724" y="5363432"/>
            <a:ext cx="6835504" cy="3634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sv-SE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342FB106-89FA-4628-9523-EEADD21DDC9F}"/>
              </a:ext>
            </a:extLst>
          </p:cNvPr>
          <p:cNvSpPr/>
          <p:nvPr/>
        </p:nvSpPr>
        <p:spPr>
          <a:xfrm>
            <a:off x="2853488" y="2818398"/>
            <a:ext cx="4149090" cy="47320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sv-SE" dirty="0"/>
              <a:t>Särskilt stöd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C039751E-8AA7-469E-B133-47FDE85D07A6}"/>
              </a:ext>
            </a:extLst>
          </p:cNvPr>
          <p:cNvSpPr/>
          <p:nvPr/>
        </p:nvSpPr>
        <p:spPr>
          <a:xfrm>
            <a:off x="2853488" y="3340323"/>
            <a:ext cx="4149090" cy="74704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sv-SE" dirty="0"/>
              <a:t>Extra anpassningar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A20B77DE-5FD7-4D82-8D2D-435E401F0CC8}"/>
              </a:ext>
            </a:extLst>
          </p:cNvPr>
          <p:cNvSpPr/>
          <p:nvPr/>
        </p:nvSpPr>
        <p:spPr>
          <a:xfrm>
            <a:off x="2853488" y="4142233"/>
            <a:ext cx="4149090" cy="1221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sv-SE" dirty="0"/>
              <a:t>Ledning och stimulans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F703347-39C7-4B2A-AA52-7084A67E5D1B}"/>
              </a:ext>
            </a:extLst>
          </p:cNvPr>
          <p:cNvSpPr/>
          <p:nvPr/>
        </p:nvSpPr>
        <p:spPr>
          <a:xfrm>
            <a:off x="2853487" y="1494567"/>
            <a:ext cx="4149089" cy="47320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sv-SE" dirty="0"/>
              <a:t>Extraordinära stödåtgärder - Tilläggsbelopp</a:t>
            </a: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A0AE4FE8-83D9-4306-B042-BA6C019547C9}"/>
              </a:ext>
            </a:extLst>
          </p:cNvPr>
          <p:cNvSpPr/>
          <p:nvPr/>
        </p:nvSpPr>
        <p:spPr>
          <a:xfrm>
            <a:off x="7148525" y="1967770"/>
            <a:ext cx="2298752" cy="3395662"/>
          </a:xfrm>
          <a:prstGeom prst="rect">
            <a:avLst/>
          </a:prstGeom>
          <a:solidFill>
            <a:srgbClr val="DDD303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sv-SE" dirty="0"/>
              <a:t>Ingår i grundbelopp</a:t>
            </a:r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DAE7B20F-1AFB-4EF4-80A3-70D2C8A7267C}"/>
              </a:ext>
            </a:extLst>
          </p:cNvPr>
          <p:cNvSpPr/>
          <p:nvPr/>
        </p:nvSpPr>
        <p:spPr>
          <a:xfrm>
            <a:off x="7148526" y="1494568"/>
            <a:ext cx="2298752" cy="47320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sv-SE" dirty="0"/>
              <a:t>Ett komplement till grundbelopp</a:t>
            </a:r>
          </a:p>
        </p:txBody>
      </p:sp>
    </p:spTree>
    <p:extLst>
      <p:ext uri="{BB962C8B-B14F-4D97-AF65-F5344CB8AC3E}">
        <p14:creationId xmlns:p14="http://schemas.microsoft.com/office/powerpoint/2010/main" val="2826385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6FFBE3A-D989-417D-A3B6-EC809F767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Tilläggsbelopp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C52CA77-4D38-4DC7-B3BC-3A821D410D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Tilläggsbelopp beslutas alltid utifrån en individuell bedömning utifrån barnet/elevens behov.</a:t>
            </a:r>
          </a:p>
          <a:p>
            <a:r>
              <a:rPr lang="sv-SE" dirty="0"/>
              <a:t>Insatserna ska vara av en sådan karaktär att det inte ryms inom förskolan/ grundskolans uppdrag kring särskilt stöd. </a:t>
            </a:r>
          </a:p>
          <a:p>
            <a:r>
              <a:rPr lang="sv-SE" dirty="0"/>
              <a:t> Insatserna ska väsentligen avvika från det förskolan/grundskolan är ålagd att arbeta med utifrån de styrdokument som råder.</a:t>
            </a:r>
          </a:p>
        </p:txBody>
      </p:sp>
    </p:spTree>
    <p:extLst>
      <p:ext uri="{BB962C8B-B14F-4D97-AF65-F5344CB8AC3E}">
        <p14:creationId xmlns:p14="http://schemas.microsoft.com/office/powerpoint/2010/main" val="3990403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9B0D061-8E88-4AE4-B586-44FA93328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Exempel på behov som</a:t>
            </a:r>
            <a:r>
              <a:rPr lang="sv-SE" u="sng" dirty="0"/>
              <a:t> kan vara </a:t>
            </a:r>
            <a:r>
              <a:rPr lang="sv-SE" dirty="0"/>
              <a:t>extraordinära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4AFCF96-7048-4252-934B-F6AD88294A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Medicinska behov där hjälpmedel inte kan kompensera fullt ut.</a:t>
            </a:r>
          </a:p>
          <a:p>
            <a:r>
              <a:rPr lang="sv-SE" dirty="0"/>
              <a:t>Medicinska behov som kan vara livshotande utan egenvårdsbehandling och tillsyn.</a:t>
            </a:r>
          </a:p>
          <a:p>
            <a:r>
              <a:rPr lang="sv-SE" dirty="0"/>
              <a:t>Omfattande kommunikativa och kognitiva svårigheter som utgör betydande hinder för lärandet.</a:t>
            </a:r>
          </a:p>
        </p:txBody>
      </p:sp>
    </p:spTree>
    <p:extLst>
      <p:ext uri="{BB962C8B-B14F-4D97-AF65-F5344CB8AC3E}">
        <p14:creationId xmlns:p14="http://schemas.microsoft.com/office/powerpoint/2010/main" val="3099743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DFE6F8-DA5A-4298-9B1F-5F6CEAED0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Exempel på medicinska behov</a:t>
            </a:r>
            <a:br>
              <a:rPr lang="sv-SE" dirty="0"/>
            </a:br>
            <a:r>
              <a:rPr lang="sv-SE" sz="2000" dirty="0"/>
              <a:t>Diabetes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79F4D49-CDBC-40E4-AF14-942F1EE5C4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4274" y="1735836"/>
            <a:ext cx="7729728" cy="3819906"/>
          </a:xfrm>
        </p:spPr>
        <p:txBody>
          <a:bodyPr>
            <a:noAutofit/>
          </a:bodyPr>
          <a:lstStyle/>
          <a:p>
            <a:r>
              <a:rPr lang="sv-SE" dirty="0"/>
              <a:t>Det behövs en egenvårdsbedömning som görs av behandlande läkare. </a:t>
            </a:r>
          </a:p>
          <a:p>
            <a:r>
              <a:rPr lang="sv-SE" dirty="0"/>
              <a:t> Det behövs även en egenvårdsplan/planering som utarbetas av förskolan/grundskolan tillsammans med vårdnadshavare och vid behov med vården.</a:t>
            </a:r>
          </a:p>
          <a:p>
            <a:r>
              <a:rPr lang="sv-SE" dirty="0"/>
              <a:t>Tilläggsbeloppet beviljas inte för diagnosen i sig utan utifrån behoven och hur förskolan/skolan möter dessa. Tilläggsbeloppet ges tex för tillsyn, kolhydraträkning, beräkning av insulinmängd samt insulinintag. </a:t>
            </a:r>
          </a:p>
          <a:p>
            <a:r>
              <a:rPr lang="sv-SE" dirty="0"/>
              <a:t>Beredningsgruppens bedömning görs också i relation till ålder och sjukdomsdebut.</a:t>
            </a:r>
          </a:p>
          <a:p>
            <a:r>
              <a:rPr lang="sv-SE" dirty="0"/>
              <a:t> https://www.skolverket.se/regler-och-ansvar/ansvar-iskolfragor/egenvard-i-forskolan-och-skolan </a:t>
            </a:r>
          </a:p>
          <a:p>
            <a:r>
              <a:rPr lang="sv-SE" dirty="0"/>
              <a:t>Bedömning vid andra medicinska behov som ex medicinering och tillsyn vid epilepsi sondmatning, trackning, rikning görs på liknande sätt. </a:t>
            </a:r>
          </a:p>
        </p:txBody>
      </p:sp>
    </p:spTree>
    <p:extLst>
      <p:ext uri="{BB962C8B-B14F-4D97-AF65-F5344CB8AC3E}">
        <p14:creationId xmlns:p14="http://schemas.microsoft.com/office/powerpoint/2010/main" val="10247823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7D77B42-5334-45D1-9FAF-434B070739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 Omfattande kommunikativa och     kognitiva svårigheter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76C747B-E32E-4179-A907-C6A40ABEF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4274" y="2406396"/>
            <a:ext cx="7729728" cy="3704472"/>
          </a:xfrm>
        </p:spPr>
        <p:txBody>
          <a:bodyPr>
            <a:noAutofit/>
          </a:bodyPr>
          <a:lstStyle/>
          <a:p>
            <a:r>
              <a:rPr lang="sv-SE" dirty="0"/>
              <a:t>Bidrag kan beviljas till barn/elev som på ett påtagligt vis har en låg funktionsnivå i vardagen som inte kan kompenseras med pedagogiska insatser. </a:t>
            </a:r>
          </a:p>
          <a:p>
            <a:r>
              <a:rPr lang="sv-SE" dirty="0"/>
              <a:t>Omfattande svårigheter beträffande såväl verbal som ickeverbal social kommunikationsförmåga</a:t>
            </a:r>
          </a:p>
          <a:p>
            <a:r>
              <a:rPr lang="sv-SE" dirty="0"/>
              <a:t>Sociala funktionssvårigheter som är uppenbara även i närvaro av stödperson</a:t>
            </a:r>
          </a:p>
          <a:p>
            <a:r>
              <a:rPr lang="sv-SE" dirty="0"/>
              <a:t>Begränsad förmåga att initiera sociala interaktioner och begränsat eller avvikande gensvar på sociala kontaktförsök från andra.</a:t>
            </a:r>
          </a:p>
          <a:p>
            <a:r>
              <a:rPr lang="sv-SE" dirty="0"/>
              <a:t>Svårigheter kvarstår trots att den fysiska, sociala och pedagogiska miljön anpassats.</a:t>
            </a:r>
          </a:p>
        </p:txBody>
      </p:sp>
    </p:spTree>
    <p:extLst>
      <p:ext uri="{BB962C8B-B14F-4D97-AF65-F5344CB8AC3E}">
        <p14:creationId xmlns:p14="http://schemas.microsoft.com/office/powerpoint/2010/main" val="1254176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5305F15-F8F8-423D-9F6C-87B405C1E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Exempel vid och hörselnedsättning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396BAED-D041-47A2-96B4-3AA46475C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4274" y="2113788"/>
            <a:ext cx="7729728" cy="3705606"/>
          </a:xfrm>
        </p:spPr>
        <p:txBody>
          <a:bodyPr>
            <a:normAutofit/>
          </a:bodyPr>
          <a:lstStyle/>
          <a:p>
            <a:r>
              <a:rPr lang="sv-SE" dirty="0"/>
              <a:t>Vid dövhet kan eventuellt bidrag för teckenspråkstolk beviljas utifrån särskilda behov som kan uppstå.</a:t>
            </a:r>
          </a:p>
          <a:p>
            <a:r>
              <a:rPr lang="sv-SE" dirty="0"/>
              <a:t>Tilläggsbelopp för hörselanpassningar i miljön kan beviljas för </a:t>
            </a:r>
            <a:r>
              <a:rPr lang="sv-SE" b="1" dirty="0"/>
              <a:t>fristående huvudmän </a:t>
            </a:r>
            <a:r>
              <a:rPr lang="sv-SE" dirty="0"/>
              <a:t>efter kontakt med teknisk hörselvård/ hörcentralen. Intyg ska bifogas till ansökan.</a:t>
            </a:r>
          </a:p>
          <a:p>
            <a:r>
              <a:rPr lang="sv-SE" dirty="0"/>
              <a:t>Barn/elev med hörselnedsättning i kommunala skolor ges sällan ett bidrag då eleven har tillgång till tekniska hjälpmedel i den pedagogiska miljön. Dessa finansieras av för och grundskolan och ingår inte i tilläggsbelopp. Enheten lånar utrustningen så länge barn/elev med hörselnedsättning och behov av tekniska hjälpmedel går på enheten. 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45852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CCC62E1-DEC5-4A78-BE1B-1C1F46C51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Exempel vid synskada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761198F-FC19-4E07-BCE6-F42EF2C462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Vid synskada kan eventuellt bidrag för syntolk beviljas utifrån bedömning.</a:t>
            </a:r>
          </a:p>
          <a:p>
            <a:pPr marL="0" indent="0">
              <a:buNone/>
            </a:pPr>
            <a:endParaRPr lang="sv-SE" b="1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54189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8CF2FE0-6E43-4D65-855A-0BE5140E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Förtydligande kring  tilläggsbelopp kopplat till intellektuell funktionsnedsättning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4F4E029-58A1-43D8-AA71-33F3F53A7F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v-SE" dirty="0"/>
              <a:t>När en elev med intellektuell funktionsnedsättning blir inskrivet i anpassad grundskola eller är integrerad i grundskolan utgår inget bidrag då anpassad grundskola har ett förhöjt grundbelopp. Det är däremot möjligt att söka tilläggsbelopp för den tid som eleven spenderar på fritidshemmet i grundskolan.</a:t>
            </a:r>
          </a:p>
          <a:p>
            <a:r>
              <a:rPr lang="sv-SE" dirty="0"/>
              <a:t>Ett barn/elev med intellektuell funktionsnedsättning som inte är inskrivet i anpassad grundskola och som börjar i grundskolan kan beviljas tilläggsbelopp då denna skolform inte har ett förhöjt grundbelopp men behovet av stöd hos barn/elev kvarstår. </a:t>
            </a:r>
          </a:p>
          <a:p>
            <a:r>
              <a:rPr lang="sv-SE" dirty="0"/>
              <a:t>I förskolan går alla barn oavsett funktionsnedsättning. Barn som har en intellektuell funktionsnedsättning kan beviljas tilläggsbelopp efter ansökan. Individuell prövning av varje enskilt ärende.</a:t>
            </a:r>
          </a:p>
          <a:p>
            <a:r>
              <a:rPr lang="sv-SE" dirty="0"/>
              <a:t>Det är barnet/elevens behov och hur verksamheten möter dessa som avgör om det blir ett beviljande och vilken nivå på beloppet.</a:t>
            </a:r>
          </a:p>
          <a:p>
            <a:r>
              <a:rPr lang="sv-SE" dirty="0"/>
              <a:t>Dokument som styrker IF diagnos måste bifogas ansökan för tilläggsbelopp för dessa barn/elever.</a:t>
            </a:r>
          </a:p>
          <a:p>
            <a:pPr marL="0" indent="0">
              <a:buNone/>
            </a:pPr>
            <a:r>
              <a:rPr lang="sv-SE" b="1" dirty="0"/>
              <a:t>     Bedömning vid andra syndrom görs på liknande sätt.</a:t>
            </a:r>
          </a:p>
        </p:txBody>
      </p:sp>
    </p:spTree>
    <p:extLst>
      <p:ext uri="{BB962C8B-B14F-4D97-AF65-F5344CB8AC3E}">
        <p14:creationId xmlns:p14="http://schemas.microsoft.com/office/powerpoint/2010/main" val="4902367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asett">
  <a:themeElements>
    <a:clrScheme name="Faset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34440A4A0970F488123701789E22AF1" ma:contentTypeVersion="66" ma:contentTypeDescription="Skapa ett nytt dokument." ma:contentTypeScope="" ma:versionID="dfc22fb4e280aa4c49ea8de53d0bdedc">
  <xsd:schema xmlns:xsd="http://www.w3.org/2001/XMLSchema" xmlns:xs="http://www.w3.org/2001/XMLSchema" xmlns:p="http://schemas.microsoft.com/office/2006/metadata/properties" xmlns:ns1="http://schemas.microsoft.com/sharepoint/v3" xmlns:ns2="9159f9fb-d6c8-4be0-b12f-9a605b43a8dc" xmlns:ns3="91136263-5afd-4e35-8c43-b637215ab5b9" xmlns:ns4="http://schemas.microsoft.com/sharepoint/v4" targetNamespace="http://schemas.microsoft.com/office/2006/metadata/properties" ma:root="true" ma:fieldsID="26075f2ce8f8d705f721d6043195b726" ns1:_="" ns2:_="" ns3:_="" ns4:_="">
    <xsd:import namespace="http://schemas.microsoft.com/sharepoint/v3"/>
    <xsd:import namespace="9159f9fb-d6c8-4be0-b12f-9a605b43a8dc"/>
    <xsd:import namespace="91136263-5afd-4e35-8c43-b637215ab5b9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Dokumentansvarig" minOccurs="0"/>
                <xsd:element ref="ns2:AktuellStatus" minOccurs="0"/>
                <xsd:element ref="ns2:TaxCatchAll" minOccurs="0"/>
                <xsd:element ref="ns2:d3cb7a04c22f4e7aba7c4b43064cd0ac" minOccurs="0"/>
                <xsd:element ref="ns2:pb02d967967c4bac9b2b7b09e9d90633" minOccurs="0"/>
                <xsd:element ref="ns1:PublishingExpirationDate" minOccurs="0"/>
                <xsd:element ref="ns2:k6c7b1ccbb124b60a2c947f74bb29c0e" minOccurs="0"/>
                <xsd:element ref="ns2:fecc8edadbc14a35a59acbc136df6053" minOccurs="0"/>
                <xsd:element ref="ns3:MediaServiceMetadata" minOccurs="0"/>
                <xsd:element ref="ns3:MediaServiceFastMetadata" minOccurs="0"/>
                <xsd:element ref="ns1:PublishingStartDate" minOccurs="0"/>
                <xsd:element ref="ns3:gf13d82fd7464b2d9f21a1149bbbd7bc" minOccurs="0"/>
                <xsd:element ref="ns4:IconOverlay" minOccurs="0"/>
                <xsd:element ref="ns2:SharedWithUsers" minOccurs="0"/>
                <xsd:element ref="ns2:SharedWithDetail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lcf76f155ced4ddcb4097134ff3c332f" minOccurs="0"/>
                <xsd:element ref="ns3:MediaServiceDateTaken" minOccurs="0"/>
                <xsd:element ref="ns3:MediaServiceObjectDetectorVersion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ExpirationDate" ma:index="14" nillable="true" ma:displayName="Schemalagt slutdatum" ma:description="" ma:hidden="true" ma:internalName="PublishingExpirationDate" ma:readOnly="false">
      <xsd:simpleType>
        <xsd:restriction base="dms:Unknown"/>
      </xsd:simpleType>
    </xsd:element>
    <xsd:element name="PublishingStartDate" ma:index="24" nillable="true" ma:displayName="Schemalagt startdatum" ma:description="" ma:hidden="true" ma:internalName="PublishingStartDate" ma:readOnly="fals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59f9fb-d6c8-4be0-b12f-9a605b43a8dc" elementFormDefault="qualified">
    <xsd:import namespace="http://schemas.microsoft.com/office/2006/documentManagement/types"/>
    <xsd:import namespace="http://schemas.microsoft.com/office/infopath/2007/PartnerControls"/>
    <xsd:element name="Dokumentansvarig" ma:index="3" nillable="true" ma:displayName="Dokumentansvarig" ma:indexed="true" ma:list="UserInfo" ma:SharePointGroup="0" ma:internalName="Dokumentansvarig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ktuellStatus" ma:index="8" nillable="true" ma:displayName="Dokumentstatus" ma:default="Godkänt" ma:format="Dropdown" ma:indexed="true" ma:internalName="AktuellStatus" ma:readOnly="false">
      <xsd:simpleType>
        <xsd:restriction base="dms:Choice">
          <xsd:enumeration value="Under arbete"/>
          <xsd:enumeration value="Godkänt"/>
          <xsd:enumeration value="Inaktuellt"/>
          <xsd:enumeration value="Original"/>
        </xsd:restriction>
      </xsd:simpleType>
    </xsd:element>
    <xsd:element name="TaxCatchAll" ma:index="10" nillable="true" ma:displayName="Taxonomy Catch All Column" ma:hidden="true" ma:list="{d2ba8ad8-6f2f-48a4-a06c-cda1d060febe}" ma:internalName="TaxCatchAll" ma:showField="CatchAllData" ma:web="9159f9fb-d6c8-4be0-b12f-9a605b43a8d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d3cb7a04c22f4e7aba7c4b43064cd0ac" ma:index="11" ma:taxonomy="true" ma:internalName="d3cb7a04c22f4e7aba7c4b43064cd0ac" ma:taxonomyFieldName="Dokumentagare" ma:displayName="Dokumentägare" ma:indexed="true" ma:readOnly="false" ma:default="" ma:fieldId="{d3cb7a04-c22f-4e7a-ba7c-4b43064cd0ac}" ma:sspId="82a7474d-3f0b-41ad-b5d4-4a0ddb261a01" ma:termSetId="bf84140c-e813-4586-9557-52faa09a36b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b02d967967c4bac9b2b7b09e9d90633" ma:index="13" nillable="true" ma:taxonomy="true" ma:internalName="pb02d967967c4bac9b2b7b09e9d90633" ma:taxonomyFieldName="M_x00e4_rkning" ma:displayName="Märkning" ma:readOnly="false" ma:fieldId="{9b02d967-967c-4bac-9b2b-7b09e9d90633}" ma:taxonomyMulti="true" ma:sspId="82a7474d-3f0b-41ad-b5d4-4a0ddb261a01" ma:termSetId="d58360c9-1308-449d-a23d-c0dad1ed7b1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k6c7b1ccbb124b60a2c947f74bb29c0e" ma:index="15" ma:taxonomy="true" ma:internalName="k6c7b1ccbb124b60a2c947f74bb29c0e" ma:taxonomyFieldName="BerordVerksamhet" ma:displayName="Berörd verksamhet" ma:readOnly="false" ma:default="" ma:fieldId="{46c7b1cc-bb12-4b60-a2c9-47f74bb29c0e}" ma:taxonomyMulti="true" ma:sspId="82a7474d-3f0b-41ad-b5d4-4a0ddb261a01" ma:termSetId="bf84140c-e813-4586-9557-52faa09a36b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ecc8edadbc14a35a59acbc136df6053" ma:index="19" ma:taxonomy="true" ma:internalName="fecc8edadbc14a35a59acbc136df6053" ma:taxonomyFieldName="Dokumenttyp" ma:displayName="Dokumenttyp" ma:indexed="true" ma:readOnly="false" ma:default="" ma:fieldId="{fecc8eda-dbc1-4a35-a59a-cbc136df6053}" ma:sspId="82a7474d-3f0b-41ad-b5d4-4a0ddb261a01" ma:termSetId="502198ff-6481-4356-a945-4a4e3487bf9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aredWithUsers" ma:index="27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8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136263-5afd-4e35-8c43-b637215ab5b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3" nillable="true" ma:displayName="MediaServiceFastMetadata" ma:hidden="true" ma:internalName="MediaServiceFastMetadata" ma:readOnly="true">
      <xsd:simpleType>
        <xsd:restriction base="dms:Note"/>
      </xsd:simpleType>
    </xsd:element>
    <xsd:element name="gf13d82fd7464b2d9f21a1149bbbd7bc" ma:index="25" nillable="true" ma:taxonomy="true" ma:internalName="gf13d82fd7464b2d9f21a1149bbbd7bc" ma:taxonomyFieldName="Gruppering" ma:displayName="Gruppering" ma:default="" ma:fieldId="{0f13d82f-d746-4b2d-9f21-a1149bbbd7bc}" ma:sspId="82a7474d-3f0b-41ad-b5d4-4a0ddb261a01" ma:termSetId="4ed88ae1-6559-41cf-bed3-14f5531b01b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ediaServiceAutoTags" ma:index="29" nillable="true" ma:displayName="Tags" ma:internalName="MediaServiceAutoTags" ma:readOnly="true">
      <xsd:simpleType>
        <xsd:restriction base="dms:Text"/>
      </xsd:simpleType>
    </xsd:element>
    <xsd:element name="MediaServiceOCR" ma:index="3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3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3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36" nillable="true" ma:taxonomy="true" ma:internalName="lcf76f155ced4ddcb4097134ff3c332f" ma:taxonomyFieldName="MediaServiceImageTags" ma:displayName="Bildmarkeringar" ma:readOnly="false" ma:fieldId="{5cf76f15-5ced-4ddc-b409-7134ff3c332f}" ma:taxonomyMulti="true" ma:sspId="82a7474d-3f0b-41ad-b5d4-4a0ddb261a0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3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3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3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26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2" ma:displayName="Innehållstyp"/>
        <xsd:element ref="dc:title" minOccurs="0" maxOccurs="1" ma:index="1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gf13d82fd7464b2d9f21a1149bbbd7bc xmlns="91136263-5afd-4e35-8c43-b637215ab5b9">
      <Terms xmlns="http://schemas.microsoft.com/office/infopath/2007/PartnerControls"/>
    </gf13d82fd7464b2d9f21a1149bbbd7bc>
    <TaxCatchAll xmlns="9159f9fb-d6c8-4be0-b12f-9a605b43a8dc">
      <Value>513</Value>
      <Value>494</Value>
      <Value>486</Value>
      <Value>58</Value>
    </TaxCatchAll>
    <k6c7b1ccbb124b60a2c947f74bb29c0e xmlns="9159f9fb-d6c8-4be0-b12f-9a605b43a8dc">
      <Terms xmlns="http://schemas.microsoft.com/office/infopath/2007/PartnerControls">
        <TermInfo xmlns="http://schemas.microsoft.com/office/infopath/2007/PartnerControls">
          <TermName xmlns="http://schemas.microsoft.com/office/infopath/2007/PartnerControls">Utbildningsförvaltningen</TermName>
          <TermId xmlns="http://schemas.microsoft.com/office/infopath/2007/PartnerControls">92a35630-f2cd-41fa-80ca-6b6534c0de39</TermId>
        </TermInfo>
      </Terms>
    </k6c7b1ccbb124b60a2c947f74bb29c0e>
    <d3cb7a04c22f4e7aba7c4b43064cd0ac xmlns="9159f9fb-d6c8-4be0-b12f-9a605b43a8dc">
      <Terms xmlns="http://schemas.microsoft.com/office/infopath/2007/PartnerControls">
        <TermInfo xmlns="http://schemas.microsoft.com/office/infopath/2007/PartnerControls">
          <TermName xmlns="http://schemas.microsoft.com/office/infopath/2007/PartnerControls">FGN</TermName>
          <TermId xmlns="http://schemas.microsoft.com/office/infopath/2007/PartnerControls">fee2b4e1-e53c-4391-8cd5-8647ebe1e2a8</TermId>
        </TermInfo>
      </Terms>
    </d3cb7a04c22f4e7aba7c4b43064cd0ac>
    <AktuellStatus xmlns="9159f9fb-d6c8-4be0-b12f-9a605b43a8dc">Godkänt</AktuellStatus>
    <pb02d967967c4bac9b2b7b09e9d90633 xmlns="9159f9fb-d6c8-4be0-b12f-9a605b43a8dc">
      <Terms xmlns="http://schemas.microsoft.com/office/infopath/2007/PartnerControls">
        <TermInfo xmlns="http://schemas.microsoft.com/office/infopath/2007/PartnerControls">
          <TermName xmlns="http://schemas.microsoft.com/office/infopath/2007/PartnerControls">Grundskola</TermName>
          <TermId xmlns="http://schemas.microsoft.com/office/infopath/2007/PartnerControls">0d1c9ce0-ef47-47d3-8409-a6e5b6094a21</TermId>
        </TermInfo>
      </Terms>
    </pb02d967967c4bac9b2b7b09e9d90633>
    <IconOverlay xmlns="http://schemas.microsoft.com/sharepoint/v4" xsi:nil="true"/>
    <fecc8edadbc14a35a59acbc136df6053 xmlns="9159f9fb-d6c8-4be0-b12f-9a605b43a8dc">
      <Terms xmlns="http://schemas.microsoft.com/office/infopath/2007/PartnerControls">
        <TermInfo xmlns="http://schemas.microsoft.com/office/infopath/2007/PartnerControls">
          <TermName xmlns="http://schemas.microsoft.com/office/infopath/2007/PartnerControls">Instruktion</TermName>
          <TermId xmlns="http://schemas.microsoft.com/office/infopath/2007/PartnerControls">1c5bd099-0c69-4dce-9651-5124a4abe65b</TermId>
        </TermInfo>
      </Terms>
    </fecc8edadbc14a35a59acbc136df6053>
    <PublishingExpirationDate xmlns="http://schemas.microsoft.com/sharepoint/v3" xsi:nil="true"/>
    <lcf76f155ced4ddcb4097134ff3c332f xmlns="91136263-5afd-4e35-8c43-b637215ab5b9">
      <Terms xmlns="http://schemas.microsoft.com/office/infopath/2007/PartnerControls"/>
    </lcf76f155ced4ddcb4097134ff3c332f>
    <Dokumentansvarig xmlns="9159f9fb-d6c8-4be0-b12f-9a605b43a8dc">
      <UserInfo>
        <DisplayName>Helén Aggevall Bergström</DisplayName>
        <AccountId>3214</AccountId>
        <AccountType/>
      </UserInfo>
    </Dokumentansvarig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7783807-AC4E-4835-98D5-4682F744E61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159f9fb-d6c8-4be0-b12f-9a605b43a8dc"/>
    <ds:schemaRef ds:uri="91136263-5afd-4e35-8c43-b637215ab5b9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79CB9AD-DAF8-4057-8372-D4402D5EDA4E}">
  <ds:schemaRefs>
    <ds:schemaRef ds:uri="http://schemas.microsoft.com/office/2006/metadata/properties"/>
    <ds:schemaRef ds:uri="http://schemas.microsoft.com/office/infopath/2007/PartnerControls"/>
    <ds:schemaRef ds:uri="91136263-5afd-4e35-8c43-b637215ab5b9"/>
    <ds:schemaRef ds:uri="9159f9fb-d6c8-4be0-b12f-9a605b43a8dc"/>
    <ds:schemaRef ds:uri="http://schemas.microsoft.com/sharepoint/v4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8A7D8403-77E1-4DC3-8CEC-4F026B5E379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23104</TotalTime>
  <Words>603</Words>
  <Application>Microsoft Office PowerPoint</Application>
  <PresentationFormat>Bredbild</PresentationFormat>
  <Paragraphs>42</Paragraphs>
  <Slides>9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Trebuchet MS</vt:lpstr>
      <vt:lpstr>Wingdings 3</vt:lpstr>
      <vt:lpstr>Office-tema</vt:lpstr>
      <vt:lpstr>Fasett</vt:lpstr>
      <vt:lpstr>Exempel på vad som kan ge tilläggsbelopp</vt:lpstr>
      <vt:lpstr>PowerPoint-presentation</vt:lpstr>
      <vt:lpstr>Tilläggsbelopp</vt:lpstr>
      <vt:lpstr>Exempel på behov som kan vara extraordinära</vt:lpstr>
      <vt:lpstr>Exempel på medicinska behov Diabetes</vt:lpstr>
      <vt:lpstr> Omfattande kommunikativa och     kognitiva svårigheter</vt:lpstr>
      <vt:lpstr>Exempel vid och hörselnedsättning</vt:lpstr>
      <vt:lpstr>Exempel vid synskada</vt:lpstr>
      <vt:lpstr>Förtydligande kring  tilläggsbelopp kopplat till intellektuell funktionsnedsättning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Gunnar Olofsson</dc:creator>
  <cp:lastModifiedBy>Helén Aggevall Bergström</cp:lastModifiedBy>
  <cp:revision>10</cp:revision>
  <dcterms:created xsi:type="dcterms:W3CDTF">2022-01-31T09:15:47Z</dcterms:created>
  <dcterms:modified xsi:type="dcterms:W3CDTF">2025-01-23T14:45:07Z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0x010100F34440A4A0970F488123701789E22AF1</vt:lpwstr>
  </property>
  <property fmtid="{D5CDD505-2E9C-101B-9397-08002B2CF9AE}" pid="3" name="Dokumentagare">
    <vt:lpwstr>494;#FGN|fee2b4e1-e53c-4391-8cd5-8647ebe1e2a8</vt:lpwstr>
  </property>
  <property fmtid="{D5CDD505-2E9C-101B-9397-08002B2CF9AE}" pid="4" name="MediaServiceImageTags">
    <vt:lpwstr/>
  </property>
  <property fmtid="{D5CDD505-2E9C-101B-9397-08002B2CF9AE}" pid="5" name="Dokumenttyp">
    <vt:lpwstr>58;#Instruktion|1c5bd099-0c69-4dce-9651-5124a4abe65b</vt:lpwstr>
  </property>
  <property fmtid="{D5CDD505-2E9C-101B-9397-08002B2CF9AE}" pid="6" name="Gruppering">
    <vt:lpwstr/>
  </property>
  <property fmtid="{D5CDD505-2E9C-101B-9397-08002B2CF9AE}" pid="7" name="M_x00e4_rkning">
    <vt:lpwstr/>
  </property>
  <property fmtid="{D5CDD505-2E9C-101B-9397-08002B2CF9AE}" pid="8" name="BerordVerksamhet">
    <vt:lpwstr>486;#Utbildningsförvaltningen|92a35630-f2cd-41fa-80ca-6b6534c0de39</vt:lpwstr>
  </property>
  <property fmtid="{D5CDD505-2E9C-101B-9397-08002B2CF9AE}" pid="9" name="Märkning">
    <vt:lpwstr>513;#Grundskola|0d1c9ce0-ef47-47d3-8409-a6e5b6094a21</vt:lpwstr>
  </property>
</Properties>
</file>