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  <p:sldMasterId id="2147483688" r:id="rId5"/>
    <p:sldMasterId id="2147483700" r:id="rId6"/>
    <p:sldMasterId id="2147483713" r:id="rId7"/>
    <p:sldMasterId id="2147483723" r:id="rId8"/>
    <p:sldMasterId id="2147483759" r:id="rId9"/>
  </p:sldMasterIdLst>
  <p:notesMasterIdLst>
    <p:notesMasterId r:id="rId36"/>
  </p:notesMasterIdLst>
  <p:sldIdLst>
    <p:sldId id="1009" r:id="rId10"/>
    <p:sldId id="980" r:id="rId11"/>
    <p:sldId id="2111" r:id="rId12"/>
    <p:sldId id="755" r:id="rId13"/>
    <p:sldId id="2117" r:id="rId14"/>
    <p:sldId id="2118" r:id="rId15"/>
    <p:sldId id="2119" r:id="rId16"/>
    <p:sldId id="2139" r:id="rId17"/>
    <p:sldId id="2120" r:id="rId18"/>
    <p:sldId id="2121" r:id="rId19"/>
    <p:sldId id="2122" r:id="rId20"/>
    <p:sldId id="2123" r:id="rId21"/>
    <p:sldId id="2143" r:id="rId22"/>
    <p:sldId id="2125" r:id="rId23"/>
    <p:sldId id="2126" r:id="rId24"/>
    <p:sldId id="2130" r:id="rId25"/>
    <p:sldId id="2127" r:id="rId26"/>
    <p:sldId id="2128" r:id="rId27"/>
    <p:sldId id="2129" r:id="rId28"/>
    <p:sldId id="2131" r:id="rId29"/>
    <p:sldId id="2141" r:id="rId30"/>
    <p:sldId id="2146" r:id="rId31"/>
    <p:sldId id="2133" r:id="rId32"/>
    <p:sldId id="2144" r:id="rId33"/>
    <p:sldId id="2138" r:id="rId34"/>
    <p:sldId id="2145" r:id="rId35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000"/>
    <a:srgbClr val="555555"/>
    <a:srgbClr val="FA9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87570" autoAdjust="0"/>
  </p:normalViewPr>
  <p:slideViewPr>
    <p:cSldViewPr snapToGrid="0">
      <p:cViewPr varScale="1">
        <p:scale>
          <a:sx n="63" d="100"/>
          <a:sy n="63" d="100"/>
        </p:scale>
        <p:origin x="1032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4238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na Höök Gustafsson" userId="49ce23c1-bcac-4283-b983-8ef23936ad64" providerId="ADAL" clId="{6582E304-65FD-43EB-881E-78BE33150A69}"/>
    <pc:docChg chg="delSld modSld">
      <pc:chgData name="Lena Höök Gustafsson" userId="49ce23c1-bcac-4283-b983-8ef23936ad64" providerId="ADAL" clId="{6582E304-65FD-43EB-881E-78BE33150A69}" dt="2021-03-11T07:43:31.290" v="24" actId="47"/>
      <pc:docMkLst>
        <pc:docMk/>
      </pc:docMkLst>
      <pc:sldChg chg="modNotesTx">
        <pc:chgData name="Lena Höök Gustafsson" userId="49ce23c1-bcac-4283-b983-8ef23936ad64" providerId="ADAL" clId="{6582E304-65FD-43EB-881E-78BE33150A69}" dt="2021-03-11T07:41:26.628" v="0" actId="6549"/>
        <pc:sldMkLst>
          <pc:docMk/>
          <pc:sldMk cId="3838814974" sldId="755"/>
        </pc:sldMkLst>
      </pc:sldChg>
      <pc:sldChg chg="del">
        <pc:chgData name="Lena Höök Gustafsson" userId="49ce23c1-bcac-4283-b983-8ef23936ad64" providerId="ADAL" clId="{6582E304-65FD-43EB-881E-78BE33150A69}" dt="2021-03-11T07:43:31.290" v="24" actId="47"/>
        <pc:sldMkLst>
          <pc:docMk/>
          <pc:sldMk cId="1943813387" sldId="2115"/>
        </pc:sldMkLst>
      </pc:sldChg>
      <pc:sldChg chg="modNotesTx">
        <pc:chgData name="Lena Höök Gustafsson" userId="49ce23c1-bcac-4283-b983-8ef23936ad64" providerId="ADAL" clId="{6582E304-65FD-43EB-881E-78BE33150A69}" dt="2021-03-11T07:41:32.853" v="1" actId="6549"/>
        <pc:sldMkLst>
          <pc:docMk/>
          <pc:sldMk cId="2139355801" sldId="2117"/>
        </pc:sldMkLst>
      </pc:sldChg>
      <pc:sldChg chg="modNotesTx">
        <pc:chgData name="Lena Höök Gustafsson" userId="49ce23c1-bcac-4283-b983-8ef23936ad64" providerId="ADAL" clId="{6582E304-65FD-43EB-881E-78BE33150A69}" dt="2021-03-11T07:41:37.749" v="2" actId="6549"/>
        <pc:sldMkLst>
          <pc:docMk/>
          <pc:sldMk cId="907161719" sldId="2118"/>
        </pc:sldMkLst>
      </pc:sldChg>
      <pc:sldChg chg="modNotesTx">
        <pc:chgData name="Lena Höök Gustafsson" userId="49ce23c1-bcac-4283-b983-8ef23936ad64" providerId="ADAL" clId="{6582E304-65FD-43EB-881E-78BE33150A69}" dt="2021-03-11T07:41:43.565" v="3" actId="6549"/>
        <pc:sldMkLst>
          <pc:docMk/>
          <pc:sldMk cId="558814452" sldId="2119"/>
        </pc:sldMkLst>
      </pc:sldChg>
      <pc:sldChg chg="modNotesTx">
        <pc:chgData name="Lena Höök Gustafsson" userId="49ce23c1-bcac-4283-b983-8ef23936ad64" providerId="ADAL" clId="{6582E304-65FD-43EB-881E-78BE33150A69}" dt="2021-03-11T07:41:52.632" v="5" actId="6549"/>
        <pc:sldMkLst>
          <pc:docMk/>
          <pc:sldMk cId="1054378693" sldId="2120"/>
        </pc:sldMkLst>
      </pc:sldChg>
      <pc:sldChg chg="modNotesTx">
        <pc:chgData name="Lena Höök Gustafsson" userId="49ce23c1-bcac-4283-b983-8ef23936ad64" providerId="ADAL" clId="{6582E304-65FD-43EB-881E-78BE33150A69}" dt="2021-03-11T07:41:57.740" v="6" actId="6549"/>
        <pc:sldMkLst>
          <pc:docMk/>
          <pc:sldMk cId="712960181" sldId="2121"/>
        </pc:sldMkLst>
      </pc:sldChg>
      <pc:sldChg chg="modNotesTx">
        <pc:chgData name="Lena Höök Gustafsson" userId="49ce23c1-bcac-4283-b983-8ef23936ad64" providerId="ADAL" clId="{6582E304-65FD-43EB-881E-78BE33150A69}" dt="2021-03-11T07:42:01.793" v="7" actId="6549"/>
        <pc:sldMkLst>
          <pc:docMk/>
          <pc:sldMk cId="1267950098" sldId="2122"/>
        </pc:sldMkLst>
      </pc:sldChg>
      <pc:sldChg chg="modNotesTx">
        <pc:chgData name="Lena Höök Gustafsson" userId="49ce23c1-bcac-4283-b983-8ef23936ad64" providerId="ADAL" clId="{6582E304-65FD-43EB-881E-78BE33150A69}" dt="2021-03-11T07:42:07.350" v="8" actId="6549"/>
        <pc:sldMkLst>
          <pc:docMk/>
          <pc:sldMk cId="4148249022" sldId="2123"/>
        </pc:sldMkLst>
      </pc:sldChg>
      <pc:sldChg chg="modNotesTx">
        <pc:chgData name="Lena Höök Gustafsson" userId="49ce23c1-bcac-4283-b983-8ef23936ad64" providerId="ADAL" clId="{6582E304-65FD-43EB-881E-78BE33150A69}" dt="2021-03-11T07:42:17.714" v="10" actId="6549"/>
        <pc:sldMkLst>
          <pc:docMk/>
          <pc:sldMk cId="3142515707" sldId="2125"/>
        </pc:sldMkLst>
      </pc:sldChg>
      <pc:sldChg chg="modNotesTx">
        <pc:chgData name="Lena Höök Gustafsson" userId="49ce23c1-bcac-4283-b983-8ef23936ad64" providerId="ADAL" clId="{6582E304-65FD-43EB-881E-78BE33150A69}" dt="2021-03-11T07:42:22.513" v="11" actId="6549"/>
        <pc:sldMkLst>
          <pc:docMk/>
          <pc:sldMk cId="2727604818" sldId="2126"/>
        </pc:sldMkLst>
      </pc:sldChg>
      <pc:sldChg chg="modNotesTx">
        <pc:chgData name="Lena Höök Gustafsson" userId="49ce23c1-bcac-4283-b983-8ef23936ad64" providerId="ADAL" clId="{6582E304-65FD-43EB-881E-78BE33150A69}" dt="2021-03-11T07:42:33.070" v="13" actId="6549"/>
        <pc:sldMkLst>
          <pc:docMk/>
          <pc:sldMk cId="329103797" sldId="2127"/>
        </pc:sldMkLst>
      </pc:sldChg>
      <pc:sldChg chg="modNotesTx">
        <pc:chgData name="Lena Höök Gustafsson" userId="49ce23c1-bcac-4283-b983-8ef23936ad64" providerId="ADAL" clId="{6582E304-65FD-43EB-881E-78BE33150A69}" dt="2021-03-11T07:42:38.192" v="14" actId="6549"/>
        <pc:sldMkLst>
          <pc:docMk/>
          <pc:sldMk cId="2114235951" sldId="2128"/>
        </pc:sldMkLst>
      </pc:sldChg>
      <pc:sldChg chg="modNotesTx">
        <pc:chgData name="Lena Höök Gustafsson" userId="49ce23c1-bcac-4283-b983-8ef23936ad64" providerId="ADAL" clId="{6582E304-65FD-43EB-881E-78BE33150A69}" dt="2021-03-11T07:42:42.287" v="15" actId="6549"/>
        <pc:sldMkLst>
          <pc:docMk/>
          <pc:sldMk cId="3623149839" sldId="2129"/>
        </pc:sldMkLst>
      </pc:sldChg>
      <pc:sldChg chg="modNotesTx">
        <pc:chgData name="Lena Höök Gustafsson" userId="49ce23c1-bcac-4283-b983-8ef23936ad64" providerId="ADAL" clId="{6582E304-65FD-43EB-881E-78BE33150A69}" dt="2021-03-11T07:42:27.647" v="12" actId="6549"/>
        <pc:sldMkLst>
          <pc:docMk/>
          <pc:sldMk cId="507505697" sldId="2130"/>
        </pc:sldMkLst>
      </pc:sldChg>
      <pc:sldChg chg="modNotesTx">
        <pc:chgData name="Lena Höök Gustafsson" userId="49ce23c1-bcac-4283-b983-8ef23936ad64" providerId="ADAL" clId="{6582E304-65FD-43EB-881E-78BE33150A69}" dt="2021-03-11T07:43:03.883" v="18" actId="6549"/>
        <pc:sldMkLst>
          <pc:docMk/>
          <pc:sldMk cId="610641481" sldId="2133"/>
        </pc:sldMkLst>
      </pc:sldChg>
      <pc:sldChg chg="del">
        <pc:chgData name="Lena Höök Gustafsson" userId="49ce23c1-bcac-4283-b983-8ef23936ad64" providerId="ADAL" clId="{6582E304-65FD-43EB-881E-78BE33150A69}" dt="2021-03-11T07:43:20.593" v="23" actId="47"/>
        <pc:sldMkLst>
          <pc:docMk/>
          <pc:sldMk cId="344060707" sldId="2135"/>
        </pc:sldMkLst>
      </pc:sldChg>
      <pc:sldChg chg="del">
        <pc:chgData name="Lena Höök Gustafsson" userId="49ce23c1-bcac-4283-b983-8ef23936ad64" providerId="ADAL" clId="{6582E304-65FD-43EB-881E-78BE33150A69}" dt="2021-03-11T07:43:19.504" v="22" actId="47"/>
        <pc:sldMkLst>
          <pc:docMk/>
          <pc:sldMk cId="1189881843" sldId="2137"/>
        </pc:sldMkLst>
      </pc:sldChg>
      <pc:sldChg chg="modNotesTx">
        <pc:chgData name="Lena Höök Gustafsson" userId="49ce23c1-bcac-4283-b983-8ef23936ad64" providerId="ADAL" clId="{6582E304-65FD-43EB-881E-78BE33150A69}" dt="2021-03-11T07:43:15.316" v="21" actId="6549"/>
        <pc:sldMkLst>
          <pc:docMk/>
          <pc:sldMk cId="2171965903" sldId="2138"/>
        </pc:sldMkLst>
      </pc:sldChg>
      <pc:sldChg chg="modNotesTx">
        <pc:chgData name="Lena Höök Gustafsson" userId="49ce23c1-bcac-4283-b983-8ef23936ad64" providerId="ADAL" clId="{6582E304-65FD-43EB-881E-78BE33150A69}" dt="2021-03-11T07:41:48.833" v="4" actId="6549"/>
        <pc:sldMkLst>
          <pc:docMk/>
          <pc:sldMk cId="3089360410" sldId="2139"/>
        </pc:sldMkLst>
      </pc:sldChg>
      <pc:sldChg chg="modNotesTx">
        <pc:chgData name="Lena Höök Gustafsson" userId="49ce23c1-bcac-4283-b983-8ef23936ad64" providerId="ADAL" clId="{6582E304-65FD-43EB-881E-78BE33150A69}" dt="2021-03-11T07:42:50.531" v="16" actId="6549"/>
        <pc:sldMkLst>
          <pc:docMk/>
          <pc:sldMk cId="2847014009" sldId="2141"/>
        </pc:sldMkLst>
      </pc:sldChg>
      <pc:sldChg chg="modNotesTx">
        <pc:chgData name="Lena Höök Gustafsson" userId="49ce23c1-bcac-4283-b983-8ef23936ad64" providerId="ADAL" clId="{6582E304-65FD-43EB-881E-78BE33150A69}" dt="2021-03-11T07:42:12.285" v="9" actId="6549"/>
        <pc:sldMkLst>
          <pc:docMk/>
          <pc:sldMk cId="1623374980" sldId="2143"/>
        </pc:sldMkLst>
      </pc:sldChg>
      <pc:sldChg chg="modNotesTx">
        <pc:chgData name="Lena Höök Gustafsson" userId="49ce23c1-bcac-4283-b983-8ef23936ad64" providerId="ADAL" clId="{6582E304-65FD-43EB-881E-78BE33150A69}" dt="2021-03-11T07:43:07.807" v="19" actId="6549"/>
        <pc:sldMkLst>
          <pc:docMk/>
          <pc:sldMk cId="1414719874" sldId="2144"/>
        </pc:sldMkLst>
      </pc:sldChg>
      <pc:sldChg chg="modNotesTx">
        <pc:chgData name="Lena Höök Gustafsson" userId="49ce23c1-bcac-4283-b983-8ef23936ad64" providerId="ADAL" clId="{6582E304-65FD-43EB-881E-78BE33150A69}" dt="2021-03-11T07:42:57.354" v="17" actId="6549"/>
        <pc:sldMkLst>
          <pc:docMk/>
          <pc:sldMk cId="1259361874" sldId="2146"/>
        </pc:sldMkLst>
      </pc:sldChg>
    </pc:docChg>
  </pc:docChgLst>
  <pc:docChgLst>
    <pc:chgData name="Lena Höök Gustafsson" userId="49ce23c1-bcac-4283-b983-8ef23936ad64" providerId="ADAL" clId="{A4C91286-5E47-4CD2-AED0-C0C3FCCF9589}"/>
    <pc:docChg chg="custSel delSld modSld delMainMaster">
      <pc:chgData name="Lena Höök Gustafsson" userId="49ce23c1-bcac-4283-b983-8ef23936ad64" providerId="ADAL" clId="{A4C91286-5E47-4CD2-AED0-C0C3FCCF9589}" dt="2021-03-05T09:20:35.069" v="68" actId="20577"/>
      <pc:docMkLst>
        <pc:docMk/>
      </pc:docMkLst>
      <pc:sldChg chg="del">
        <pc:chgData name="Lena Höök Gustafsson" userId="49ce23c1-bcac-4283-b983-8ef23936ad64" providerId="ADAL" clId="{A4C91286-5E47-4CD2-AED0-C0C3FCCF9589}" dt="2021-03-05T07:08:48.266" v="0" actId="47"/>
        <pc:sldMkLst>
          <pc:docMk/>
          <pc:sldMk cId="2697243503" sldId="256"/>
        </pc:sldMkLst>
      </pc:sldChg>
      <pc:sldChg chg="del">
        <pc:chgData name="Lena Höök Gustafsson" userId="49ce23c1-bcac-4283-b983-8ef23936ad64" providerId="ADAL" clId="{A4C91286-5E47-4CD2-AED0-C0C3FCCF9589}" dt="2021-03-05T07:08:59.774" v="4" actId="47"/>
        <pc:sldMkLst>
          <pc:docMk/>
          <pc:sldMk cId="2019351978" sldId="264"/>
        </pc:sldMkLst>
      </pc:sldChg>
      <pc:sldChg chg="del">
        <pc:chgData name="Lena Höök Gustafsson" userId="49ce23c1-bcac-4283-b983-8ef23936ad64" providerId="ADAL" clId="{A4C91286-5E47-4CD2-AED0-C0C3FCCF9589}" dt="2021-03-05T07:11:01.435" v="31" actId="47"/>
        <pc:sldMkLst>
          <pc:docMk/>
          <pc:sldMk cId="3728335214" sldId="265"/>
        </pc:sldMkLst>
      </pc:sldChg>
      <pc:sldChg chg="del">
        <pc:chgData name="Lena Höök Gustafsson" userId="49ce23c1-bcac-4283-b983-8ef23936ad64" providerId="ADAL" clId="{A4C91286-5E47-4CD2-AED0-C0C3FCCF9589}" dt="2021-03-05T07:08:56.276" v="1" actId="47"/>
        <pc:sldMkLst>
          <pc:docMk/>
          <pc:sldMk cId="2956304456" sldId="266"/>
        </pc:sldMkLst>
      </pc:sldChg>
      <pc:sldChg chg="del">
        <pc:chgData name="Lena Höök Gustafsson" userId="49ce23c1-bcac-4283-b983-8ef23936ad64" providerId="ADAL" clId="{A4C91286-5E47-4CD2-AED0-C0C3FCCF9589}" dt="2021-03-05T07:08:59.160" v="3" actId="47"/>
        <pc:sldMkLst>
          <pc:docMk/>
          <pc:sldMk cId="1174868255" sldId="267"/>
        </pc:sldMkLst>
      </pc:sldChg>
      <pc:sldChg chg="del">
        <pc:chgData name="Lena Höök Gustafsson" userId="49ce23c1-bcac-4283-b983-8ef23936ad64" providerId="ADAL" clId="{A4C91286-5E47-4CD2-AED0-C0C3FCCF9589}" dt="2021-03-05T07:09:00.359" v="5" actId="47"/>
        <pc:sldMkLst>
          <pc:docMk/>
          <pc:sldMk cId="4139018243" sldId="268"/>
        </pc:sldMkLst>
      </pc:sldChg>
      <pc:sldChg chg="del">
        <pc:chgData name="Lena Höök Gustafsson" userId="49ce23c1-bcac-4283-b983-8ef23936ad64" providerId="ADAL" clId="{A4C91286-5E47-4CD2-AED0-C0C3FCCF9589}" dt="2021-03-05T07:09:09.340" v="16" actId="47"/>
        <pc:sldMkLst>
          <pc:docMk/>
          <pc:sldMk cId="2077296294" sldId="269"/>
        </pc:sldMkLst>
      </pc:sldChg>
      <pc:sldChg chg="del">
        <pc:chgData name="Lena Höök Gustafsson" userId="49ce23c1-bcac-4283-b983-8ef23936ad64" providerId="ADAL" clId="{A4C91286-5E47-4CD2-AED0-C0C3FCCF9589}" dt="2021-03-05T07:11:20.381" v="49" actId="47"/>
        <pc:sldMkLst>
          <pc:docMk/>
          <pc:sldMk cId="682147444" sldId="270"/>
        </pc:sldMkLst>
      </pc:sldChg>
      <pc:sldChg chg="del">
        <pc:chgData name="Lena Höök Gustafsson" userId="49ce23c1-bcac-4283-b983-8ef23936ad64" providerId="ADAL" clId="{A4C91286-5E47-4CD2-AED0-C0C3FCCF9589}" dt="2021-03-05T07:09:03.317" v="10" actId="47"/>
        <pc:sldMkLst>
          <pc:docMk/>
          <pc:sldMk cId="4206982158" sldId="271"/>
        </pc:sldMkLst>
      </pc:sldChg>
      <pc:sldChg chg="del">
        <pc:chgData name="Lena Höök Gustafsson" userId="49ce23c1-bcac-4283-b983-8ef23936ad64" providerId="ADAL" clId="{A4C91286-5E47-4CD2-AED0-C0C3FCCF9589}" dt="2021-03-05T07:09:03.902" v="11" actId="47"/>
        <pc:sldMkLst>
          <pc:docMk/>
          <pc:sldMk cId="250572657" sldId="272"/>
        </pc:sldMkLst>
      </pc:sldChg>
      <pc:sldChg chg="del">
        <pc:chgData name="Lena Höök Gustafsson" userId="49ce23c1-bcac-4283-b983-8ef23936ad64" providerId="ADAL" clId="{A4C91286-5E47-4CD2-AED0-C0C3FCCF9589}" dt="2021-03-05T07:09:04.492" v="12" actId="47"/>
        <pc:sldMkLst>
          <pc:docMk/>
          <pc:sldMk cId="404113193" sldId="273"/>
        </pc:sldMkLst>
      </pc:sldChg>
      <pc:sldChg chg="del">
        <pc:chgData name="Lena Höök Gustafsson" userId="49ce23c1-bcac-4283-b983-8ef23936ad64" providerId="ADAL" clId="{A4C91286-5E47-4CD2-AED0-C0C3FCCF9589}" dt="2021-03-05T07:11:06.681" v="38" actId="47"/>
        <pc:sldMkLst>
          <pc:docMk/>
          <pc:sldMk cId="1383843619" sldId="274"/>
        </pc:sldMkLst>
      </pc:sldChg>
      <pc:sldChg chg="del">
        <pc:chgData name="Lena Höök Gustafsson" userId="49ce23c1-bcac-4283-b983-8ef23936ad64" providerId="ADAL" clId="{A4C91286-5E47-4CD2-AED0-C0C3FCCF9589}" dt="2021-03-05T07:09:05.104" v="13" actId="47"/>
        <pc:sldMkLst>
          <pc:docMk/>
          <pc:sldMk cId="285259956" sldId="275"/>
        </pc:sldMkLst>
      </pc:sldChg>
      <pc:sldChg chg="del">
        <pc:chgData name="Lena Höök Gustafsson" userId="49ce23c1-bcac-4283-b983-8ef23936ad64" providerId="ADAL" clId="{A4C91286-5E47-4CD2-AED0-C0C3FCCF9589}" dt="2021-03-05T07:11:05.428" v="37" actId="47"/>
        <pc:sldMkLst>
          <pc:docMk/>
          <pc:sldMk cId="3129801143" sldId="277"/>
        </pc:sldMkLst>
      </pc:sldChg>
      <pc:sldChg chg="del">
        <pc:chgData name="Lena Höök Gustafsson" userId="49ce23c1-bcac-4283-b983-8ef23936ad64" providerId="ADAL" clId="{A4C91286-5E47-4CD2-AED0-C0C3FCCF9589}" dt="2021-03-05T07:09:02.147" v="8" actId="47"/>
        <pc:sldMkLst>
          <pc:docMk/>
          <pc:sldMk cId="322066318" sldId="287"/>
        </pc:sldMkLst>
      </pc:sldChg>
      <pc:sldChg chg="del">
        <pc:chgData name="Lena Höök Gustafsson" userId="49ce23c1-bcac-4283-b983-8ef23936ad64" providerId="ADAL" clId="{A4C91286-5E47-4CD2-AED0-C0C3FCCF9589}" dt="2021-03-05T07:11:00.603" v="30" actId="47"/>
        <pc:sldMkLst>
          <pc:docMk/>
          <pc:sldMk cId="3206052061" sldId="298"/>
        </pc:sldMkLst>
      </pc:sldChg>
      <pc:sldChg chg="del">
        <pc:chgData name="Lena Höök Gustafsson" userId="49ce23c1-bcac-4283-b983-8ef23936ad64" providerId="ADAL" clId="{A4C91286-5E47-4CD2-AED0-C0C3FCCF9589}" dt="2021-03-05T07:11:08.735" v="40" actId="47"/>
        <pc:sldMkLst>
          <pc:docMk/>
          <pc:sldMk cId="829741552" sldId="299"/>
        </pc:sldMkLst>
      </pc:sldChg>
      <pc:sldChg chg="del">
        <pc:chgData name="Lena Höök Gustafsson" userId="49ce23c1-bcac-4283-b983-8ef23936ad64" providerId="ADAL" clId="{A4C91286-5E47-4CD2-AED0-C0C3FCCF9589}" dt="2021-03-05T07:11:09.652" v="41" actId="47"/>
        <pc:sldMkLst>
          <pc:docMk/>
          <pc:sldMk cId="443651025" sldId="303"/>
        </pc:sldMkLst>
      </pc:sldChg>
      <pc:sldChg chg="del">
        <pc:chgData name="Lena Höök Gustafsson" userId="49ce23c1-bcac-4283-b983-8ef23936ad64" providerId="ADAL" clId="{A4C91286-5E47-4CD2-AED0-C0C3FCCF9589}" dt="2021-03-05T07:09:01.531" v="7" actId="47"/>
        <pc:sldMkLst>
          <pc:docMk/>
          <pc:sldMk cId="2527274609" sldId="339"/>
        </pc:sldMkLst>
      </pc:sldChg>
      <pc:sldChg chg="del">
        <pc:chgData name="Lena Höök Gustafsson" userId="49ce23c1-bcac-4283-b983-8ef23936ad64" providerId="ADAL" clId="{A4C91286-5E47-4CD2-AED0-C0C3FCCF9589}" dt="2021-03-05T07:09:00.945" v="6" actId="47"/>
        <pc:sldMkLst>
          <pc:docMk/>
          <pc:sldMk cId="2758150102" sldId="345"/>
        </pc:sldMkLst>
      </pc:sldChg>
      <pc:sldChg chg="del">
        <pc:chgData name="Lena Höök Gustafsson" userId="49ce23c1-bcac-4283-b983-8ef23936ad64" providerId="ADAL" clId="{A4C91286-5E47-4CD2-AED0-C0C3FCCF9589}" dt="2021-03-05T07:11:23.834" v="52" actId="47"/>
        <pc:sldMkLst>
          <pc:docMk/>
          <pc:sldMk cId="1153114857" sldId="639"/>
        </pc:sldMkLst>
      </pc:sldChg>
      <pc:sldChg chg="del">
        <pc:chgData name="Lena Höök Gustafsson" userId="49ce23c1-bcac-4283-b983-8ef23936ad64" providerId="ADAL" clId="{A4C91286-5E47-4CD2-AED0-C0C3FCCF9589}" dt="2021-03-05T07:11:17.624" v="46" actId="47"/>
        <pc:sldMkLst>
          <pc:docMk/>
          <pc:sldMk cId="295005493" sldId="708"/>
        </pc:sldMkLst>
      </pc:sldChg>
      <pc:sldChg chg="del">
        <pc:chgData name="Lena Höök Gustafsson" userId="49ce23c1-bcac-4283-b983-8ef23936ad64" providerId="ADAL" clId="{A4C91286-5E47-4CD2-AED0-C0C3FCCF9589}" dt="2021-03-05T07:11:19.962" v="48" actId="47"/>
        <pc:sldMkLst>
          <pc:docMk/>
          <pc:sldMk cId="3926220486" sldId="715"/>
        </pc:sldMkLst>
      </pc:sldChg>
      <pc:sldChg chg="del">
        <pc:chgData name="Lena Höök Gustafsson" userId="49ce23c1-bcac-4283-b983-8ef23936ad64" providerId="ADAL" clId="{A4C91286-5E47-4CD2-AED0-C0C3FCCF9589}" dt="2021-03-05T07:11:15.798" v="45" actId="47"/>
        <pc:sldMkLst>
          <pc:docMk/>
          <pc:sldMk cId="826432693" sldId="724"/>
        </pc:sldMkLst>
      </pc:sldChg>
      <pc:sldChg chg="del">
        <pc:chgData name="Lena Höök Gustafsson" userId="49ce23c1-bcac-4283-b983-8ef23936ad64" providerId="ADAL" clId="{A4C91286-5E47-4CD2-AED0-C0C3FCCF9589}" dt="2021-03-05T07:11:19.145" v="47" actId="47"/>
        <pc:sldMkLst>
          <pc:docMk/>
          <pc:sldMk cId="208509246" sldId="725"/>
        </pc:sldMkLst>
      </pc:sldChg>
      <pc:sldChg chg="del">
        <pc:chgData name="Lena Höök Gustafsson" userId="49ce23c1-bcac-4283-b983-8ef23936ad64" providerId="ADAL" clId="{A4C91286-5E47-4CD2-AED0-C0C3FCCF9589}" dt="2021-03-05T07:11:21.025" v="50" actId="47"/>
        <pc:sldMkLst>
          <pc:docMk/>
          <pc:sldMk cId="2486941984" sldId="740"/>
        </pc:sldMkLst>
      </pc:sldChg>
      <pc:sldChg chg="del">
        <pc:chgData name="Lena Höök Gustafsson" userId="49ce23c1-bcac-4283-b983-8ef23936ad64" providerId="ADAL" clId="{A4C91286-5E47-4CD2-AED0-C0C3FCCF9589}" dt="2021-03-05T07:10:52.600" v="27" actId="47"/>
        <pc:sldMkLst>
          <pc:docMk/>
          <pc:sldMk cId="4136976118" sldId="752"/>
        </pc:sldMkLst>
      </pc:sldChg>
      <pc:sldChg chg="del">
        <pc:chgData name="Lena Höök Gustafsson" userId="49ce23c1-bcac-4283-b983-8ef23936ad64" providerId="ADAL" clId="{A4C91286-5E47-4CD2-AED0-C0C3FCCF9589}" dt="2021-03-05T07:11:07.611" v="39" actId="47"/>
        <pc:sldMkLst>
          <pc:docMk/>
          <pc:sldMk cId="1314835956" sldId="757"/>
        </pc:sldMkLst>
      </pc:sldChg>
      <pc:sldChg chg="del">
        <pc:chgData name="Lena Höök Gustafsson" userId="49ce23c1-bcac-4283-b983-8ef23936ad64" providerId="ADAL" clId="{A4C91286-5E47-4CD2-AED0-C0C3FCCF9589}" dt="2021-03-05T07:09:19.252" v="20" actId="47"/>
        <pc:sldMkLst>
          <pc:docMk/>
          <pc:sldMk cId="3610640910" sldId="759"/>
        </pc:sldMkLst>
      </pc:sldChg>
      <pc:sldChg chg="del">
        <pc:chgData name="Lena Höök Gustafsson" userId="49ce23c1-bcac-4283-b983-8ef23936ad64" providerId="ADAL" clId="{A4C91286-5E47-4CD2-AED0-C0C3FCCF9589}" dt="2021-03-05T07:11:22.637" v="51" actId="47"/>
        <pc:sldMkLst>
          <pc:docMk/>
          <pc:sldMk cId="3494599173" sldId="761"/>
        </pc:sldMkLst>
      </pc:sldChg>
      <pc:sldChg chg="del">
        <pc:chgData name="Lena Höök Gustafsson" userId="49ce23c1-bcac-4283-b983-8ef23936ad64" providerId="ADAL" clId="{A4C91286-5E47-4CD2-AED0-C0C3FCCF9589}" dt="2021-03-05T07:09:16.354" v="19" actId="47"/>
        <pc:sldMkLst>
          <pc:docMk/>
          <pc:sldMk cId="3322702110" sldId="1010"/>
        </pc:sldMkLst>
      </pc:sldChg>
      <pc:sldChg chg="del">
        <pc:chgData name="Lena Höök Gustafsson" userId="49ce23c1-bcac-4283-b983-8ef23936ad64" providerId="ADAL" clId="{A4C91286-5E47-4CD2-AED0-C0C3FCCF9589}" dt="2021-03-05T07:09:07.873" v="15" actId="47"/>
        <pc:sldMkLst>
          <pc:docMk/>
          <pc:sldMk cId="1291105396" sldId="1013"/>
        </pc:sldMkLst>
      </pc:sldChg>
      <pc:sldChg chg="del">
        <pc:chgData name="Lena Höök Gustafsson" userId="49ce23c1-bcac-4283-b983-8ef23936ad64" providerId="ADAL" clId="{A4C91286-5E47-4CD2-AED0-C0C3FCCF9589}" dt="2021-03-05T07:09:21.292" v="22" actId="47"/>
        <pc:sldMkLst>
          <pc:docMk/>
          <pc:sldMk cId="2461345312" sldId="1015"/>
        </pc:sldMkLst>
      </pc:sldChg>
      <pc:sldChg chg="del">
        <pc:chgData name="Lena Höök Gustafsson" userId="49ce23c1-bcac-4283-b983-8ef23936ad64" providerId="ADAL" clId="{A4C91286-5E47-4CD2-AED0-C0C3FCCF9589}" dt="2021-03-05T07:08:57.089" v="2" actId="47"/>
        <pc:sldMkLst>
          <pc:docMk/>
          <pc:sldMk cId="2651223613" sldId="1016"/>
        </pc:sldMkLst>
      </pc:sldChg>
      <pc:sldChg chg="del">
        <pc:chgData name="Lena Höök Gustafsson" userId="49ce23c1-bcac-4283-b983-8ef23936ad64" providerId="ADAL" clId="{A4C91286-5E47-4CD2-AED0-C0C3FCCF9589}" dt="2021-03-05T07:09:02.716" v="9" actId="47"/>
        <pc:sldMkLst>
          <pc:docMk/>
          <pc:sldMk cId="4247016569" sldId="1017"/>
        </pc:sldMkLst>
      </pc:sldChg>
      <pc:sldChg chg="del">
        <pc:chgData name="Lena Höök Gustafsson" userId="49ce23c1-bcac-4283-b983-8ef23936ad64" providerId="ADAL" clId="{A4C91286-5E47-4CD2-AED0-C0C3FCCF9589}" dt="2021-03-05T07:09:10.353" v="17" actId="47"/>
        <pc:sldMkLst>
          <pc:docMk/>
          <pc:sldMk cId="661002575" sldId="1018"/>
        </pc:sldMkLst>
      </pc:sldChg>
      <pc:sldChg chg="del">
        <pc:chgData name="Lena Höök Gustafsson" userId="49ce23c1-bcac-4283-b983-8ef23936ad64" providerId="ADAL" clId="{A4C91286-5E47-4CD2-AED0-C0C3FCCF9589}" dt="2021-03-05T07:10:54.473" v="29" actId="47"/>
        <pc:sldMkLst>
          <pc:docMk/>
          <pc:sldMk cId="3607679001" sldId="1020"/>
        </pc:sldMkLst>
      </pc:sldChg>
      <pc:sldChg chg="del">
        <pc:chgData name="Lena Höök Gustafsson" userId="49ce23c1-bcac-4283-b983-8ef23936ad64" providerId="ADAL" clId="{A4C91286-5E47-4CD2-AED0-C0C3FCCF9589}" dt="2021-03-05T07:09:05.737" v="14" actId="47"/>
        <pc:sldMkLst>
          <pc:docMk/>
          <pc:sldMk cId="4164714152" sldId="1021"/>
        </pc:sldMkLst>
      </pc:sldChg>
      <pc:sldChg chg="del">
        <pc:chgData name="Lena Höök Gustafsson" userId="49ce23c1-bcac-4283-b983-8ef23936ad64" providerId="ADAL" clId="{A4C91286-5E47-4CD2-AED0-C0C3FCCF9589}" dt="2021-03-05T07:11:02.074" v="32" actId="47"/>
        <pc:sldMkLst>
          <pc:docMk/>
          <pc:sldMk cId="1824466510" sldId="2091"/>
        </pc:sldMkLst>
      </pc:sldChg>
      <pc:sldChg chg="del">
        <pc:chgData name="Lena Höök Gustafsson" userId="49ce23c1-bcac-4283-b983-8ef23936ad64" providerId="ADAL" clId="{A4C91286-5E47-4CD2-AED0-C0C3FCCF9589}" dt="2021-03-05T07:11:03.726" v="34" actId="47"/>
        <pc:sldMkLst>
          <pc:docMk/>
          <pc:sldMk cId="3954449405" sldId="2094"/>
        </pc:sldMkLst>
      </pc:sldChg>
      <pc:sldChg chg="del">
        <pc:chgData name="Lena Höök Gustafsson" userId="49ce23c1-bcac-4283-b983-8ef23936ad64" providerId="ADAL" clId="{A4C91286-5E47-4CD2-AED0-C0C3FCCF9589}" dt="2021-03-05T07:11:04.425" v="35" actId="47"/>
        <pc:sldMkLst>
          <pc:docMk/>
          <pc:sldMk cId="2570465182" sldId="2095"/>
        </pc:sldMkLst>
      </pc:sldChg>
      <pc:sldChg chg="del">
        <pc:chgData name="Lena Höök Gustafsson" userId="49ce23c1-bcac-4283-b983-8ef23936ad64" providerId="ADAL" clId="{A4C91286-5E47-4CD2-AED0-C0C3FCCF9589}" dt="2021-03-05T07:11:05.035" v="36" actId="47"/>
        <pc:sldMkLst>
          <pc:docMk/>
          <pc:sldMk cId="2162829690" sldId="2096"/>
        </pc:sldMkLst>
      </pc:sldChg>
      <pc:sldChg chg="del">
        <pc:chgData name="Lena Höök Gustafsson" userId="49ce23c1-bcac-4283-b983-8ef23936ad64" providerId="ADAL" clId="{A4C91286-5E47-4CD2-AED0-C0C3FCCF9589}" dt="2021-03-05T07:11:03.307" v="33" actId="47"/>
        <pc:sldMkLst>
          <pc:docMk/>
          <pc:sldMk cId="1920920148" sldId="2097"/>
        </pc:sldMkLst>
      </pc:sldChg>
      <pc:sldChg chg="del">
        <pc:chgData name="Lena Höök Gustafsson" userId="49ce23c1-bcac-4283-b983-8ef23936ad64" providerId="ADAL" clId="{A4C91286-5E47-4CD2-AED0-C0C3FCCF9589}" dt="2021-03-05T07:11:14.364" v="43" actId="47"/>
        <pc:sldMkLst>
          <pc:docMk/>
          <pc:sldMk cId="489486421" sldId="2099"/>
        </pc:sldMkLst>
      </pc:sldChg>
      <pc:sldChg chg="del">
        <pc:chgData name="Lena Höök Gustafsson" userId="49ce23c1-bcac-4283-b983-8ef23936ad64" providerId="ADAL" clId="{A4C91286-5E47-4CD2-AED0-C0C3FCCF9589}" dt="2021-03-05T07:10:45.209" v="25" actId="47"/>
        <pc:sldMkLst>
          <pc:docMk/>
          <pc:sldMk cId="1198449046" sldId="2100"/>
        </pc:sldMkLst>
      </pc:sldChg>
      <pc:sldChg chg="del">
        <pc:chgData name="Lena Höök Gustafsson" userId="49ce23c1-bcac-4283-b983-8ef23936ad64" providerId="ADAL" clId="{A4C91286-5E47-4CD2-AED0-C0C3FCCF9589}" dt="2021-03-05T07:09:15.491" v="18" actId="47"/>
        <pc:sldMkLst>
          <pc:docMk/>
          <pc:sldMk cId="3443911010" sldId="2101"/>
        </pc:sldMkLst>
      </pc:sldChg>
      <pc:sldChg chg="del">
        <pc:chgData name="Lena Höök Gustafsson" userId="49ce23c1-bcac-4283-b983-8ef23936ad64" providerId="ADAL" clId="{A4C91286-5E47-4CD2-AED0-C0C3FCCF9589}" dt="2021-03-05T07:10:53.555" v="28" actId="47"/>
        <pc:sldMkLst>
          <pc:docMk/>
          <pc:sldMk cId="3846912478" sldId="2102"/>
        </pc:sldMkLst>
      </pc:sldChg>
      <pc:sldChg chg="del">
        <pc:chgData name="Lena Höök Gustafsson" userId="49ce23c1-bcac-4283-b983-8ef23936ad64" providerId="ADAL" clId="{A4C91286-5E47-4CD2-AED0-C0C3FCCF9589}" dt="2021-03-05T07:10:50.509" v="26" actId="47"/>
        <pc:sldMkLst>
          <pc:docMk/>
          <pc:sldMk cId="2504825093" sldId="2104"/>
        </pc:sldMkLst>
      </pc:sldChg>
      <pc:sldChg chg="del">
        <pc:chgData name="Lena Höök Gustafsson" userId="49ce23c1-bcac-4283-b983-8ef23936ad64" providerId="ADAL" clId="{A4C91286-5E47-4CD2-AED0-C0C3FCCF9589}" dt="2021-03-05T07:09:22.057" v="23" actId="47"/>
        <pc:sldMkLst>
          <pc:docMk/>
          <pc:sldMk cId="4083510117" sldId="2105"/>
        </pc:sldMkLst>
      </pc:sldChg>
      <pc:sldChg chg="del">
        <pc:chgData name="Lena Höök Gustafsson" userId="49ce23c1-bcac-4283-b983-8ef23936ad64" providerId="ADAL" clId="{A4C91286-5E47-4CD2-AED0-C0C3FCCF9589}" dt="2021-03-05T07:10:44.358" v="24" actId="47"/>
        <pc:sldMkLst>
          <pc:docMk/>
          <pc:sldMk cId="1366733225" sldId="2107"/>
        </pc:sldMkLst>
      </pc:sldChg>
      <pc:sldChg chg="del">
        <pc:chgData name="Lena Höök Gustafsson" userId="49ce23c1-bcac-4283-b983-8ef23936ad64" providerId="ADAL" clId="{A4C91286-5E47-4CD2-AED0-C0C3FCCF9589}" dt="2021-03-05T07:09:20.439" v="21" actId="47"/>
        <pc:sldMkLst>
          <pc:docMk/>
          <pc:sldMk cId="2976438268" sldId="2108"/>
        </pc:sldMkLst>
      </pc:sldChg>
      <pc:sldChg chg="del">
        <pc:chgData name="Lena Höök Gustafsson" userId="49ce23c1-bcac-4283-b983-8ef23936ad64" providerId="ADAL" clId="{A4C91286-5E47-4CD2-AED0-C0C3FCCF9589}" dt="2021-03-05T07:11:13.748" v="42" actId="47"/>
        <pc:sldMkLst>
          <pc:docMk/>
          <pc:sldMk cId="2470951353" sldId="2110"/>
        </pc:sldMkLst>
      </pc:sldChg>
      <pc:sldChg chg="modSp mod">
        <pc:chgData name="Lena Höök Gustafsson" userId="49ce23c1-bcac-4283-b983-8ef23936ad64" providerId="ADAL" clId="{A4C91286-5E47-4CD2-AED0-C0C3FCCF9589}" dt="2021-03-05T09:09:10.570" v="64" actId="20577"/>
        <pc:sldMkLst>
          <pc:docMk/>
          <pc:sldMk cId="280054335" sldId="2111"/>
        </pc:sldMkLst>
        <pc:spChg chg="mod">
          <ac:chgData name="Lena Höök Gustafsson" userId="49ce23c1-bcac-4283-b983-8ef23936ad64" providerId="ADAL" clId="{A4C91286-5E47-4CD2-AED0-C0C3FCCF9589}" dt="2021-03-05T09:09:10.570" v="64" actId="20577"/>
          <ac:spMkLst>
            <pc:docMk/>
            <pc:sldMk cId="280054335" sldId="2111"/>
            <ac:spMk id="6" creationId="{11BEEEDC-B8AF-4E26-A35C-CFF10801AF8C}"/>
          </ac:spMkLst>
        </pc:spChg>
      </pc:sldChg>
      <pc:sldChg chg="del">
        <pc:chgData name="Lena Höök Gustafsson" userId="49ce23c1-bcac-4283-b983-8ef23936ad64" providerId="ADAL" clId="{A4C91286-5E47-4CD2-AED0-C0C3FCCF9589}" dt="2021-03-05T07:11:14.783" v="44" actId="47"/>
        <pc:sldMkLst>
          <pc:docMk/>
          <pc:sldMk cId="1602142966" sldId="2112"/>
        </pc:sldMkLst>
      </pc:sldChg>
      <pc:sldChg chg="modSp mod">
        <pc:chgData name="Lena Höök Gustafsson" userId="49ce23c1-bcac-4283-b983-8ef23936ad64" providerId="ADAL" clId="{A4C91286-5E47-4CD2-AED0-C0C3FCCF9589}" dt="2021-03-05T07:15:12.475" v="62" actId="20577"/>
        <pc:sldMkLst>
          <pc:docMk/>
          <pc:sldMk cId="1943813387" sldId="2115"/>
        </pc:sldMkLst>
        <pc:spChg chg="mod">
          <ac:chgData name="Lena Höök Gustafsson" userId="49ce23c1-bcac-4283-b983-8ef23936ad64" providerId="ADAL" clId="{A4C91286-5E47-4CD2-AED0-C0C3FCCF9589}" dt="2021-03-05T07:15:12.475" v="62" actId="20577"/>
          <ac:spMkLst>
            <pc:docMk/>
            <pc:sldMk cId="1943813387" sldId="2115"/>
            <ac:spMk id="2" creationId="{C6CCDCFC-7DF5-4520-84D5-0E27C15AE265}"/>
          </ac:spMkLst>
        </pc:spChg>
      </pc:sldChg>
      <pc:sldChg chg="modSp mod">
        <pc:chgData name="Lena Höök Gustafsson" userId="49ce23c1-bcac-4283-b983-8ef23936ad64" providerId="ADAL" clId="{A4C91286-5E47-4CD2-AED0-C0C3FCCF9589}" dt="2021-03-05T09:20:12.214" v="65" actId="20577"/>
        <pc:sldMkLst>
          <pc:docMk/>
          <pc:sldMk cId="2139355801" sldId="2117"/>
        </pc:sldMkLst>
        <pc:spChg chg="mod">
          <ac:chgData name="Lena Höök Gustafsson" userId="49ce23c1-bcac-4283-b983-8ef23936ad64" providerId="ADAL" clId="{A4C91286-5E47-4CD2-AED0-C0C3FCCF9589}" dt="2021-03-05T09:20:12.214" v="65" actId="20577"/>
          <ac:spMkLst>
            <pc:docMk/>
            <pc:sldMk cId="2139355801" sldId="2117"/>
            <ac:spMk id="4" creationId="{00000000-0000-0000-0000-000000000000}"/>
          </ac:spMkLst>
        </pc:spChg>
      </pc:sldChg>
      <pc:sldChg chg="modSp mod">
        <pc:chgData name="Lena Höök Gustafsson" userId="49ce23c1-bcac-4283-b983-8ef23936ad64" providerId="ADAL" clId="{A4C91286-5E47-4CD2-AED0-C0C3FCCF9589}" dt="2021-03-05T09:20:25.976" v="66" actId="20577"/>
        <pc:sldMkLst>
          <pc:docMk/>
          <pc:sldMk cId="1054378693" sldId="2120"/>
        </pc:sldMkLst>
        <pc:spChg chg="mod">
          <ac:chgData name="Lena Höök Gustafsson" userId="49ce23c1-bcac-4283-b983-8ef23936ad64" providerId="ADAL" clId="{A4C91286-5E47-4CD2-AED0-C0C3FCCF9589}" dt="2021-03-05T09:20:25.976" v="66" actId="20577"/>
          <ac:spMkLst>
            <pc:docMk/>
            <pc:sldMk cId="1054378693" sldId="2120"/>
            <ac:spMk id="4" creationId="{00000000-0000-0000-0000-000000000000}"/>
          </ac:spMkLst>
        </pc:spChg>
      </pc:sldChg>
      <pc:sldChg chg="modSp mod">
        <pc:chgData name="Lena Höök Gustafsson" userId="49ce23c1-bcac-4283-b983-8ef23936ad64" providerId="ADAL" clId="{A4C91286-5E47-4CD2-AED0-C0C3FCCF9589}" dt="2021-03-05T09:20:30.499" v="67" actId="20577"/>
        <pc:sldMkLst>
          <pc:docMk/>
          <pc:sldMk cId="712960181" sldId="2121"/>
        </pc:sldMkLst>
        <pc:spChg chg="mod">
          <ac:chgData name="Lena Höök Gustafsson" userId="49ce23c1-bcac-4283-b983-8ef23936ad64" providerId="ADAL" clId="{A4C91286-5E47-4CD2-AED0-C0C3FCCF9589}" dt="2021-03-05T09:20:30.499" v="67" actId="20577"/>
          <ac:spMkLst>
            <pc:docMk/>
            <pc:sldMk cId="712960181" sldId="2121"/>
            <ac:spMk id="4" creationId="{00000000-0000-0000-0000-000000000000}"/>
          </ac:spMkLst>
        </pc:spChg>
      </pc:sldChg>
      <pc:sldChg chg="modSp mod">
        <pc:chgData name="Lena Höök Gustafsson" userId="49ce23c1-bcac-4283-b983-8ef23936ad64" providerId="ADAL" clId="{A4C91286-5E47-4CD2-AED0-C0C3FCCF9589}" dt="2021-03-05T09:20:35.069" v="68" actId="20577"/>
        <pc:sldMkLst>
          <pc:docMk/>
          <pc:sldMk cId="1267950098" sldId="2122"/>
        </pc:sldMkLst>
        <pc:spChg chg="mod">
          <ac:chgData name="Lena Höök Gustafsson" userId="49ce23c1-bcac-4283-b983-8ef23936ad64" providerId="ADAL" clId="{A4C91286-5E47-4CD2-AED0-C0C3FCCF9589}" dt="2021-03-05T09:20:35.069" v="68" actId="20577"/>
          <ac:spMkLst>
            <pc:docMk/>
            <pc:sldMk cId="1267950098" sldId="2122"/>
            <ac:spMk id="4" creationId="{00000000-0000-0000-0000-000000000000}"/>
          </ac:spMkLst>
        </pc:spChg>
      </pc:sldChg>
      <pc:sldChg chg="del">
        <pc:chgData name="Lena Höök Gustafsson" userId="49ce23c1-bcac-4283-b983-8ef23936ad64" providerId="ADAL" clId="{A4C91286-5E47-4CD2-AED0-C0C3FCCF9589}" dt="2021-03-05T07:11:25.076" v="53" actId="47"/>
        <pc:sldMkLst>
          <pc:docMk/>
          <pc:sldMk cId="830657433" sldId="2136"/>
        </pc:sldMkLst>
      </pc:sldChg>
      <pc:sldMasterChg chg="del delSldLayout">
        <pc:chgData name="Lena Höök Gustafsson" userId="49ce23c1-bcac-4283-b983-8ef23936ad64" providerId="ADAL" clId="{A4C91286-5E47-4CD2-AED0-C0C3FCCF9589}" dt="2021-03-05T07:08:48.266" v="0" actId="47"/>
        <pc:sldMasterMkLst>
          <pc:docMk/>
          <pc:sldMasterMk cId="2511425036" sldId="2147483746"/>
        </pc:sldMasterMkLst>
        <pc:sldLayoutChg chg="del">
          <pc:chgData name="Lena Höök Gustafsson" userId="49ce23c1-bcac-4283-b983-8ef23936ad64" providerId="ADAL" clId="{A4C91286-5E47-4CD2-AED0-C0C3FCCF9589}" dt="2021-03-05T07:08:48.266" v="0" actId="47"/>
          <pc:sldLayoutMkLst>
            <pc:docMk/>
            <pc:sldMasterMk cId="2511425036" sldId="2147483746"/>
            <pc:sldLayoutMk cId="1405451040" sldId="2147483747"/>
          </pc:sldLayoutMkLst>
        </pc:sldLayoutChg>
        <pc:sldLayoutChg chg="del">
          <pc:chgData name="Lena Höök Gustafsson" userId="49ce23c1-bcac-4283-b983-8ef23936ad64" providerId="ADAL" clId="{A4C91286-5E47-4CD2-AED0-C0C3FCCF9589}" dt="2021-03-05T07:08:48.266" v="0" actId="47"/>
          <pc:sldLayoutMkLst>
            <pc:docMk/>
            <pc:sldMasterMk cId="2511425036" sldId="2147483746"/>
            <pc:sldLayoutMk cId="893844986" sldId="2147483748"/>
          </pc:sldLayoutMkLst>
        </pc:sldLayoutChg>
        <pc:sldLayoutChg chg="del">
          <pc:chgData name="Lena Höök Gustafsson" userId="49ce23c1-bcac-4283-b983-8ef23936ad64" providerId="ADAL" clId="{A4C91286-5E47-4CD2-AED0-C0C3FCCF9589}" dt="2021-03-05T07:08:48.266" v="0" actId="47"/>
          <pc:sldLayoutMkLst>
            <pc:docMk/>
            <pc:sldMasterMk cId="2511425036" sldId="2147483746"/>
            <pc:sldLayoutMk cId="4020703163" sldId="2147483749"/>
          </pc:sldLayoutMkLst>
        </pc:sldLayoutChg>
        <pc:sldLayoutChg chg="del">
          <pc:chgData name="Lena Höök Gustafsson" userId="49ce23c1-bcac-4283-b983-8ef23936ad64" providerId="ADAL" clId="{A4C91286-5E47-4CD2-AED0-C0C3FCCF9589}" dt="2021-03-05T07:08:48.266" v="0" actId="47"/>
          <pc:sldLayoutMkLst>
            <pc:docMk/>
            <pc:sldMasterMk cId="2511425036" sldId="2147483746"/>
            <pc:sldLayoutMk cId="1866577247" sldId="2147483750"/>
          </pc:sldLayoutMkLst>
        </pc:sldLayoutChg>
        <pc:sldLayoutChg chg="del">
          <pc:chgData name="Lena Höök Gustafsson" userId="49ce23c1-bcac-4283-b983-8ef23936ad64" providerId="ADAL" clId="{A4C91286-5E47-4CD2-AED0-C0C3FCCF9589}" dt="2021-03-05T07:08:48.266" v="0" actId="47"/>
          <pc:sldLayoutMkLst>
            <pc:docMk/>
            <pc:sldMasterMk cId="2511425036" sldId="2147483746"/>
            <pc:sldLayoutMk cId="1011920013" sldId="2147483751"/>
          </pc:sldLayoutMkLst>
        </pc:sldLayoutChg>
        <pc:sldLayoutChg chg="del">
          <pc:chgData name="Lena Höök Gustafsson" userId="49ce23c1-bcac-4283-b983-8ef23936ad64" providerId="ADAL" clId="{A4C91286-5E47-4CD2-AED0-C0C3FCCF9589}" dt="2021-03-05T07:08:48.266" v="0" actId="47"/>
          <pc:sldLayoutMkLst>
            <pc:docMk/>
            <pc:sldMasterMk cId="2511425036" sldId="2147483746"/>
            <pc:sldLayoutMk cId="2079114025" sldId="2147483752"/>
          </pc:sldLayoutMkLst>
        </pc:sldLayoutChg>
        <pc:sldLayoutChg chg="del">
          <pc:chgData name="Lena Höök Gustafsson" userId="49ce23c1-bcac-4283-b983-8ef23936ad64" providerId="ADAL" clId="{A4C91286-5E47-4CD2-AED0-C0C3FCCF9589}" dt="2021-03-05T07:08:48.266" v="0" actId="47"/>
          <pc:sldLayoutMkLst>
            <pc:docMk/>
            <pc:sldMasterMk cId="2511425036" sldId="2147483746"/>
            <pc:sldLayoutMk cId="1487768583" sldId="2147483753"/>
          </pc:sldLayoutMkLst>
        </pc:sldLayoutChg>
        <pc:sldLayoutChg chg="del">
          <pc:chgData name="Lena Höök Gustafsson" userId="49ce23c1-bcac-4283-b983-8ef23936ad64" providerId="ADAL" clId="{A4C91286-5E47-4CD2-AED0-C0C3FCCF9589}" dt="2021-03-05T07:08:48.266" v="0" actId="47"/>
          <pc:sldLayoutMkLst>
            <pc:docMk/>
            <pc:sldMasterMk cId="2511425036" sldId="2147483746"/>
            <pc:sldLayoutMk cId="308403405" sldId="2147483754"/>
          </pc:sldLayoutMkLst>
        </pc:sldLayoutChg>
        <pc:sldLayoutChg chg="del">
          <pc:chgData name="Lena Höök Gustafsson" userId="49ce23c1-bcac-4283-b983-8ef23936ad64" providerId="ADAL" clId="{A4C91286-5E47-4CD2-AED0-C0C3FCCF9589}" dt="2021-03-05T07:08:48.266" v="0" actId="47"/>
          <pc:sldLayoutMkLst>
            <pc:docMk/>
            <pc:sldMasterMk cId="2511425036" sldId="2147483746"/>
            <pc:sldLayoutMk cId="3955977981" sldId="2147483755"/>
          </pc:sldLayoutMkLst>
        </pc:sldLayoutChg>
        <pc:sldLayoutChg chg="del">
          <pc:chgData name="Lena Höök Gustafsson" userId="49ce23c1-bcac-4283-b983-8ef23936ad64" providerId="ADAL" clId="{A4C91286-5E47-4CD2-AED0-C0C3FCCF9589}" dt="2021-03-05T07:08:48.266" v="0" actId="47"/>
          <pc:sldLayoutMkLst>
            <pc:docMk/>
            <pc:sldMasterMk cId="2511425036" sldId="2147483746"/>
            <pc:sldLayoutMk cId="2612700346" sldId="2147483756"/>
          </pc:sldLayoutMkLst>
        </pc:sldLayoutChg>
        <pc:sldLayoutChg chg="del">
          <pc:chgData name="Lena Höök Gustafsson" userId="49ce23c1-bcac-4283-b983-8ef23936ad64" providerId="ADAL" clId="{A4C91286-5E47-4CD2-AED0-C0C3FCCF9589}" dt="2021-03-05T07:08:48.266" v="0" actId="47"/>
          <pc:sldLayoutMkLst>
            <pc:docMk/>
            <pc:sldMasterMk cId="2511425036" sldId="2147483746"/>
            <pc:sldLayoutMk cId="590873653" sldId="2147483757"/>
          </pc:sldLayoutMkLst>
        </pc:sldLayoutChg>
      </pc:sldMasterChg>
      <pc:sldMasterChg chg="del delSldLayout">
        <pc:chgData name="Lena Höök Gustafsson" userId="49ce23c1-bcac-4283-b983-8ef23936ad64" providerId="ADAL" clId="{A4C91286-5E47-4CD2-AED0-C0C3FCCF9589}" dt="2021-03-05T07:11:03.307" v="33" actId="47"/>
        <pc:sldMasterMkLst>
          <pc:docMk/>
          <pc:sldMasterMk cId="2312540762" sldId="2147483769"/>
        </pc:sldMasterMkLst>
        <pc:sldLayoutChg chg="del">
          <pc:chgData name="Lena Höök Gustafsson" userId="49ce23c1-bcac-4283-b983-8ef23936ad64" providerId="ADAL" clId="{A4C91286-5E47-4CD2-AED0-C0C3FCCF9589}" dt="2021-03-05T07:11:03.307" v="33" actId="47"/>
          <pc:sldLayoutMkLst>
            <pc:docMk/>
            <pc:sldMasterMk cId="2312540762" sldId="2147483769"/>
            <pc:sldLayoutMk cId="3426425271" sldId="2147483770"/>
          </pc:sldLayoutMkLst>
        </pc:sldLayoutChg>
        <pc:sldLayoutChg chg="del">
          <pc:chgData name="Lena Höök Gustafsson" userId="49ce23c1-bcac-4283-b983-8ef23936ad64" providerId="ADAL" clId="{A4C91286-5E47-4CD2-AED0-C0C3FCCF9589}" dt="2021-03-05T07:11:03.307" v="33" actId="47"/>
          <pc:sldLayoutMkLst>
            <pc:docMk/>
            <pc:sldMasterMk cId="2312540762" sldId="2147483769"/>
            <pc:sldLayoutMk cId="372144057" sldId="2147483771"/>
          </pc:sldLayoutMkLst>
        </pc:sldLayoutChg>
        <pc:sldLayoutChg chg="del">
          <pc:chgData name="Lena Höök Gustafsson" userId="49ce23c1-bcac-4283-b983-8ef23936ad64" providerId="ADAL" clId="{A4C91286-5E47-4CD2-AED0-C0C3FCCF9589}" dt="2021-03-05T07:11:03.307" v="33" actId="47"/>
          <pc:sldLayoutMkLst>
            <pc:docMk/>
            <pc:sldMasterMk cId="2312540762" sldId="2147483769"/>
            <pc:sldLayoutMk cId="2709547206" sldId="2147483772"/>
          </pc:sldLayoutMkLst>
        </pc:sldLayoutChg>
        <pc:sldLayoutChg chg="del">
          <pc:chgData name="Lena Höök Gustafsson" userId="49ce23c1-bcac-4283-b983-8ef23936ad64" providerId="ADAL" clId="{A4C91286-5E47-4CD2-AED0-C0C3FCCF9589}" dt="2021-03-05T07:11:03.307" v="33" actId="47"/>
          <pc:sldLayoutMkLst>
            <pc:docMk/>
            <pc:sldMasterMk cId="2312540762" sldId="2147483769"/>
            <pc:sldLayoutMk cId="2088468350" sldId="2147483773"/>
          </pc:sldLayoutMkLst>
        </pc:sldLayoutChg>
        <pc:sldLayoutChg chg="del">
          <pc:chgData name="Lena Höök Gustafsson" userId="49ce23c1-bcac-4283-b983-8ef23936ad64" providerId="ADAL" clId="{A4C91286-5E47-4CD2-AED0-C0C3FCCF9589}" dt="2021-03-05T07:11:03.307" v="33" actId="47"/>
          <pc:sldLayoutMkLst>
            <pc:docMk/>
            <pc:sldMasterMk cId="2312540762" sldId="2147483769"/>
            <pc:sldLayoutMk cId="3459465239" sldId="2147483774"/>
          </pc:sldLayoutMkLst>
        </pc:sldLayoutChg>
        <pc:sldLayoutChg chg="del">
          <pc:chgData name="Lena Höök Gustafsson" userId="49ce23c1-bcac-4283-b983-8ef23936ad64" providerId="ADAL" clId="{A4C91286-5E47-4CD2-AED0-C0C3FCCF9589}" dt="2021-03-05T07:11:03.307" v="33" actId="47"/>
          <pc:sldLayoutMkLst>
            <pc:docMk/>
            <pc:sldMasterMk cId="2312540762" sldId="2147483769"/>
            <pc:sldLayoutMk cId="161019516" sldId="2147483775"/>
          </pc:sldLayoutMkLst>
        </pc:sldLayoutChg>
        <pc:sldLayoutChg chg="del">
          <pc:chgData name="Lena Höök Gustafsson" userId="49ce23c1-bcac-4283-b983-8ef23936ad64" providerId="ADAL" clId="{A4C91286-5E47-4CD2-AED0-C0C3FCCF9589}" dt="2021-03-05T07:11:03.307" v="33" actId="47"/>
          <pc:sldLayoutMkLst>
            <pc:docMk/>
            <pc:sldMasterMk cId="2312540762" sldId="2147483769"/>
            <pc:sldLayoutMk cId="1459898519" sldId="2147483776"/>
          </pc:sldLayoutMkLst>
        </pc:sldLayoutChg>
        <pc:sldLayoutChg chg="del">
          <pc:chgData name="Lena Höök Gustafsson" userId="49ce23c1-bcac-4283-b983-8ef23936ad64" providerId="ADAL" clId="{A4C91286-5E47-4CD2-AED0-C0C3FCCF9589}" dt="2021-03-05T07:11:03.307" v="33" actId="47"/>
          <pc:sldLayoutMkLst>
            <pc:docMk/>
            <pc:sldMasterMk cId="2312540762" sldId="2147483769"/>
            <pc:sldLayoutMk cId="2659388291" sldId="2147483777"/>
          </pc:sldLayoutMkLst>
        </pc:sldLayoutChg>
        <pc:sldLayoutChg chg="del">
          <pc:chgData name="Lena Höök Gustafsson" userId="49ce23c1-bcac-4283-b983-8ef23936ad64" providerId="ADAL" clId="{A4C91286-5E47-4CD2-AED0-C0C3FCCF9589}" dt="2021-03-05T07:11:03.307" v="33" actId="47"/>
          <pc:sldLayoutMkLst>
            <pc:docMk/>
            <pc:sldMasterMk cId="2312540762" sldId="2147483769"/>
            <pc:sldLayoutMk cId="1303438034" sldId="2147483778"/>
          </pc:sldLayoutMkLst>
        </pc:sldLayoutChg>
        <pc:sldLayoutChg chg="del">
          <pc:chgData name="Lena Höök Gustafsson" userId="49ce23c1-bcac-4283-b983-8ef23936ad64" providerId="ADAL" clId="{A4C91286-5E47-4CD2-AED0-C0C3FCCF9589}" dt="2021-03-05T07:11:03.307" v="33" actId="47"/>
          <pc:sldLayoutMkLst>
            <pc:docMk/>
            <pc:sldMasterMk cId="2312540762" sldId="2147483769"/>
            <pc:sldLayoutMk cId="1726324979" sldId="2147483779"/>
          </pc:sldLayoutMkLst>
        </pc:sldLayoutChg>
        <pc:sldLayoutChg chg="del">
          <pc:chgData name="Lena Höök Gustafsson" userId="49ce23c1-bcac-4283-b983-8ef23936ad64" providerId="ADAL" clId="{A4C91286-5E47-4CD2-AED0-C0C3FCCF9589}" dt="2021-03-05T07:11:03.307" v="33" actId="47"/>
          <pc:sldLayoutMkLst>
            <pc:docMk/>
            <pc:sldMasterMk cId="2312540762" sldId="2147483769"/>
            <pc:sldLayoutMk cId="3836489217" sldId="2147483780"/>
          </pc:sldLayoutMkLst>
        </pc:sldLayoutChg>
        <pc:sldLayoutChg chg="del">
          <pc:chgData name="Lena Höök Gustafsson" userId="49ce23c1-bcac-4283-b983-8ef23936ad64" providerId="ADAL" clId="{A4C91286-5E47-4CD2-AED0-C0C3FCCF9589}" dt="2021-03-05T07:11:03.307" v="33" actId="47"/>
          <pc:sldLayoutMkLst>
            <pc:docMk/>
            <pc:sldMasterMk cId="2312540762" sldId="2147483769"/>
            <pc:sldLayoutMk cId="870518204" sldId="2147483781"/>
          </pc:sldLayoutMkLst>
        </pc:sldLayoutChg>
        <pc:sldLayoutChg chg="del">
          <pc:chgData name="Lena Höök Gustafsson" userId="49ce23c1-bcac-4283-b983-8ef23936ad64" providerId="ADAL" clId="{A4C91286-5E47-4CD2-AED0-C0C3FCCF9589}" dt="2021-03-05T07:11:03.307" v="33" actId="47"/>
          <pc:sldLayoutMkLst>
            <pc:docMk/>
            <pc:sldMasterMk cId="2312540762" sldId="2147483769"/>
            <pc:sldLayoutMk cId="3305304857" sldId="2147483782"/>
          </pc:sldLayoutMkLst>
        </pc:sldLayoutChg>
        <pc:sldLayoutChg chg="del">
          <pc:chgData name="Lena Höök Gustafsson" userId="49ce23c1-bcac-4283-b983-8ef23936ad64" providerId="ADAL" clId="{A4C91286-5E47-4CD2-AED0-C0C3FCCF9589}" dt="2021-03-05T07:11:03.307" v="33" actId="47"/>
          <pc:sldLayoutMkLst>
            <pc:docMk/>
            <pc:sldMasterMk cId="2312540762" sldId="2147483769"/>
            <pc:sldLayoutMk cId="1224092459" sldId="2147483783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\\file1_project1\project1\riksprognos\Sandra\ASP\Bed&#246;mningar-AMU-H20-20201201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393600173431988"/>
          <c:y val="0.1379619534737645"/>
          <c:w val="0.87327733618547021"/>
          <c:h val="0.6264454763667362"/>
        </c:manualLayout>
      </c:layout>
      <c:lineChart>
        <c:grouping val="standard"/>
        <c:varyColors val="0"/>
        <c:ser>
          <c:idx val="0"/>
          <c:order val="0"/>
          <c:tx>
            <c:strRef>
              <c:f>'16-64 år SA'!$C$1</c:f>
              <c:strCache>
                <c:ptCount val="1"/>
                <c:pt idx="0">
                  <c:v>Bättre utsikter</c:v>
                </c:pt>
              </c:strCache>
            </c:strRef>
          </c:tx>
          <c:spPr>
            <a:ln w="38100" cap="rnd">
              <a:solidFill>
                <a:srgbClr val="92D050"/>
              </a:solidFill>
              <a:prstDash val="sysDot"/>
              <a:round/>
            </a:ln>
            <a:effectLst/>
          </c:spPr>
          <c:marker>
            <c:symbol val="none"/>
          </c:marker>
          <c:cat>
            <c:multiLvlStrRef>
              <c:f>'16-64 år SA'!$A$2:$B$49</c:f>
              <c:multiLvlStrCache>
                <c:ptCount val="48"/>
                <c:lvl>
                  <c:pt idx="0">
                    <c:v>jan</c:v>
                  </c:pt>
                  <c:pt idx="1">
                    <c:v>feb</c:v>
                  </c:pt>
                  <c:pt idx="2">
                    <c:v>mars</c:v>
                  </c:pt>
                  <c:pt idx="3">
                    <c:v>april</c:v>
                  </c:pt>
                  <c:pt idx="4">
                    <c:v>maj</c:v>
                  </c:pt>
                  <c:pt idx="5">
                    <c:v>juni</c:v>
                  </c:pt>
                  <c:pt idx="6">
                    <c:v>juli</c:v>
                  </c:pt>
                  <c:pt idx="7">
                    <c:v>aug</c:v>
                  </c:pt>
                  <c:pt idx="8">
                    <c:v>sept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mars</c:v>
                  </c:pt>
                  <c:pt idx="15">
                    <c:v>april</c:v>
                  </c:pt>
                  <c:pt idx="16">
                    <c:v>maj</c:v>
                  </c:pt>
                  <c:pt idx="17">
                    <c:v>juni</c:v>
                  </c:pt>
                  <c:pt idx="18">
                    <c:v>juli</c:v>
                  </c:pt>
                  <c:pt idx="19">
                    <c:v>aug</c:v>
                  </c:pt>
                  <c:pt idx="20">
                    <c:v>sept</c:v>
                  </c:pt>
                  <c:pt idx="21">
                    <c:v>okt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mars</c:v>
                  </c:pt>
                  <c:pt idx="27">
                    <c:v>april</c:v>
                  </c:pt>
                  <c:pt idx="28">
                    <c:v>maj</c:v>
                  </c:pt>
                  <c:pt idx="29">
                    <c:v>juni</c:v>
                  </c:pt>
                  <c:pt idx="30">
                    <c:v>juli</c:v>
                  </c:pt>
                  <c:pt idx="31">
                    <c:v>aug</c:v>
                  </c:pt>
                  <c:pt idx="32">
                    <c:v>sept</c:v>
                  </c:pt>
                  <c:pt idx="33">
                    <c:v>okt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mars</c:v>
                  </c:pt>
                  <c:pt idx="39">
                    <c:v>april</c:v>
                  </c:pt>
                  <c:pt idx="40">
                    <c:v>maj</c:v>
                  </c:pt>
                  <c:pt idx="41">
                    <c:v>juni</c:v>
                  </c:pt>
                  <c:pt idx="42">
                    <c:v>juli</c:v>
                  </c:pt>
                  <c:pt idx="43">
                    <c:v>aug</c:v>
                  </c:pt>
                  <c:pt idx="44">
                    <c:v>sept</c:v>
                  </c:pt>
                  <c:pt idx="45">
                    <c:v>okt</c:v>
                  </c:pt>
                  <c:pt idx="46">
                    <c:v>nov</c:v>
                  </c:pt>
                  <c:pt idx="47">
                    <c:v>dec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  <c:pt idx="24">
                    <c:v>2021</c:v>
                  </c:pt>
                  <c:pt idx="36">
                    <c:v>2022</c:v>
                  </c:pt>
                </c:lvl>
              </c:multiLvlStrCache>
            </c:multiLvlStrRef>
          </c:cat>
          <c:val>
            <c:numRef>
              <c:f>'16-64 år SA'!$C$2:$C$49</c:f>
              <c:numCache>
                <c:formatCode>General</c:formatCode>
                <c:ptCount val="48"/>
                <c:pt idx="23">
                  <c:v>456078.51093933935</c:v>
                </c:pt>
                <c:pt idx="24">
                  <c:v>461230.35031269043</c:v>
                </c:pt>
                <c:pt idx="25">
                  <c:v>465885.43003666127</c:v>
                </c:pt>
                <c:pt idx="26">
                  <c:v>469482.63276858348</c:v>
                </c:pt>
                <c:pt idx="27">
                  <c:v>471770.70384209277</c:v>
                </c:pt>
                <c:pt idx="28">
                  <c:v>472700.4058649466</c:v>
                </c:pt>
                <c:pt idx="29">
                  <c:v>472387.85667743068</c:v>
                </c:pt>
                <c:pt idx="30">
                  <c:v>471091.47585647623</c:v>
                </c:pt>
                <c:pt idx="31">
                  <c:v>468489.82606283965</c:v>
                </c:pt>
                <c:pt idx="32">
                  <c:v>465000.72352499561</c:v>
                </c:pt>
                <c:pt idx="33">
                  <c:v>460706.27571795072</c:v>
                </c:pt>
                <c:pt idx="34">
                  <c:v>457210.63717508997</c:v>
                </c:pt>
                <c:pt idx="35">
                  <c:v>453338.67541729868</c:v>
                </c:pt>
                <c:pt idx="36">
                  <c:v>449538.73715718376</c:v>
                </c:pt>
                <c:pt idx="37">
                  <c:v>445068.46922227135</c:v>
                </c:pt>
                <c:pt idx="38">
                  <c:v>440213.26381374773</c:v>
                </c:pt>
                <c:pt idx="39">
                  <c:v>435073.94239082001</c:v>
                </c:pt>
                <c:pt idx="40">
                  <c:v>429790.15665069578</c:v>
                </c:pt>
                <c:pt idx="41">
                  <c:v>424527.76181389065</c:v>
                </c:pt>
                <c:pt idx="42">
                  <c:v>419246.73214901518</c:v>
                </c:pt>
                <c:pt idx="43">
                  <c:v>414143.08753018285</c:v>
                </c:pt>
                <c:pt idx="44">
                  <c:v>409311.17349450878</c:v>
                </c:pt>
                <c:pt idx="45">
                  <c:v>404444.61769023241</c:v>
                </c:pt>
                <c:pt idx="46">
                  <c:v>399683.60057227203</c:v>
                </c:pt>
                <c:pt idx="47">
                  <c:v>395125.60125167324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4E2-48C8-98D7-37D04A43C050}"/>
            </c:ext>
          </c:extLst>
        </c:ser>
        <c:ser>
          <c:idx val="1"/>
          <c:order val="1"/>
          <c:tx>
            <c:strRef>
              <c:f>'16-64 år SA'!$D$1</c:f>
              <c:strCache>
                <c:ptCount val="1"/>
                <c:pt idx="0">
                  <c:v>Huvudscenario</c:v>
                </c:pt>
              </c:strCache>
            </c:strRef>
          </c:tx>
          <c:spPr>
            <a:ln w="412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multiLvlStrRef>
              <c:f>'16-64 år SA'!$A$2:$B$49</c:f>
              <c:multiLvlStrCache>
                <c:ptCount val="48"/>
                <c:lvl>
                  <c:pt idx="0">
                    <c:v>jan</c:v>
                  </c:pt>
                  <c:pt idx="1">
                    <c:v>feb</c:v>
                  </c:pt>
                  <c:pt idx="2">
                    <c:v>mars</c:v>
                  </c:pt>
                  <c:pt idx="3">
                    <c:v>april</c:v>
                  </c:pt>
                  <c:pt idx="4">
                    <c:v>maj</c:v>
                  </c:pt>
                  <c:pt idx="5">
                    <c:v>juni</c:v>
                  </c:pt>
                  <c:pt idx="6">
                    <c:v>juli</c:v>
                  </c:pt>
                  <c:pt idx="7">
                    <c:v>aug</c:v>
                  </c:pt>
                  <c:pt idx="8">
                    <c:v>sept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mars</c:v>
                  </c:pt>
                  <c:pt idx="15">
                    <c:v>april</c:v>
                  </c:pt>
                  <c:pt idx="16">
                    <c:v>maj</c:v>
                  </c:pt>
                  <c:pt idx="17">
                    <c:v>juni</c:v>
                  </c:pt>
                  <c:pt idx="18">
                    <c:v>juli</c:v>
                  </c:pt>
                  <c:pt idx="19">
                    <c:v>aug</c:v>
                  </c:pt>
                  <c:pt idx="20">
                    <c:v>sept</c:v>
                  </c:pt>
                  <c:pt idx="21">
                    <c:v>okt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mars</c:v>
                  </c:pt>
                  <c:pt idx="27">
                    <c:v>april</c:v>
                  </c:pt>
                  <c:pt idx="28">
                    <c:v>maj</c:v>
                  </c:pt>
                  <c:pt idx="29">
                    <c:v>juni</c:v>
                  </c:pt>
                  <c:pt idx="30">
                    <c:v>juli</c:v>
                  </c:pt>
                  <c:pt idx="31">
                    <c:v>aug</c:v>
                  </c:pt>
                  <c:pt idx="32">
                    <c:v>sept</c:v>
                  </c:pt>
                  <c:pt idx="33">
                    <c:v>okt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mars</c:v>
                  </c:pt>
                  <c:pt idx="39">
                    <c:v>april</c:v>
                  </c:pt>
                  <c:pt idx="40">
                    <c:v>maj</c:v>
                  </c:pt>
                  <c:pt idx="41">
                    <c:v>juni</c:v>
                  </c:pt>
                  <c:pt idx="42">
                    <c:v>juli</c:v>
                  </c:pt>
                  <c:pt idx="43">
                    <c:v>aug</c:v>
                  </c:pt>
                  <c:pt idx="44">
                    <c:v>sept</c:v>
                  </c:pt>
                  <c:pt idx="45">
                    <c:v>okt</c:v>
                  </c:pt>
                  <c:pt idx="46">
                    <c:v>nov</c:v>
                  </c:pt>
                  <c:pt idx="47">
                    <c:v>dec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  <c:pt idx="24">
                    <c:v>2021</c:v>
                  </c:pt>
                  <c:pt idx="36">
                    <c:v>2022</c:v>
                  </c:pt>
                </c:lvl>
              </c:multiLvlStrCache>
            </c:multiLvlStrRef>
          </c:cat>
          <c:val>
            <c:numRef>
              <c:f>'16-64 år SA'!$D$2:$D$49</c:f>
              <c:numCache>
                <c:formatCode>General</c:formatCode>
                <c:ptCount val="48"/>
                <c:pt idx="0">
                  <c:v>347387</c:v>
                </c:pt>
                <c:pt idx="1">
                  <c:v>347524.66666666669</c:v>
                </c:pt>
                <c:pt idx="2">
                  <c:v>343516.33333333331</c:v>
                </c:pt>
                <c:pt idx="3">
                  <c:v>337758</c:v>
                </c:pt>
                <c:pt idx="4">
                  <c:v>335008.66666666669</c:v>
                </c:pt>
                <c:pt idx="5">
                  <c:v>337255</c:v>
                </c:pt>
                <c:pt idx="6">
                  <c:v>343463.66666666669</c:v>
                </c:pt>
                <c:pt idx="7">
                  <c:v>349104</c:v>
                </c:pt>
                <c:pt idx="8">
                  <c:v>353614.66666666669</c:v>
                </c:pt>
                <c:pt idx="9">
                  <c:v>358356.66666666669</c:v>
                </c:pt>
                <c:pt idx="10">
                  <c:v>365055.33333333331</c:v>
                </c:pt>
                <c:pt idx="11">
                  <c:v>372391.33333333331</c:v>
                </c:pt>
                <c:pt idx="12">
                  <c:v>376580.33333333331</c:v>
                </c:pt>
                <c:pt idx="13">
                  <c:v>381546</c:v>
                </c:pt>
                <c:pt idx="14">
                  <c:v>394550.33333333331</c:v>
                </c:pt>
                <c:pt idx="15">
                  <c:v>415465.66666666669</c:v>
                </c:pt>
                <c:pt idx="16">
                  <c:v>441467.66666666669</c:v>
                </c:pt>
                <c:pt idx="17">
                  <c:v>461280.66666666669</c:v>
                </c:pt>
                <c:pt idx="18">
                  <c:v>473273.66666666669</c:v>
                </c:pt>
                <c:pt idx="19">
                  <c:v>472576</c:v>
                </c:pt>
                <c:pt idx="20">
                  <c:v>464889</c:v>
                </c:pt>
                <c:pt idx="21">
                  <c:v>456748.33333333331</c:v>
                </c:pt>
                <c:pt idx="22">
                  <c:v>453986.98824141669</c:v>
                </c:pt>
                <c:pt idx="23">
                  <c:v>456848.69140690938</c:v>
                </c:pt>
                <c:pt idx="24">
                  <c:v>463096.17650931067</c:v>
                </c:pt>
                <c:pt idx="25">
                  <c:v>469180.46198218298</c:v>
                </c:pt>
                <c:pt idx="26">
                  <c:v>474234.17835544702</c:v>
                </c:pt>
                <c:pt idx="27">
                  <c:v>477991.04668820201</c:v>
                </c:pt>
                <c:pt idx="28">
                  <c:v>480389.43964057969</c:v>
                </c:pt>
                <c:pt idx="29">
                  <c:v>481538.46784950903</c:v>
                </c:pt>
                <c:pt idx="30">
                  <c:v>481688.33283408539</c:v>
                </c:pt>
                <c:pt idx="31">
                  <c:v>480498.06247026165</c:v>
                </c:pt>
                <c:pt idx="32">
                  <c:v>478390.25802432263</c:v>
                </c:pt>
                <c:pt idx="33">
                  <c:v>475439.32651162363</c:v>
                </c:pt>
                <c:pt idx="34">
                  <c:v>473298.47087700764</c:v>
                </c:pt>
                <c:pt idx="35">
                  <c:v>470752.3334102623</c:v>
                </c:pt>
                <c:pt idx="36">
                  <c:v>468262.62737269537</c:v>
                </c:pt>
                <c:pt idx="37">
                  <c:v>465059.75413485634</c:v>
                </c:pt>
                <c:pt idx="38">
                  <c:v>461431.51979625627</c:v>
                </c:pt>
                <c:pt idx="39">
                  <c:v>457481.68942167563</c:v>
                </c:pt>
                <c:pt idx="40">
                  <c:v>453356.94367220398</c:v>
                </c:pt>
                <c:pt idx="41">
                  <c:v>449227.11947545502</c:v>
                </c:pt>
                <c:pt idx="42">
                  <c:v>445050.65950695501</c:v>
                </c:pt>
                <c:pt idx="43">
                  <c:v>441039.0501867584</c:v>
                </c:pt>
                <c:pt idx="44">
                  <c:v>437290.94513855129</c:v>
                </c:pt>
                <c:pt idx="45">
                  <c:v>433479.32127883198</c:v>
                </c:pt>
                <c:pt idx="46">
                  <c:v>429759.42558658402</c:v>
                </c:pt>
                <c:pt idx="47">
                  <c:v>426234.75000180496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04E2-48C8-98D7-37D04A43C050}"/>
            </c:ext>
          </c:extLst>
        </c:ser>
        <c:ser>
          <c:idx val="2"/>
          <c:order val="2"/>
          <c:tx>
            <c:strRef>
              <c:f>'16-64 år SA'!$E$1</c:f>
              <c:strCache>
                <c:ptCount val="1"/>
                <c:pt idx="0">
                  <c:v>Sämre utsikter</c:v>
                </c:pt>
              </c:strCache>
            </c:strRef>
          </c:tx>
          <c:spPr>
            <a:ln w="38100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cat>
            <c:multiLvlStrRef>
              <c:f>'16-64 år SA'!$A$2:$B$49</c:f>
              <c:multiLvlStrCache>
                <c:ptCount val="48"/>
                <c:lvl>
                  <c:pt idx="0">
                    <c:v>jan</c:v>
                  </c:pt>
                  <c:pt idx="1">
                    <c:v>feb</c:v>
                  </c:pt>
                  <c:pt idx="2">
                    <c:v>mars</c:v>
                  </c:pt>
                  <c:pt idx="3">
                    <c:v>april</c:v>
                  </c:pt>
                  <c:pt idx="4">
                    <c:v>maj</c:v>
                  </c:pt>
                  <c:pt idx="5">
                    <c:v>juni</c:v>
                  </c:pt>
                  <c:pt idx="6">
                    <c:v>juli</c:v>
                  </c:pt>
                  <c:pt idx="7">
                    <c:v>aug</c:v>
                  </c:pt>
                  <c:pt idx="8">
                    <c:v>sept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mars</c:v>
                  </c:pt>
                  <c:pt idx="15">
                    <c:v>april</c:v>
                  </c:pt>
                  <c:pt idx="16">
                    <c:v>maj</c:v>
                  </c:pt>
                  <c:pt idx="17">
                    <c:v>juni</c:v>
                  </c:pt>
                  <c:pt idx="18">
                    <c:v>juli</c:v>
                  </c:pt>
                  <c:pt idx="19">
                    <c:v>aug</c:v>
                  </c:pt>
                  <c:pt idx="20">
                    <c:v>sept</c:v>
                  </c:pt>
                  <c:pt idx="21">
                    <c:v>okt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mars</c:v>
                  </c:pt>
                  <c:pt idx="27">
                    <c:v>april</c:v>
                  </c:pt>
                  <c:pt idx="28">
                    <c:v>maj</c:v>
                  </c:pt>
                  <c:pt idx="29">
                    <c:v>juni</c:v>
                  </c:pt>
                  <c:pt idx="30">
                    <c:v>juli</c:v>
                  </c:pt>
                  <c:pt idx="31">
                    <c:v>aug</c:v>
                  </c:pt>
                  <c:pt idx="32">
                    <c:v>sept</c:v>
                  </c:pt>
                  <c:pt idx="33">
                    <c:v>okt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mars</c:v>
                  </c:pt>
                  <c:pt idx="39">
                    <c:v>april</c:v>
                  </c:pt>
                  <c:pt idx="40">
                    <c:v>maj</c:v>
                  </c:pt>
                  <c:pt idx="41">
                    <c:v>juni</c:v>
                  </c:pt>
                  <c:pt idx="42">
                    <c:v>juli</c:v>
                  </c:pt>
                  <c:pt idx="43">
                    <c:v>aug</c:v>
                  </c:pt>
                  <c:pt idx="44">
                    <c:v>sept</c:v>
                  </c:pt>
                  <c:pt idx="45">
                    <c:v>okt</c:v>
                  </c:pt>
                  <c:pt idx="46">
                    <c:v>nov</c:v>
                  </c:pt>
                  <c:pt idx="47">
                    <c:v>dec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  <c:pt idx="24">
                    <c:v>2021</c:v>
                  </c:pt>
                  <c:pt idx="36">
                    <c:v>2022</c:v>
                  </c:pt>
                </c:lvl>
              </c:multiLvlStrCache>
            </c:multiLvlStrRef>
          </c:cat>
          <c:val>
            <c:numRef>
              <c:f>'16-64 år SA'!$E$2:$E$49</c:f>
              <c:numCache>
                <c:formatCode>General</c:formatCode>
                <c:ptCount val="48"/>
                <c:pt idx="23">
                  <c:v>457618.8718744794</c:v>
                </c:pt>
                <c:pt idx="24">
                  <c:v>464962.00270593091</c:v>
                </c:pt>
                <c:pt idx="25">
                  <c:v>472475.49392770469</c:v>
                </c:pt>
                <c:pt idx="26">
                  <c:v>478985.72394231055</c:v>
                </c:pt>
                <c:pt idx="27">
                  <c:v>484211.38953431119</c:v>
                </c:pt>
                <c:pt idx="28">
                  <c:v>488078.47341621266</c:v>
                </c:pt>
                <c:pt idx="29">
                  <c:v>490689.07902158733</c:v>
                </c:pt>
                <c:pt idx="30">
                  <c:v>492285.18981169444</c:v>
                </c:pt>
                <c:pt idx="31">
                  <c:v>492506.2988776837</c:v>
                </c:pt>
                <c:pt idx="32">
                  <c:v>491779.79252364975</c:v>
                </c:pt>
                <c:pt idx="33">
                  <c:v>490172.37730529654</c:v>
                </c:pt>
                <c:pt idx="34">
                  <c:v>489386.30457892531</c:v>
                </c:pt>
                <c:pt idx="35">
                  <c:v>488165.99140322598</c:v>
                </c:pt>
                <c:pt idx="36">
                  <c:v>486986.51758820686</c:v>
                </c:pt>
                <c:pt idx="37">
                  <c:v>485051.03904744139</c:v>
                </c:pt>
                <c:pt idx="38">
                  <c:v>482649.77577876492</c:v>
                </c:pt>
                <c:pt idx="39">
                  <c:v>479889.43645253126</c:v>
                </c:pt>
                <c:pt idx="40">
                  <c:v>476923.73069371213</c:v>
                </c:pt>
                <c:pt idx="41">
                  <c:v>473926.47713701939</c:v>
                </c:pt>
                <c:pt idx="42">
                  <c:v>470854.5868648949</c:v>
                </c:pt>
                <c:pt idx="43">
                  <c:v>467935.01284333383</c:v>
                </c:pt>
                <c:pt idx="44">
                  <c:v>465270.71678259381</c:v>
                </c:pt>
                <c:pt idx="45">
                  <c:v>462514.02486743155</c:v>
                </c:pt>
                <c:pt idx="46">
                  <c:v>459835.2506008959</c:v>
                </c:pt>
                <c:pt idx="47">
                  <c:v>457343.89875193668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4E2-48C8-98D7-37D04A43C0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900168"/>
        <c:axId val="84902912"/>
        <c:extLst/>
      </c:lineChart>
      <c:catAx>
        <c:axId val="84900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300000" spcFirstLastPara="1" vertOverflow="ellipsis" wrap="square" anchor="ctr" anchorCtr="1"/>
          <a:lstStyle/>
          <a:p>
            <a:pPr>
              <a:defRPr sz="8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sv-SE"/>
          </a:p>
        </c:txPr>
        <c:crossAx val="84902912"/>
        <c:crosses val="autoZero"/>
        <c:auto val="1"/>
        <c:lblAlgn val="ctr"/>
        <c:lblOffset val="100"/>
        <c:tickLblSkip val="1"/>
        <c:noMultiLvlLbl val="0"/>
      </c:catAx>
      <c:valAx>
        <c:axId val="84902912"/>
        <c:scaling>
          <c:orientation val="minMax"/>
          <c:min val="3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sv-SE"/>
          </a:p>
        </c:txPr>
        <c:crossAx val="84900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5.0837948668549508E-2"/>
          <c:y val="5.1478100804864896E-2"/>
          <c:w val="0.91643244814080971"/>
          <c:h val="9.32564490044804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1">
          <a:solidFill>
            <a:sysClr val="windowText" lastClr="000000"/>
          </a:solidFill>
          <a:latin typeface="+mj-lt"/>
        </a:defRPr>
      </a:pPr>
      <a:endParaRPr lang="sv-SE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826262829131136E-2"/>
          <c:y val="3.7532355720670776E-2"/>
          <c:w val="0.86837789182533176"/>
          <c:h val="0.73326638917444009"/>
        </c:manualLayout>
      </c:layout>
      <c:lineChart>
        <c:grouping val="standard"/>
        <c:varyColors val="0"/>
        <c:ser>
          <c:idx val="0"/>
          <c:order val="0"/>
          <c:tx>
            <c:strRef>
              <c:f>'Inskrivna arbetslösa - Prognos'!$B$30</c:f>
              <c:strCache>
                <c:ptCount val="1"/>
                <c:pt idx="0">
                  <c:v>Antal inskrivna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'Inskrivna arbetslösa - Prognos'!$C$29:$D$29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'Inskrivna arbetslösa - Prognos'!$C$30:$D$30</c:f>
              <c:numCache>
                <c:formatCode>General</c:formatCode>
                <c:ptCount val="2"/>
                <c:pt idx="0">
                  <c:v>8700</c:v>
                </c:pt>
                <c:pt idx="1">
                  <c:v>9300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99-4AEF-807E-84BC21CEF4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8830008"/>
        <c:axId val="638824760"/>
      </c:lineChart>
      <c:lineChart>
        <c:grouping val="standard"/>
        <c:varyColors val="0"/>
        <c:ser>
          <c:idx val="1"/>
          <c:order val="1"/>
          <c:tx>
            <c:strRef>
              <c:f>'Inskrivna arbetslösa - Prognos'!$B$31</c:f>
              <c:strCache>
                <c:ptCount val="1"/>
                <c:pt idx="0">
                  <c:v>Arbetslöshetsnivå</c:v>
                </c:pt>
              </c:strCache>
            </c:strRef>
          </c:tx>
          <c:spPr>
            <a:ln w="508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'Inskrivna arbetslösa - Prognos'!$C$29:$D$29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'Inskrivna arbetslösa - Prognos'!$C$31:$D$31</c:f>
              <c:numCache>
                <c:formatCode>0.0</c:formatCode>
                <c:ptCount val="2"/>
                <c:pt idx="0">
                  <c:v>6.456361838594268</c:v>
                </c:pt>
                <c:pt idx="1">
                  <c:v>6.7900314042444956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F99-4AEF-807E-84BC21CEF4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7245472"/>
        <c:axId val="227247112"/>
      </c:lineChart>
      <c:catAx>
        <c:axId val="638830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38824760"/>
        <c:crosses val="autoZero"/>
        <c:auto val="1"/>
        <c:lblAlgn val="ctr"/>
        <c:lblOffset val="100"/>
        <c:noMultiLvlLbl val="0"/>
      </c:catAx>
      <c:valAx>
        <c:axId val="638824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38830008"/>
        <c:crosses val="autoZero"/>
        <c:crossBetween val="between"/>
      </c:valAx>
      <c:valAx>
        <c:axId val="227247112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27245472"/>
        <c:crosses val="max"/>
        <c:crossBetween val="between"/>
      </c:valAx>
      <c:catAx>
        <c:axId val="227245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72471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293407481575872"/>
          <c:y val="0.89706957222626416"/>
          <c:w val="0.44651372291709118"/>
          <c:h val="8.15748113587216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6291377505579157E-2"/>
          <c:y val="0.1003501348570453"/>
          <c:w val="0.94298387522900184"/>
          <c:h val="0.76207998644801478"/>
        </c:manualLayout>
      </c:layout>
      <c:lineChart>
        <c:grouping val="standard"/>
        <c:varyColors val="0"/>
        <c:ser>
          <c:idx val="0"/>
          <c:order val="0"/>
          <c:tx>
            <c:strRef>
              <c:f>Blad1!$A$14</c:f>
              <c:strCache>
                <c:ptCount val="1"/>
                <c:pt idx="0">
                  <c:v>SKR feb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Blad1!$B$13:$G$13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Blad1!$B$14:$G$14</c:f>
              <c:numCache>
                <c:formatCode>General</c:formatCode>
                <c:ptCount val="6"/>
                <c:pt idx="0">
                  <c:v>2.8</c:v>
                </c:pt>
                <c:pt idx="1">
                  <c:v>2.2000000000000002</c:v>
                </c:pt>
                <c:pt idx="2">
                  <c:v>3</c:v>
                </c:pt>
                <c:pt idx="3">
                  <c:v>4.0999999999999996</c:v>
                </c:pt>
                <c:pt idx="4">
                  <c:v>3.5</c:v>
                </c:pt>
                <c:pt idx="5">
                  <c:v>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D6F-4CFA-9603-80D7BB7A78F6}"/>
            </c:ext>
          </c:extLst>
        </c:ser>
        <c:ser>
          <c:idx val="1"/>
          <c:order val="1"/>
          <c:tx>
            <c:strRef>
              <c:f>Blad1!$A$15</c:f>
              <c:strCache>
                <c:ptCount val="1"/>
                <c:pt idx="0">
                  <c:v>Reg sep 2020* 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Blad1!$B$13:$G$13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Blad1!$B$15:$G$15</c:f>
              <c:numCache>
                <c:formatCode>0.0</c:formatCode>
                <c:ptCount val="6"/>
                <c:pt idx="0" formatCode="General">
                  <c:v>2.9</c:v>
                </c:pt>
                <c:pt idx="1">
                  <c:v>2</c:v>
                </c:pt>
                <c:pt idx="2" formatCode="General">
                  <c:v>2.2000000000000002</c:v>
                </c:pt>
                <c:pt idx="3" formatCode="General">
                  <c:v>3.6</c:v>
                </c:pt>
                <c:pt idx="4" formatCode="General">
                  <c:v>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D6F-4CFA-9603-80D7BB7A78F6}"/>
            </c:ext>
          </c:extLst>
        </c:ser>
        <c:ser>
          <c:idx val="2"/>
          <c:order val="2"/>
          <c:tx>
            <c:strRef>
              <c:f>Blad1!$A$16</c:f>
              <c:strCache>
                <c:ptCount val="1"/>
                <c:pt idx="0">
                  <c:v>Reg april 2019 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Blad1!$B$13:$G$13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Blad1!$B$16:$G$16</c:f>
              <c:numCache>
                <c:formatCode>General</c:formatCode>
                <c:ptCount val="6"/>
                <c:pt idx="1">
                  <c:v>3.2</c:v>
                </c:pt>
                <c:pt idx="2">
                  <c:v>3.5</c:v>
                </c:pt>
                <c:pt idx="3">
                  <c:v>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D6F-4CFA-9603-80D7BB7A78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3936264"/>
        <c:axId val="583935936"/>
      </c:lineChart>
      <c:catAx>
        <c:axId val="583936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83935936"/>
        <c:crosses val="autoZero"/>
        <c:auto val="1"/>
        <c:lblAlgn val="ctr"/>
        <c:lblOffset val="100"/>
        <c:noMultiLvlLbl val="0"/>
      </c:catAx>
      <c:valAx>
        <c:axId val="583935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83936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592532396834072"/>
          <c:y val="5.0152728326736812E-2"/>
          <c:w val="0.17925910389053037"/>
          <c:h val="0.194097453609131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Försörningsbörda!$B$116</c:f>
              <c:strCache>
                <c:ptCount val="1"/>
                <c:pt idx="0">
                  <c:v>Invånare 20-64 år, årlig förändring</c:v>
                </c:pt>
              </c:strCache>
            </c:strRef>
          </c:tx>
          <c:spPr>
            <a:ln w="50800" cap="rnd">
              <a:solidFill>
                <a:srgbClr val="00A000"/>
              </a:solidFill>
              <a:round/>
            </a:ln>
            <a:effectLst/>
          </c:spPr>
          <c:marker>
            <c:symbol val="none"/>
          </c:marker>
          <c:cat>
            <c:strRef>
              <c:f>Försörningsbörda!$C$115:$AI$115</c:f>
              <c:strCache>
                <c:ptCount val="3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</c:strCache>
            </c:strRef>
          </c:cat>
          <c:val>
            <c:numRef>
              <c:f>Försörningsbörda!$C$116:$AI$116</c:f>
              <c:numCache>
                <c:formatCode>0.00%</c:formatCode>
                <c:ptCount val="33"/>
                <c:pt idx="1">
                  <c:v>4.9890392319903243E-3</c:v>
                </c:pt>
                <c:pt idx="2">
                  <c:v>1.9781872884543063E-2</c:v>
                </c:pt>
                <c:pt idx="3">
                  <c:v>1.5666027437675173E-2</c:v>
                </c:pt>
                <c:pt idx="4">
                  <c:v>1.6382966362632895E-2</c:v>
                </c:pt>
                <c:pt idx="5">
                  <c:v>1.557587882252072E-2</c:v>
                </c:pt>
                <c:pt idx="6">
                  <c:v>3.3910229351343745E-3</c:v>
                </c:pt>
                <c:pt idx="7">
                  <c:v>-5.1885403373953527E-4</c:v>
                </c:pt>
                <c:pt idx="8">
                  <c:v>2.5815865533013443E-3</c:v>
                </c:pt>
                <c:pt idx="9">
                  <c:v>8.3965406252623914E-3</c:v>
                </c:pt>
                <c:pt idx="10">
                  <c:v>9.1870437702961504E-3</c:v>
                </c:pt>
                <c:pt idx="11">
                  <c:v>6.5594059405940592E-3</c:v>
                </c:pt>
                <c:pt idx="12">
                  <c:v>5.3417489787832831E-3</c:v>
                </c:pt>
                <c:pt idx="13">
                  <c:v>4.3349459150948521E-3</c:v>
                </c:pt>
                <c:pt idx="14">
                  <c:v>6.6570148971004097E-3</c:v>
                </c:pt>
                <c:pt idx="15">
                  <c:v>3.8441376900227153E-3</c:v>
                </c:pt>
                <c:pt idx="16">
                  <c:v>1.3710919193947915E-2</c:v>
                </c:pt>
                <c:pt idx="17">
                  <c:v>1.2508420399159942E-2</c:v>
                </c:pt>
                <c:pt idx="18">
                  <c:v>1.0892819870590691E-2</c:v>
                </c:pt>
                <c:pt idx="19">
                  <c:v>1.1394871662515647E-2</c:v>
                </c:pt>
                <c:pt idx="20">
                  <c:v>7.1069487329981883E-3</c:v>
                </c:pt>
                <c:pt idx="21">
                  <c:v>7.51218177244315E-3</c:v>
                </c:pt>
                <c:pt idx="22">
                  <c:v>6.7311758445688895E-3</c:v>
                </c:pt>
                <c:pt idx="23">
                  <c:v>8.5952213485985998E-3</c:v>
                </c:pt>
                <c:pt idx="24">
                  <c:v>9.4424516941412507E-3</c:v>
                </c:pt>
                <c:pt idx="25">
                  <c:v>1.015641245172564E-2</c:v>
                </c:pt>
                <c:pt idx="26">
                  <c:v>1.0972896907742804E-2</c:v>
                </c:pt>
                <c:pt idx="27">
                  <c:v>1.025473325578706E-2</c:v>
                </c:pt>
                <c:pt idx="28">
                  <c:v>1.0858370275611101E-2</c:v>
                </c:pt>
                <c:pt idx="29">
                  <c:v>9.8729712748369339E-3</c:v>
                </c:pt>
                <c:pt idx="30">
                  <c:v>8.4776181763596935E-3</c:v>
                </c:pt>
                <c:pt idx="31">
                  <c:v>8.4608572999222177E-3</c:v>
                </c:pt>
                <c:pt idx="32">
                  <c:v>8.3007045080700729E-3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323-429C-9D08-DD3293C7D168}"/>
            </c:ext>
          </c:extLst>
        </c:ser>
        <c:ser>
          <c:idx val="1"/>
          <c:order val="1"/>
          <c:tx>
            <c:strRef>
              <c:f>Försörningsbörda!$B$117</c:f>
              <c:strCache>
                <c:ptCount val="1"/>
                <c:pt idx="0">
                  <c:v>Invånare 0-19 år och 65+, årlig förändring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Försörningsbörda!$C$115:$AI$115</c:f>
              <c:strCache>
                <c:ptCount val="3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</c:strCache>
            </c:strRef>
          </c:cat>
          <c:val>
            <c:numRef>
              <c:f>Försörningsbörda!$C$117:$AI$117</c:f>
              <c:numCache>
                <c:formatCode>0.00%</c:formatCode>
                <c:ptCount val="33"/>
                <c:pt idx="1">
                  <c:v>4.2745067375609246E-3</c:v>
                </c:pt>
                <c:pt idx="2">
                  <c:v>5.294438244530378E-3</c:v>
                </c:pt>
                <c:pt idx="3">
                  <c:v>8.5194268749193228E-3</c:v>
                </c:pt>
                <c:pt idx="4">
                  <c:v>8.8314347881735568E-3</c:v>
                </c:pt>
                <c:pt idx="5">
                  <c:v>7.0540471961431112E-3</c:v>
                </c:pt>
                <c:pt idx="6">
                  <c:v>5.9463817778673657E-3</c:v>
                </c:pt>
                <c:pt idx="7">
                  <c:v>1.4352269311692215E-2</c:v>
                </c:pt>
                <c:pt idx="8">
                  <c:v>1.908783366669136E-2</c:v>
                </c:pt>
                <c:pt idx="9">
                  <c:v>1.8100314998788468E-2</c:v>
                </c:pt>
                <c:pt idx="10">
                  <c:v>1.7516719423090653E-2</c:v>
                </c:pt>
                <c:pt idx="11">
                  <c:v>1.2045938296727714E-2</c:v>
                </c:pt>
                <c:pt idx="12">
                  <c:v>1.0122954608486641E-2</c:v>
                </c:pt>
                <c:pt idx="13">
                  <c:v>1.6839793163410059E-2</c:v>
                </c:pt>
                <c:pt idx="14">
                  <c:v>1.7370955402547138E-2</c:v>
                </c:pt>
                <c:pt idx="15">
                  <c:v>1.9418764099615165E-2</c:v>
                </c:pt>
                <c:pt idx="16">
                  <c:v>2.3670051201943938E-2</c:v>
                </c:pt>
                <c:pt idx="17">
                  <c:v>2.6301846003857321E-2</c:v>
                </c:pt>
                <c:pt idx="18">
                  <c:v>2.4863703948455312E-2</c:v>
                </c:pt>
                <c:pt idx="19">
                  <c:v>1.7530426372209237E-2</c:v>
                </c:pt>
                <c:pt idx="20">
                  <c:v>1.5743197750405957E-2</c:v>
                </c:pt>
                <c:pt idx="21">
                  <c:v>1.6259293794230648E-2</c:v>
                </c:pt>
                <c:pt idx="22">
                  <c:v>1.7553698570274039E-2</c:v>
                </c:pt>
                <c:pt idx="23">
                  <c:v>1.515651723204503E-2</c:v>
                </c:pt>
                <c:pt idx="24">
                  <c:v>1.4013613891004707E-2</c:v>
                </c:pt>
                <c:pt idx="25">
                  <c:v>1.2726833398828638E-2</c:v>
                </c:pt>
                <c:pt idx="26">
                  <c:v>1.148396758516242E-2</c:v>
                </c:pt>
                <c:pt idx="27">
                  <c:v>1.251283556269568E-2</c:v>
                </c:pt>
                <c:pt idx="28">
                  <c:v>1.124122452765401E-2</c:v>
                </c:pt>
                <c:pt idx="29">
                  <c:v>1.2451167860972384E-2</c:v>
                </c:pt>
                <c:pt idx="30">
                  <c:v>1.3540959197350155E-2</c:v>
                </c:pt>
                <c:pt idx="31">
                  <c:v>1.2372081752809962E-2</c:v>
                </c:pt>
                <c:pt idx="32">
                  <c:v>1.1725978163175263E-2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323-429C-9D08-DD3293C7D1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5195368"/>
        <c:axId val="515194384"/>
      </c:lineChart>
      <c:catAx>
        <c:axId val="515195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15194384"/>
        <c:crosses val="autoZero"/>
        <c:auto val="1"/>
        <c:lblAlgn val="ctr"/>
        <c:lblOffset val="100"/>
        <c:noMultiLvlLbl val="0"/>
      </c:catAx>
      <c:valAx>
        <c:axId val="51519438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15195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'Sdrag för bilder'!$A$65</c:f>
              <c:strCache>
                <c:ptCount val="1"/>
                <c:pt idx="0">
                  <c:v>Skatteunderlag</c:v>
                </c:pt>
              </c:strCache>
            </c:strRef>
          </c:tx>
          <c:spPr>
            <a:ln w="50800" cap="rnd">
              <a:solidFill>
                <a:srgbClr val="00A000"/>
              </a:solidFill>
              <a:round/>
            </a:ln>
            <a:effectLst/>
          </c:spPr>
          <c:marker>
            <c:symbol val="none"/>
          </c:marker>
          <c:cat>
            <c:numRef>
              <c:f>'Sdrag för bilder'!$B$63:$W$63</c:f>
              <c:numCache>
                <c:formatCode>General</c:formatCode>
                <c:ptCount val="2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  <c:pt idx="20">
                  <c:v>2031</c:v>
                </c:pt>
                <c:pt idx="21">
                  <c:v>2032</c:v>
                </c:pt>
              </c:numCache>
            </c:numRef>
          </c:cat>
          <c:val>
            <c:numRef>
              <c:f>'Sdrag för bilder'!$B$65:$W$65</c:f>
              <c:numCache>
                <c:formatCode>0.0</c:formatCode>
                <c:ptCount val="22"/>
                <c:pt idx="0">
                  <c:v>2.9243005816944363</c:v>
                </c:pt>
                <c:pt idx="1">
                  <c:v>3.4121491733948481</c:v>
                </c:pt>
                <c:pt idx="2">
                  <c:v>4.3907426340737947</c:v>
                </c:pt>
                <c:pt idx="3">
                  <c:v>3.6789714550278747</c:v>
                </c:pt>
                <c:pt idx="4">
                  <c:v>3.799185888738124</c:v>
                </c:pt>
                <c:pt idx="5">
                  <c:v>5.9750144783651917</c:v>
                </c:pt>
                <c:pt idx="6">
                  <c:v>4.9089716766074325</c:v>
                </c:pt>
                <c:pt idx="7">
                  <c:v>3.4082452745944338</c:v>
                </c:pt>
                <c:pt idx="8">
                  <c:v>5.3540587219343694</c:v>
                </c:pt>
                <c:pt idx="9" formatCode="General">
                  <c:v>4.9408005473828176</c:v>
                </c:pt>
                <c:pt idx="10" formatCode="General">
                  <c:v>2.5193975353719811</c:v>
                </c:pt>
                <c:pt idx="11" formatCode="General">
                  <c:v>3.4325654756604873</c:v>
                </c:pt>
                <c:pt idx="12" formatCode="General">
                  <c:v>2.8984974343170267</c:v>
                </c:pt>
                <c:pt idx="13" formatCode="General">
                  <c:v>2.8525016803884418</c:v>
                </c:pt>
                <c:pt idx="14" formatCode="General">
                  <c:v>2.9932126391561065</c:v>
                </c:pt>
                <c:pt idx="15" formatCode="General">
                  <c:v>3.0131549759774723</c:v>
                </c:pt>
                <c:pt idx="16" formatCode="General">
                  <c:v>2.9688295572401824</c:v>
                </c:pt>
                <c:pt idx="17" formatCode="General">
                  <c:v>3.1556054866229033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B0F-4507-9E4D-C8617E8122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5008712"/>
        <c:axId val="685016912"/>
      </c:lineChart>
      <c:lineChart>
        <c:grouping val="standard"/>
        <c:varyColors val="0"/>
        <c:ser>
          <c:idx val="0"/>
          <c:order val="0"/>
          <c:tx>
            <c:strRef>
              <c:f>'Sdrag för bilder'!$A$64</c:f>
              <c:strCache>
                <c:ptCount val="1"/>
                <c:pt idx="0">
                  <c:v>Försörjningskvot</c:v>
                </c:pt>
              </c:strCache>
            </c:strRef>
          </c:tx>
          <c:spPr>
            <a:ln w="508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'Sdrag för bilder'!$B$63:$W$63</c:f>
              <c:numCache>
                <c:formatCode>General</c:formatCode>
                <c:ptCount val="2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  <c:pt idx="20">
                  <c:v>2031</c:v>
                </c:pt>
                <c:pt idx="21">
                  <c:v>2032</c:v>
                </c:pt>
              </c:numCache>
            </c:numRef>
          </c:cat>
          <c:val>
            <c:numRef>
              <c:f>'Sdrag för bilder'!$B$64:$W$64</c:f>
              <c:numCache>
                <c:formatCode>0.0</c:formatCode>
                <c:ptCount val="22"/>
                <c:pt idx="0">
                  <c:v>59.111712228643256</c:v>
                </c:pt>
                <c:pt idx="1">
                  <c:v>59.392835788443762</c:v>
                </c:pt>
                <c:pt idx="2">
                  <c:v>60.132328466856997</c:v>
                </c:pt>
                <c:pt idx="3">
                  <c:v>60.772322208631834</c:v>
                </c:pt>
                <c:pt idx="4">
                  <c:v>61.71520385619602</c:v>
                </c:pt>
                <c:pt idx="5">
                  <c:v>62.321520558982421</c:v>
                </c:pt>
                <c:pt idx="6">
                  <c:v>63.17052807347109</c:v>
                </c:pt>
                <c:pt idx="7">
                  <c:v>64.043566349640599</c:v>
                </c:pt>
                <c:pt idx="8">
                  <c:v>64.502764871942887</c:v>
                </c:pt>
                <c:pt idx="9">
                  <c:v>64.819878888275724</c:v>
                </c:pt>
                <c:pt idx="10">
                  <c:v>65.267757088016666</c:v>
                </c:pt>
                <c:pt idx="11">
                  <c:v>65.902308043665855</c:v>
                </c:pt>
                <c:pt idx="12">
                  <c:v>66.469880453927146</c:v>
                </c:pt>
                <c:pt idx="13">
                  <c:v>66.836156799572393</c:v>
                </c:pt>
                <c:pt idx="14">
                  <c:v>67.072091043934492</c:v>
                </c:pt>
                <c:pt idx="15">
                  <c:v>67.17395382968914</c:v>
                </c:pt>
                <c:pt idx="16">
                  <c:v>67.266310806491077</c:v>
                </c:pt>
                <c:pt idx="17">
                  <c:v>67.353840879804423</c:v>
                </c:pt>
                <c:pt idx="18">
                  <c:v>67.452939928526405</c:v>
                </c:pt>
                <c:pt idx="19">
                  <c:v>67.708774115776365</c:v>
                </c:pt>
                <c:pt idx="20">
                  <c:v>68.009789447151917</c:v>
                </c:pt>
                <c:pt idx="21">
                  <c:v>68.25708173965451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B0F-4507-9E4D-C8617E8122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6346376"/>
        <c:axId val="685020520"/>
      </c:lineChart>
      <c:catAx>
        <c:axId val="685008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85016912"/>
        <c:crosses val="autoZero"/>
        <c:auto val="1"/>
        <c:lblAlgn val="ctr"/>
        <c:lblOffset val="100"/>
        <c:noMultiLvlLbl val="0"/>
      </c:catAx>
      <c:valAx>
        <c:axId val="685016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85008712"/>
        <c:crosses val="autoZero"/>
        <c:crossBetween val="between"/>
      </c:valAx>
      <c:valAx>
        <c:axId val="685020520"/>
        <c:scaling>
          <c:orientation val="minMax"/>
        </c:scaling>
        <c:delete val="0"/>
        <c:axPos val="r"/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66346376"/>
        <c:crosses val="max"/>
        <c:crossBetween val="between"/>
      </c:valAx>
      <c:catAx>
        <c:axId val="6663463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850205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0.35045</cdr:x>
      <cdr:y>0.90756</cdr:y>
    </cdr:from>
    <cdr:to>
      <cdr:x>0.74188</cdr:x>
      <cdr:y>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426CDF76-3965-49B3-B88F-1C6CA6C9B34B}"/>
            </a:ext>
          </a:extLst>
        </cdr:cNvPr>
        <cdr:cNvSpPr txBox="1"/>
      </cdr:nvSpPr>
      <cdr:spPr>
        <a:xfrm xmlns:a="http://schemas.openxmlformats.org/drawingml/2006/main">
          <a:off x="2107973" y="3423236"/>
          <a:ext cx="2354490" cy="3486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sv-SE" sz="800">
              <a:latin typeface="+mj-lt"/>
            </a:rPr>
            <a:t>Tremånaders glidande medelvärde</a:t>
          </a:r>
        </a:p>
        <a:p xmlns:a="http://schemas.openxmlformats.org/drawingml/2006/main">
          <a:pPr algn="ctr"/>
          <a:r>
            <a:rPr lang="sv-SE" sz="800">
              <a:latin typeface="+mj-lt"/>
            </a:rPr>
            <a:t>Källa: Arbetsförmedlingen</a:t>
          </a:r>
          <a:endParaRPr lang="sv-SE" sz="1000">
            <a:latin typeface="+mj-lt"/>
          </a:endParaRPr>
        </a:p>
      </cdr:txBody>
    </cdr:sp>
  </cdr:relSizeAnchor>
  <cdr:relSizeAnchor xmlns:cdr="http://schemas.openxmlformats.org/drawingml/2006/chartDrawing">
    <cdr:from>
      <cdr:x>0.08619</cdr:x>
      <cdr:y>0.08708</cdr:y>
    </cdr:from>
    <cdr:to>
      <cdr:x>0.17634</cdr:x>
      <cdr:y>0.15142</cdr:y>
    </cdr:to>
    <cdr:sp macro="" textlink="">
      <cdr:nvSpPr>
        <cdr:cNvPr id="3" name="textruta 2">
          <a:extLst xmlns:a="http://schemas.openxmlformats.org/drawingml/2006/main">
            <a:ext uri="{FF2B5EF4-FFF2-40B4-BE49-F238E27FC236}">
              <a16:creationId xmlns:a16="http://schemas.microsoft.com/office/drawing/2014/main" id="{F93366C3-3F1E-4EFC-84EB-530D403148F3}"/>
            </a:ext>
          </a:extLst>
        </cdr:cNvPr>
        <cdr:cNvSpPr txBox="1"/>
      </cdr:nvSpPr>
      <cdr:spPr>
        <a:xfrm xmlns:a="http://schemas.openxmlformats.org/drawingml/2006/main">
          <a:off x="714665" y="388192"/>
          <a:ext cx="747484" cy="2868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000" dirty="0">
              <a:latin typeface="+mj-lt"/>
            </a:rPr>
            <a:t>Antal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0.21942</cdr:x>
      <cdr:y>0.11915</cdr:y>
    </cdr:from>
    <cdr:to>
      <cdr:x>0.54077</cdr:x>
      <cdr:y>0.20741</cdr:y>
    </cdr:to>
    <cdr:sp macro="" textlink="">
      <cdr:nvSpPr>
        <cdr:cNvPr id="2" name="Pratbubbla: rektangel med rundade hörn 1">
          <a:extLst xmlns:a="http://schemas.openxmlformats.org/drawingml/2006/main">
            <a:ext uri="{FF2B5EF4-FFF2-40B4-BE49-F238E27FC236}">
              <a16:creationId xmlns:a16="http://schemas.microsoft.com/office/drawing/2014/main" id="{2EF39F22-967A-4224-8227-1921AFFAD214}"/>
            </a:ext>
          </a:extLst>
        </cdr:cNvPr>
        <cdr:cNvSpPr/>
      </cdr:nvSpPr>
      <cdr:spPr>
        <a:xfrm xmlns:a="http://schemas.openxmlformats.org/drawingml/2006/main">
          <a:off x="1818860" y="528947"/>
          <a:ext cx="2663687" cy="391803"/>
        </a:xfrm>
        <a:prstGeom xmlns:a="http://schemas.openxmlformats.org/drawingml/2006/main" prst="wedgeRoundRectCallout">
          <a:avLst>
            <a:gd name="adj1" fmla="val -29042"/>
            <a:gd name="adj2" fmla="val 171581"/>
            <a:gd name="adj3" fmla="val 16667"/>
          </a:avLst>
        </a:prstGeom>
        <a:solidFill xmlns:a="http://schemas.openxmlformats.org/drawingml/2006/main">
          <a:srgbClr val="FA9646">
            <a:alpha val="80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sv-SE" sz="1600" b="1" kern="1200" dirty="0">
              <a:solidFill>
                <a:srgbClr val="555555"/>
              </a:solidFill>
              <a:latin typeface="Calibri" panose="020F0502020204030204" pitchFamily="34" charset="0"/>
            </a:rPr>
            <a:t>Budgetförutsättning</a:t>
          </a:r>
          <a:r>
            <a:rPr lang="sv-SE" sz="1400" b="1" kern="1200" dirty="0">
              <a:solidFill>
                <a:srgbClr val="555555"/>
              </a:solidFill>
              <a:latin typeface="Calibri" panose="020F0502020204030204" pitchFamily="34" charset="0"/>
            </a:rPr>
            <a:t> 2020</a:t>
          </a:r>
          <a:endParaRPr lang="sv-SE" sz="1400" b="1" dirty="0">
            <a:solidFill>
              <a:srgbClr val="555555"/>
            </a:solidFill>
          </a:endParaRPr>
        </a:p>
      </cdr:txBody>
    </cdr:sp>
  </cdr:relSizeAnchor>
  <cdr:relSizeAnchor xmlns:cdr="http://schemas.openxmlformats.org/drawingml/2006/chartDrawing">
    <cdr:from>
      <cdr:x>0.38896</cdr:x>
      <cdr:y>0.60686</cdr:y>
    </cdr:from>
    <cdr:to>
      <cdr:x>0.7103</cdr:x>
      <cdr:y>0.69512</cdr:y>
    </cdr:to>
    <cdr:sp macro="" textlink="">
      <cdr:nvSpPr>
        <cdr:cNvPr id="4" name="Pratbubbla: rektangel med rundade hörn 3">
          <a:extLst xmlns:a="http://schemas.openxmlformats.org/drawingml/2006/main">
            <a:ext uri="{FF2B5EF4-FFF2-40B4-BE49-F238E27FC236}">
              <a16:creationId xmlns:a16="http://schemas.microsoft.com/office/drawing/2014/main" id="{0ED9625D-B8AF-45DC-9C8D-B14107509862}"/>
            </a:ext>
          </a:extLst>
        </cdr:cNvPr>
        <cdr:cNvSpPr/>
      </cdr:nvSpPr>
      <cdr:spPr>
        <a:xfrm xmlns:a="http://schemas.openxmlformats.org/drawingml/2006/main">
          <a:off x="3742221" y="2730151"/>
          <a:ext cx="3091666" cy="397066"/>
        </a:xfrm>
        <a:prstGeom xmlns:a="http://schemas.openxmlformats.org/drawingml/2006/main" prst="wedgeRoundRectCallout">
          <a:avLst>
            <a:gd name="adj1" fmla="val -34507"/>
            <a:gd name="adj2" fmla="val -176356"/>
            <a:gd name="adj3" fmla="val 16667"/>
          </a:avLst>
        </a:prstGeom>
        <a:solidFill xmlns:a="http://schemas.openxmlformats.org/drawingml/2006/main">
          <a:srgbClr val="FA9646">
            <a:alpha val="80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600" b="1" kern="1200" dirty="0">
              <a:solidFill>
                <a:srgbClr val="555555"/>
              </a:solidFill>
              <a:latin typeface="Calibri" panose="020F0502020204030204" pitchFamily="34" charset="0"/>
            </a:rPr>
            <a:t>Budgetförutsättning</a:t>
          </a:r>
          <a:r>
            <a:rPr lang="sv-SE" sz="1400" b="1" kern="1200" dirty="0">
              <a:solidFill>
                <a:srgbClr val="555555"/>
              </a:solidFill>
              <a:latin typeface="Calibri" panose="020F0502020204030204" pitchFamily="34" charset="0"/>
            </a:rPr>
            <a:t> 2021</a:t>
          </a:r>
          <a:endParaRPr lang="sv-SE" sz="1400" b="1" dirty="0">
            <a:solidFill>
              <a:srgbClr val="555555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0.58576</cdr:x>
      <cdr:y>0.1061</cdr:y>
    </cdr:from>
    <cdr:to>
      <cdr:x>0.97121</cdr:x>
      <cdr:y>0.17182</cdr:y>
    </cdr:to>
    <cdr:sp macro="" textlink="">
      <cdr:nvSpPr>
        <cdr:cNvPr id="3" name="Rektangel 2">
          <a:extLst xmlns:a="http://schemas.openxmlformats.org/drawingml/2006/main">
            <a:ext uri="{FF2B5EF4-FFF2-40B4-BE49-F238E27FC236}">
              <a16:creationId xmlns:a16="http://schemas.microsoft.com/office/drawing/2014/main" id="{AB91CC9E-B4CF-4F4F-B465-44248697E3B1}"/>
            </a:ext>
          </a:extLst>
        </cdr:cNvPr>
        <cdr:cNvSpPr/>
      </cdr:nvSpPr>
      <cdr:spPr>
        <a:xfrm xmlns:a="http://schemas.openxmlformats.org/drawingml/2006/main">
          <a:off x="6557274" y="506805"/>
          <a:ext cx="4314959" cy="3139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400050">
            <a:lnSpc>
              <a:spcPct val="90000"/>
            </a:lnSpc>
            <a:spcAft>
              <a:spcPct val="35000"/>
            </a:spcAft>
            <a:defRPr/>
          </a:pPr>
          <a:r>
            <a:rPr lang="sv-SE" sz="1600" b="1" dirty="0">
              <a:solidFill>
                <a:srgbClr val="555555"/>
              </a:solidFill>
              <a:latin typeface="Calibri" panose="020F0502020204030204" pitchFamily="34" charset="0"/>
            </a:rPr>
            <a:t>Förändring av antal unga 0–19 år och äldre 65+</a:t>
          </a:r>
        </a:p>
      </cdr:txBody>
    </cdr:sp>
  </cdr:relSizeAnchor>
  <cdr:relSizeAnchor xmlns:cdr="http://schemas.openxmlformats.org/drawingml/2006/chartDrawing">
    <cdr:from>
      <cdr:x>0.59451</cdr:x>
      <cdr:y>0.69925</cdr:y>
    </cdr:from>
    <cdr:to>
      <cdr:x>0.92934</cdr:x>
      <cdr:y>0.77077</cdr:y>
    </cdr:to>
    <cdr:sp macro="" textlink="">
      <cdr:nvSpPr>
        <cdr:cNvPr id="4" name="Rektangel 3">
          <a:extLst xmlns:a="http://schemas.openxmlformats.org/drawingml/2006/main">
            <a:ext uri="{FF2B5EF4-FFF2-40B4-BE49-F238E27FC236}">
              <a16:creationId xmlns:a16="http://schemas.microsoft.com/office/drawing/2014/main" id="{B4AC775D-ED8C-4075-9C3E-EAD155DCC317}"/>
            </a:ext>
          </a:extLst>
        </cdr:cNvPr>
        <cdr:cNvSpPr/>
      </cdr:nvSpPr>
      <cdr:spPr>
        <a:xfrm xmlns:a="http://schemas.openxmlformats.org/drawingml/2006/main">
          <a:off x="6655226" y="3340168"/>
          <a:ext cx="3748207" cy="3416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400050">
            <a:lnSpc>
              <a:spcPct val="90000"/>
            </a:lnSpc>
            <a:spcAft>
              <a:spcPct val="35000"/>
            </a:spcAft>
            <a:defRPr/>
          </a:pPr>
          <a:r>
            <a:rPr lang="sv-SE" sz="1800" b="1" dirty="0">
              <a:solidFill>
                <a:srgbClr val="555555"/>
              </a:solidFill>
              <a:latin typeface="Calibri"/>
            </a:rPr>
            <a:t>Förändring</a:t>
          </a:r>
          <a:r>
            <a:rPr lang="sv-SE" sz="1600" b="1" dirty="0">
              <a:solidFill>
                <a:srgbClr val="555555"/>
              </a:solidFill>
              <a:latin typeface="Calibri"/>
            </a:rPr>
            <a:t> av antal invånare 20–64 år</a:t>
          </a:r>
        </a:p>
      </cdr:txBody>
    </cdr:sp>
  </cdr:relSizeAnchor>
  <cdr:relSizeAnchor xmlns:cdr="http://schemas.openxmlformats.org/drawingml/2006/chartDrawing">
    <cdr:from>
      <cdr:x>0.47112</cdr:x>
      <cdr:y>0.21766</cdr:y>
    </cdr:from>
    <cdr:to>
      <cdr:x>0.5</cdr:x>
      <cdr:y>0.29242</cdr:y>
    </cdr:to>
    <cdr:cxnSp macro="">
      <cdr:nvCxnSpPr>
        <cdr:cNvPr id="5" name="Rak pilkoppling 4">
          <a:extLst xmlns:a="http://schemas.openxmlformats.org/drawingml/2006/main">
            <a:ext uri="{FF2B5EF4-FFF2-40B4-BE49-F238E27FC236}">
              <a16:creationId xmlns:a16="http://schemas.microsoft.com/office/drawing/2014/main" id="{D97204B4-6B59-4D62-939A-874D2AF950E1}"/>
            </a:ext>
          </a:extLst>
        </cdr:cNvPr>
        <cdr:cNvCxnSpPr/>
      </cdr:nvCxnSpPr>
      <cdr:spPr>
        <a:xfrm xmlns:a="http://schemas.openxmlformats.org/drawingml/2006/main">
          <a:off x="5273963" y="1039692"/>
          <a:ext cx="323273" cy="357117"/>
        </a:xfrm>
        <a:prstGeom xmlns:a="http://schemas.openxmlformats.org/drawingml/2006/main" prst="straightConnector1">
          <a:avLst/>
        </a:prstGeom>
        <a:ln xmlns:a="http://schemas.openxmlformats.org/drawingml/2006/main" w="47625">
          <a:solidFill>
            <a:srgbClr val="555555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0.59076</cdr:x>
      <cdr:y>0.16775</cdr:y>
    </cdr:from>
    <cdr:to>
      <cdr:x>0.62684</cdr:x>
      <cdr:y>0.18865</cdr:y>
    </cdr:to>
    <cdr:cxnSp macro="">
      <cdr:nvCxnSpPr>
        <cdr:cNvPr id="6" name="Rak pilkoppling 5">
          <a:extLst xmlns:a="http://schemas.openxmlformats.org/drawingml/2006/main">
            <a:ext uri="{FF2B5EF4-FFF2-40B4-BE49-F238E27FC236}">
              <a16:creationId xmlns:a16="http://schemas.microsoft.com/office/drawing/2014/main" id="{D97204B4-6B59-4D62-939A-874D2AF950E1}"/>
            </a:ext>
          </a:extLst>
        </cdr:cNvPr>
        <cdr:cNvCxnSpPr/>
      </cdr:nvCxnSpPr>
      <cdr:spPr>
        <a:xfrm xmlns:a="http://schemas.openxmlformats.org/drawingml/2006/main" flipH="1">
          <a:off x="6613236" y="801290"/>
          <a:ext cx="403867" cy="99856"/>
        </a:xfrm>
        <a:prstGeom xmlns:a="http://schemas.openxmlformats.org/drawingml/2006/main" prst="straightConnector1">
          <a:avLst/>
        </a:prstGeom>
        <a:ln xmlns:a="http://schemas.openxmlformats.org/drawingml/2006/main" w="47625">
          <a:solidFill>
            <a:srgbClr val="555555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0.66046</cdr:x>
      <cdr:y>0.60333</cdr:y>
    </cdr:from>
    <cdr:to>
      <cdr:x>0.66046</cdr:x>
      <cdr:y>0.68558</cdr:y>
    </cdr:to>
    <cdr:cxnSp macro="">
      <cdr:nvCxnSpPr>
        <cdr:cNvPr id="8" name="Rak pilkoppling 7">
          <a:extLst xmlns:a="http://schemas.openxmlformats.org/drawingml/2006/main">
            <a:ext uri="{FF2B5EF4-FFF2-40B4-BE49-F238E27FC236}">
              <a16:creationId xmlns:a16="http://schemas.microsoft.com/office/drawing/2014/main" id="{D97204B4-6B59-4D62-939A-874D2AF950E1}"/>
            </a:ext>
          </a:extLst>
        </cdr:cNvPr>
        <cdr:cNvCxnSpPr/>
      </cdr:nvCxnSpPr>
      <cdr:spPr>
        <a:xfrm xmlns:a="http://schemas.openxmlformats.org/drawingml/2006/main" flipV="1">
          <a:off x="7393533" y="2881992"/>
          <a:ext cx="0" cy="392900"/>
        </a:xfrm>
        <a:prstGeom xmlns:a="http://schemas.openxmlformats.org/drawingml/2006/main" prst="straightConnector1">
          <a:avLst/>
        </a:prstGeom>
        <a:ln xmlns:a="http://schemas.openxmlformats.org/drawingml/2006/main" w="47625">
          <a:solidFill>
            <a:srgbClr val="555555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0.24651</cdr:x>
      <cdr:y>0.12112</cdr:y>
    </cdr:from>
    <cdr:to>
      <cdr:x>0.81169</cdr:x>
      <cdr:y>0.77468</cdr:y>
    </cdr:to>
    <cdr:sp macro="" textlink="">
      <cdr:nvSpPr>
        <cdr:cNvPr id="7" name="Frihandsfigur: Form 6">
          <a:extLst xmlns:a="http://schemas.openxmlformats.org/drawingml/2006/main">
            <a:ext uri="{FF2B5EF4-FFF2-40B4-BE49-F238E27FC236}">
              <a16:creationId xmlns:a16="http://schemas.microsoft.com/office/drawing/2014/main" id="{39726BA9-F573-4714-9D2E-104CE06FA8E0}"/>
            </a:ext>
          </a:extLst>
        </cdr:cNvPr>
        <cdr:cNvSpPr/>
      </cdr:nvSpPr>
      <cdr:spPr>
        <a:xfrm xmlns:a="http://schemas.openxmlformats.org/drawingml/2006/main">
          <a:off x="2759530" y="578578"/>
          <a:ext cx="6326891" cy="3121917"/>
        </a:xfrm>
        <a:custGeom xmlns:a="http://schemas.openxmlformats.org/drawingml/2006/main">
          <a:avLst/>
          <a:gdLst>
            <a:gd name="connsiteX0" fmla="*/ 9236 w 6326909"/>
            <a:gd name="connsiteY0" fmla="*/ 2401454 h 3121891"/>
            <a:gd name="connsiteX1" fmla="*/ 350982 w 6326909"/>
            <a:gd name="connsiteY1" fmla="*/ 1348509 h 3121891"/>
            <a:gd name="connsiteX2" fmla="*/ 655782 w 6326909"/>
            <a:gd name="connsiteY2" fmla="*/ 840509 h 3121891"/>
            <a:gd name="connsiteX3" fmla="*/ 1025236 w 6326909"/>
            <a:gd name="connsiteY3" fmla="*/ 969818 h 3121891"/>
            <a:gd name="connsiteX4" fmla="*/ 1274618 w 6326909"/>
            <a:gd name="connsiteY4" fmla="*/ 1034472 h 3121891"/>
            <a:gd name="connsiteX5" fmla="*/ 1588654 w 6326909"/>
            <a:gd name="connsiteY5" fmla="*/ 1708727 h 3121891"/>
            <a:gd name="connsiteX6" fmla="*/ 1911927 w 6326909"/>
            <a:gd name="connsiteY6" fmla="*/ 1911927 h 3121891"/>
            <a:gd name="connsiteX7" fmla="*/ 2216727 w 6326909"/>
            <a:gd name="connsiteY7" fmla="*/ 1089891 h 3121891"/>
            <a:gd name="connsiteX8" fmla="*/ 2567709 w 6326909"/>
            <a:gd name="connsiteY8" fmla="*/ 1034472 h 3121891"/>
            <a:gd name="connsiteX9" fmla="*/ 2863273 w 6326909"/>
            <a:gd name="connsiteY9" fmla="*/ 794327 h 3121891"/>
            <a:gd name="connsiteX10" fmla="*/ 3158836 w 6326909"/>
            <a:gd name="connsiteY10" fmla="*/ 277091 h 3121891"/>
            <a:gd name="connsiteX11" fmla="*/ 3472873 w 6326909"/>
            <a:gd name="connsiteY11" fmla="*/ 0 h 3121891"/>
            <a:gd name="connsiteX12" fmla="*/ 3786909 w 6326909"/>
            <a:gd name="connsiteY12" fmla="*/ 166254 h 3121891"/>
            <a:gd name="connsiteX13" fmla="*/ 4110182 w 6326909"/>
            <a:gd name="connsiteY13" fmla="*/ 1052945 h 3121891"/>
            <a:gd name="connsiteX14" fmla="*/ 4442691 w 6326909"/>
            <a:gd name="connsiteY14" fmla="*/ 1256145 h 3121891"/>
            <a:gd name="connsiteX15" fmla="*/ 4719782 w 6326909"/>
            <a:gd name="connsiteY15" fmla="*/ 1182254 h 3121891"/>
            <a:gd name="connsiteX16" fmla="*/ 5070763 w 6326909"/>
            <a:gd name="connsiteY16" fmla="*/ 1043709 h 3121891"/>
            <a:gd name="connsiteX17" fmla="*/ 5366327 w 6326909"/>
            <a:gd name="connsiteY17" fmla="*/ 1320800 h 3121891"/>
            <a:gd name="connsiteX18" fmla="*/ 6326909 w 6326909"/>
            <a:gd name="connsiteY18" fmla="*/ 1754909 h 3121891"/>
            <a:gd name="connsiteX19" fmla="*/ 5394036 w 6326909"/>
            <a:gd name="connsiteY19" fmla="*/ 2050472 h 3121891"/>
            <a:gd name="connsiteX20" fmla="*/ 5070763 w 6326909"/>
            <a:gd name="connsiteY20" fmla="*/ 2272145 h 3121891"/>
            <a:gd name="connsiteX21" fmla="*/ 4738254 w 6326909"/>
            <a:gd name="connsiteY21" fmla="*/ 2189018 h 3121891"/>
            <a:gd name="connsiteX22" fmla="*/ 4442691 w 6326909"/>
            <a:gd name="connsiteY22" fmla="*/ 2225963 h 3121891"/>
            <a:gd name="connsiteX23" fmla="*/ 4091709 w 6326909"/>
            <a:gd name="connsiteY23" fmla="*/ 1717963 h 3121891"/>
            <a:gd name="connsiteX24" fmla="*/ 3796145 w 6326909"/>
            <a:gd name="connsiteY24" fmla="*/ 1791854 h 3121891"/>
            <a:gd name="connsiteX25" fmla="*/ 3463636 w 6326909"/>
            <a:gd name="connsiteY25" fmla="*/ 1579418 h 3121891"/>
            <a:gd name="connsiteX26" fmla="*/ 3149600 w 6326909"/>
            <a:gd name="connsiteY26" fmla="*/ 1459345 h 3121891"/>
            <a:gd name="connsiteX27" fmla="*/ 2835563 w 6326909"/>
            <a:gd name="connsiteY27" fmla="*/ 2604654 h 3121891"/>
            <a:gd name="connsiteX28" fmla="*/ 2549236 w 6326909"/>
            <a:gd name="connsiteY28" fmla="*/ 2290618 h 3121891"/>
            <a:gd name="connsiteX29" fmla="*/ 2198254 w 6326909"/>
            <a:gd name="connsiteY29" fmla="*/ 2549236 h 3121891"/>
            <a:gd name="connsiteX30" fmla="*/ 1597891 w 6326909"/>
            <a:gd name="connsiteY30" fmla="*/ 2309091 h 3121891"/>
            <a:gd name="connsiteX31" fmla="*/ 1265382 w 6326909"/>
            <a:gd name="connsiteY31" fmla="*/ 2004291 h 3121891"/>
            <a:gd name="connsiteX32" fmla="*/ 951345 w 6326909"/>
            <a:gd name="connsiteY32" fmla="*/ 2087418 h 3121891"/>
            <a:gd name="connsiteX33" fmla="*/ 628073 w 6326909"/>
            <a:gd name="connsiteY33" fmla="*/ 2743200 h 3121891"/>
            <a:gd name="connsiteX34" fmla="*/ 323273 w 6326909"/>
            <a:gd name="connsiteY34" fmla="*/ 3121891 h 3121891"/>
            <a:gd name="connsiteX35" fmla="*/ 0 w 6326909"/>
            <a:gd name="connsiteY35" fmla="*/ 2669309 h 3121891"/>
            <a:gd name="connsiteX36" fmla="*/ 9236 w 6326909"/>
            <a:gd name="connsiteY36" fmla="*/ 2401454 h 3121891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  <a:cxn ang="0">
              <a:pos x="connsiteX9" y="connsiteY9"/>
            </a:cxn>
            <a:cxn ang="0">
              <a:pos x="connsiteX10" y="connsiteY10"/>
            </a:cxn>
            <a:cxn ang="0">
              <a:pos x="connsiteX11" y="connsiteY11"/>
            </a:cxn>
            <a:cxn ang="0">
              <a:pos x="connsiteX12" y="connsiteY12"/>
            </a:cxn>
            <a:cxn ang="0">
              <a:pos x="connsiteX13" y="connsiteY13"/>
            </a:cxn>
            <a:cxn ang="0">
              <a:pos x="connsiteX14" y="connsiteY14"/>
            </a:cxn>
            <a:cxn ang="0">
              <a:pos x="connsiteX15" y="connsiteY15"/>
            </a:cxn>
            <a:cxn ang="0">
              <a:pos x="connsiteX16" y="connsiteY16"/>
            </a:cxn>
            <a:cxn ang="0">
              <a:pos x="connsiteX17" y="connsiteY17"/>
            </a:cxn>
            <a:cxn ang="0">
              <a:pos x="connsiteX18" y="connsiteY18"/>
            </a:cxn>
            <a:cxn ang="0">
              <a:pos x="connsiteX19" y="connsiteY19"/>
            </a:cxn>
            <a:cxn ang="0">
              <a:pos x="connsiteX20" y="connsiteY20"/>
            </a:cxn>
            <a:cxn ang="0">
              <a:pos x="connsiteX21" y="connsiteY21"/>
            </a:cxn>
            <a:cxn ang="0">
              <a:pos x="connsiteX22" y="connsiteY22"/>
            </a:cxn>
            <a:cxn ang="0">
              <a:pos x="connsiteX23" y="connsiteY23"/>
            </a:cxn>
            <a:cxn ang="0">
              <a:pos x="connsiteX24" y="connsiteY24"/>
            </a:cxn>
            <a:cxn ang="0">
              <a:pos x="connsiteX25" y="connsiteY25"/>
            </a:cxn>
            <a:cxn ang="0">
              <a:pos x="connsiteX26" y="connsiteY26"/>
            </a:cxn>
            <a:cxn ang="0">
              <a:pos x="connsiteX27" y="connsiteY27"/>
            </a:cxn>
            <a:cxn ang="0">
              <a:pos x="connsiteX28" y="connsiteY28"/>
            </a:cxn>
            <a:cxn ang="0">
              <a:pos x="connsiteX29" y="connsiteY29"/>
            </a:cxn>
            <a:cxn ang="0">
              <a:pos x="connsiteX30" y="connsiteY30"/>
            </a:cxn>
            <a:cxn ang="0">
              <a:pos x="connsiteX31" y="connsiteY31"/>
            </a:cxn>
            <a:cxn ang="0">
              <a:pos x="connsiteX32" y="connsiteY32"/>
            </a:cxn>
            <a:cxn ang="0">
              <a:pos x="connsiteX33" y="connsiteY33"/>
            </a:cxn>
            <a:cxn ang="0">
              <a:pos x="connsiteX34" y="connsiteY34"/>
            </a:cxn>
            <a:cxn ang="0">
              <a:pos x="connsiteX35" y="connsiteY35"/>
            </a:cxn>
            <a:cxn ang="0">
              <a:pos x="connsiteX36" y="connsiteY36"/>
            </a:cxn>
          </a:cxnLst>
          <a:rect l="l" t="t" r="r" b="b"/>
          <a:pathLst>
            <a:path w="6326909" h="3121891">
              <a:moveTo>
                <a:pt x="9236" y="2401454"/>
              </a:moveTo>
              <a:lnTo>
                <a:pt x="350982" y="1348509"/>
              </a:lnTo>
              <a:lnTo>
                <a:pt x="655782" y="840509"/>
              </a:lnTo>
              <a:lnTo>
                <a:pt x="1025236" y="969818"/>
              </a:lnTo>
              <a:lnTo>
                <a:pt x="1274618" y="1034472"/>
              </a:lnTo>
              <a:lnTo>
                <a:pt x="1588654" y="1708727"/>
              </a:lnTo>
              <a:lnTo>
                <a:pt x="1911927" y="1911927"/>
              </a:lnTo>
              <a:lnTo>
                <a:pt x="2216727" y="1089891"/>
              </a:lnTo>
              <a:lnTo>
                <a:pt x="2567709" y="1034472"/>
              </a:lnTo>
              <a:lnTo>
                <a:pt x="2863273" y="794327"/>
              </a:lnTo>
              <a:lnTo>
                <a:pt x="3158836" y="277091"/>
              </a:lnTo>
              <a:lnTo>
                <a:pt x="3472873" y="0"/>
              </a:lnTo>
              <a:lnTo>
                <a:pt x="3786909" y="166254"/>
              </a:lnTo>
              <a:lnTo>
                <a:pt x="4110182" y="1052945"/>
              </a:lnTo>
              <a:lnTo>
                <a:pt x="4442691" y="1256145"/>
              </a:lnTo>
              <a:lnTo>
                <a:pt x="4719782" y="1182254"/>
              </a:lnTo>
              <a:lnTo>
                <a:pt x="5070763" y="1043709"/>
              </a:lnTo>
              <a:lnTo>
                <a:pt x="5366327" y="1320800"/>
              </a:lnTo>
              <a:lnTo>
                <a:pt x="6326909" y="1754909"/>
              </a:lnTo>
              <a:lnTo>
                <a:pt x="5394036" y="2050472"/>
              </a:lnTo>
              <a:lnTo>
                <a:pt x="5070763" y="2272145"/>
              </a:lnTo>
              <a:lnTo>
                <a:pt x="4738254" y="2189018"/>
              </a:lnTo>
              <a:lnTo>
                <a:pt x="4442691" y="2225963"/>
              </a:lnTo>
              <a:lnTo>
                <a:pt x="4091709" y="1717963"/>
              </a:lnTo>
              <a:lnTo>
                <a:pt x="3796145" y="1791854"/>
              </a:lnTo>
              <a:lnTo>
                <a:pt x="3463636" y="1579418"/>
              </a:lnTo>
              <a:lnTo>
                <a:pt x="3149600" y="1459345"/>
              </a:lnTo>
              <a:lnTo>
                <a:pt x="2835563" y="2604654"/>
              </a:lnTo>
              <a:lnTo>
                <a:pt x="2549236" y="2290618"/>
              </a:lnTo>
              <a:lnTo>
                <a:pt x="2198254" y="2549236"/>
              </a:lnTo>
              <a:lnTo>
                <a:pt x="1597891" y="2309091"/>
              </a:lnTo>
              <a:lnTo>
                <a:pt x="1265382" y="2004291"/>
              </a:lnTo>
              <a:lnTo>
                <a:pt x="951345" y="2087418"/>
              </a:lnTo>
              <a:lnTo>
                <a:pt x="628073" y="2743200"/>
              </a:lnTo>
              <a:lnTo>
                <a:pt x="323273" y="3121891"/>
              </a:lnTo>
              <a:lnTo>
                <a:pt x="0" y="2669309"/>
              </a:lnTo>
              <a:lnTo>
                <a:pt x="9236" y="2401454"/>
              </a:lnTo>
              <a:close/>
            </a:path>
          </a:pathLst>
        </a:custGeom>
        <a:solidFill xmlns:a="http://schemas.openxmlformats.org/drawingml/2006/main">
          <a:schemeClr val="accent1">
            <a:alpha val="8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0.26203</cdr:x>
      <cdr:y>0.03141</cdr:y>
    </cdr:from>
    <cdr:to>
      <cdr:x>0.47442</cdr:x>
      <cdr:y>0.22932</cdr:y>
    </cdr:to>
    <cdr:sp macro="" textlink="">
      <cdr:nvSpPr>
        <cdr:cNvPr id="9" name="Rektangel: rundade hörn 8">
          <a:extLst xmlns:a="http://schemas.openxmlformats.org/drawingml/2006/main">
            <a:ext uri="{FF2B5EF4-FFF2-40B4-BE49-F238E27FC236}">
              <a16:creationId xmlns:a16="http://schemas.microsoft.com/office/drawing/2014/main" id="{CA31E81C-0053-4988-B99D-7D9A6927E822}"/>
            </a:ext>
          </a:extLst>
        </cdr:cNvPr>
        <cdr:cNvSpPr/>
      </cdr:nvSpPr>
      <cdr:spPr>
        <a:xfrm xmlns:a="http://schemas.openxmlformats.org/drawingml/2006/main">
          <a:off x="2933250" y="150026"/>
          <a:ext cx="2377631" cy="945397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1">
            <a:alpha val="8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sv-SE" sz="1600" b="1" dirty="0"/>
            <a:t>Effektiviseringskrav, gap mellan behov och resurser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60402-1928-46A4-B7DE-043D4D453ED5}" type="datetimeFigureOut">
              <a:rPr lang="sv-SE" smtClean="0"/>
              <a:t>2021-03-11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B2D9C-CC5F-4BBB-8F25-9F203C073AD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7813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B2D9C-CC5F-4BBB-8F25-9F203C073AD9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4143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4B2D9C-CC5F-4BBB-8F25-9F203C073AD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569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4B2D9C-CC5F-4BBB-8F25-9F203C073AD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105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4B2D9C-CC5F-4BBB-8F25-9F203C073AD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3977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91CBD-5959-4A4D-AA16-9FEAD0AF72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9601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B2D9C-CC5F-4BBB-8F25-9F203C073AD9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52365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91CBD-5959-4A4D-AA16-9FEAD0AF72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8950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91CBD-5959-4A4D-AA16-9FEAD0AF72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8848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91CBD-5959-4A4D-AA16-9FEAD0AF72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2073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91CBD-5959-4A4D-AA16-9FEAD0AF72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0456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91CBD-5959-4A4D-AA16-9FEAD0AF72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115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91CBD-5959-4A4D-AA16-9FEAD0AF72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409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B2D9C-CC5F-4BBB-8F25-9F203C073AD9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4312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91CBD-5959-4A4D-AA16-9FEAD0AF72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19208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91CBD-5959-4A4D-AA16-9FEAD0AF72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4996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91CBD-5959-4A4D-AA16-9FEAD0AF72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2621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91CBD-5959-4A4D-AA16-9FEAD0AF72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9976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91CBD-5959-4A4D-AA16-9FEAD0AF72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77100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91CBD-5959-4A4D-AA16-9FEAD0AF72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0032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91CBD-5959-4A4D-AA16-9FEAD0AF72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7920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B2D9C-CC5F-4BBB-8F25-9F203C073AD9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127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trike="sngStrik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4B2D9C-CC5F-4BBB-8F25-9F203C073AD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89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63CAE6-3546-4A01-BBE9-044D7CD2D89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331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63CAE6-3546-4A01-BBE9-044D7CD2D89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964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4B2D9C-CC5F-4BBB-8F25-9F203C073AD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3151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4B2D9C-CC5F-4BBB-8F25-9F203C073AD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2794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983" y="1969037"/>
            <a:ext cx="8198679" cy="2542980"/>
          </a:xfrm>
          <a:prstGeom prst="rect">
            <a:avLst/>
          </a:prstGeom>
        </p:spPr>
      </p:pic>
      <p:sp>
        <p:nvSpPr>
          <p:cNvPr id="3" name="Rektangel 2"/>
          <p:cNvSpPr/>
          <p:nvPr userDrawn="1"/>
        </p:nvSpPr>
        <p:spPr>
          <a:xfrm>
            <a:off x="623392" y="5877272"/>
            <a:ext cx="2496277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311140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title" hasCustomPrompt="1"/>
          </p:nvPr>
        </p:nvSpPr>
        <p:spPr>
          <a:xfrm>
            <a:off x="661974" y="451046"/>
            <a:ext cx="10699557" cy="566738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sv-SE"/>
              <a:t>Klicka här för att ändra rubriken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688483" y="1268760"/>
            <a:ext cx="5082976" cy="4320480"/>
          </a:xfrm>
        </p:spPr>
        <p:txBody>
          <a:bodyPr/>
          <a:lstStyle>
            <a:lvl1pPr marL="0" indent="0">
              <a:buNone/>
              <a:defRPr sz="2800"/>
            </a:lvl1pPr>
            <a:lvl2pPr marL="742950" indent="-28575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lvl2pPr>
            <a:lvl3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800"/>
            </a:lvl3pPr>
            <a:lvl4pPr marL="1600200" indent="-2286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för att ändra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sz="half" idx="10" hasCustomPrompt="1"/>
          </p:nvPr>
        </p:nvSpPr>
        <p:spPr>
          <a:xfrm>
            <a:off x="6288021" y="1268760"/>
            <a:ext cx="5082976" cy="4320480"/>
          </a:xfrm>
        </p:spPr>
        <p:txBody>
          <a:bodyPr/>
          <a:lstStyle>
            <a:lvl1pPr marL="0" indent="0">
              <a:buNone/>
              <a:defRPr sz="2800"/>
            </a:lvl1pPr>
            <a:lvl2pPr marL="742950" indent="-28575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lvl2pPr>
            <a:lvl3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sz="1800"/>
            </a:lvl3pPr>
            <a:lvl4pPr marL="1600200" indent="-2286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för att ändra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1355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65223" y="4547120"/>
            <a:ext cx="10581455" cy="614603"/>
          </a:xfrm>
        </p:spPr>
        <p:txBody>
          <a:bodyPr anchor="t" anchorCtr="0">
            <a:noAutofit/>
          </a:bodyPr>
          <a:lstStyle>
            <a:lvl1pPr algn="l">
              <a:defRPr sz="3600" b="0"/>
            </a:lvl1pPr>
          </a:lstStyle>
          <a:p>
            <a:r>
              <a:rPr lang="sv-SE"/>
              <a:t>Klicka här för att ändra rubrik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820997" y="559986"/>
            <a:ext cx="10549368" cy="3888432"/>
          </a:xfrm>
        </p:spPr>
        <p:txBody>
          <a:bodyPr/>
          <a:lstStyle>
            <a:lvl1pPr marL="0" indent="0">
              <a:buNone/>
              <a:defRPr sz="3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691727" y="5228256"/>
            <a:ext cx="10572620" cy="430424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texten</a:t>
            </a:r>
          </a:p>
        </p:txBody>
      </p:sp>
    </p:spTree>
    <p:extLst>
      <p:ext uri="{BB962C8B-B14F-4D97-AF65-F5344CB8AC3E}">
        <p14:creationId xmlns:p14="http://schemas.microsoft.com/office/powerpoint/2010/main" val="100183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04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2" y="297086"/>
            <a:ext cx="9609825" cy="906072"/>
          </a:xfrm>
        </p:spPr>
        <p:txBody>
          <a:bodyPr/>
          <a:lstStyle>
            <a:lvl1pPr>
              <a:defRPr sz="2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2020-10-20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Ekonomirapporten, oktober 2020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29305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2021-03-11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03467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-1499"/>
            <a:ext cx="12192599" cy="6859498"/>
          </a:xfrm>
          <a:custGeom>
            <a:avLst/>
            <a:gdLst>
              <a:gd name="connsiteX0" fmla="*/ 0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0 w 12191999"/>
              <a:gd name="connsiteY3" fmla="*/ 6858000 h 6858000"/>
              <a:gd name="connsiteX4" fmla="*/ 0 w 12191999"/>
              <a:gd name="connsiteY4" fmla="*/ 0 h 6858000"/>
              <a:gd name="connsiteX0" fmla="*/ 0 w 12201525"/>
              <a:gd name="connsiteY0" fmla="*/ 0 h 6858000"/>
              <a:gd name="connsiteX1" fmla="*/ 12191999 w 12201525"/>
              <a:gd name="connsiteY1" fmla="*/ 0 h 6858000"/>
              <a:gd name="connsiteX2" fmla="*/ 12201525 w 12201525"/>
              <a:gd name="connsiteY2" fmla="*/ 3552825 h 6858000"/>
              <a:gd name="connsiteX3" fmla="*/ 12191999 w 12201525"/>
              <a:gd name="connsiteY3" fmla="*/ 6858000 h 6858000"/>
              <a:gd name="connsiteX4" fmla="*/ 0 w 12201525"/>
              <a:gd name="connsiteY4" fmla="*/ 6858000 h 6858000"/>
              <a:gd name="connsiteX5" fmla="*/ 0 w 12201525"/>
              <a:gd name="connsiteY5" fmla="*/ 0 h 6858000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6876 h 6864876"/>
              <a:gd name="connsiteX1" fmla="*/ 9098615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098615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27742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1498 h 6859498"/>
              <a:gd name="connsiteX1" fmla="*/ 9133121 w 12201525"/>
              <a:gd name="connsiteY1" fmla="*/ 0 h 6859498"/>
              <a:gd name="connsiteX2" fmla="*/ 12201525 w 12201525"/>
              <a:gd name="connsiteY2" fmla="*/ 3554323 h 6859498"/>
              <a:gd name="connsiteX3" fmla="*/ 12191999 w 12201525"/>
              <a:gd name="connsiteY3" fmla="*/ 6859498 h 6859498"/>
              <a:gd name="connsiteX4" fmla="*/ 0 w 12201525"/>
              <a:gd name="connsiteY4" fmla="*/ 6859498 h 6859498"/>
              <a:gd name="connsiteX5" fmla="*/ 0 w 12201525"/>
              <a:gd name="connsiteY5" fmla="*/ 1498 h 6859498"/>
              <a:gd name="connsiteX0" fmla="*/ 0 w 12196930"/>
              <a:gd name="connsiteY0" fmla="*/ 1498 h 6859498"/>
              <a:gd name="connsiteX1" fmla="*/ 9133121 w 12196930"/>
              <a:gd name="connsiteY1" fmla="*/ 0 h 6859498"/>
              <a:gd name="connsiteX2" fmla="*/ 12196930 w 12196930"/>
              <a:gd name="connsiteY2" fmla="*/ 3549728 h 6859498"/>
              <a:gd name="connsiteX3" fmla="*/ 12191999 w 12196930"/>
              <a:gd name="connsiteY3" fmla="*/ 6859498 h 6859498"/>
              <a:gd name="connsiteX4" fmla="*/ 0 w 12196930"/>
              <a:gd name="connsiteY4" fmla="*/ 6859498 h 6859498"/>
              <a:gd name="connsiteX5" fmla="*/ 0 w 12196930"/>
              <a:gd name="connsiteY5" fmla="*/ 1498 h 6859498"/>
              <a:gd name="connsiteX0" fmla="*/ 0 w 12192599"/>
              <a:gd name="connsiteY0" fmla="*/ 1498 h 6859498"/>
              <a:gd name="connsiteX1" fmla="*/ 9133121 w 12192599"/>
              <a:gd name="connsiteY1" fmla="*/ 0 h 6859498"/>
              <a:gd name="connsiteX2" fmla="*/ 12187740 w 12192599"/>
              <a:gd name="connsiteY2" fmla="*/ 3549728 h 6859498"/>
              <a:gd name="connsiteX3" fmla="*/ 12191999 w 12192599"/>
              <a:gd name="connsiteY3" fmla="*/ 6859498 h 6859498"/>
              <a:gd name="connsiteX4" fmla="*/ 0 w 12192599"/>
              <a:gd name="connsiteY4" fmla="*/ 6859498 h 6859498"/>
              <a:gd name="connsiteX5" fmla="*/ 0 w 12192599"/>
              <a:gd name="connsiteY5" fmla="*/ 1498 h 685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599" h="6859498">
                <a:moveTo>
                  <a:pt x="0" y="1498"/>
                </a:moveTo>
                <a:lnTo>
                  <a:pt x="9133121" y="0"/>
                </a:lnTo>
                <a:cubicBezTo>
                  <a:pt x="10941201" y="1093691"/>
                  <a:pt x="11816297" y="2559984"/>
                  <a:pt x="12187740" y="3549728"/>
                </a:cubicBezTo>
                <a:cubicBezTo>
                  <a:pt x="12184565" y="4651453"/>
                  <a:pt x="12195174" y="5757773"/>
                  <a:pt x="12191999" y="6859498"/>
                </a:cubicBezTo>
                <a:lnTo>
                  <a:pt x="0" y="6859498"/>
                </a:lnTo>
                <a:lnTo>
                  <a:pt x="0" y="1498"/>
                </a:lnTo>
                <a:close/>
              </a:path>
            </a:pathLst>
          </a:custGeom>
        </p:spPr>
        <p:txBody>
          <a:bodyPr/>
          <a:lstStyle>
            <a:lvl1pPr marL="30163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1889550"/>
            <a:ext cx="9608400" cy="131085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2021-03-11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107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2021-03-11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2034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2021-03-11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25493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2021-03-11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41466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2021-03-11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028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ktion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/>
          <p:cNvSpPr>
            <a:spLocks noGrp="1"/>
          </p:cNvSpPr>
          <p:nvPr>
            <p:ph type="title" hasCustomPrompt="1"/>
          </p:nvPr>
        </p:nvSpPr>
        <p:spPr>
          <a:xfrm>
            <a:off x="812800" y="2876872"/>
            <a:ext cx="10557565" cy="1052403"/>
          </a:xfrm>
        </p:spPr>
        <p:txBody>
          <a:bodyPr anchor="t" anchorCtr="0">
            <a:noAutofit/>
          </a:bodyPr>
          <a:lstStyle>
            <a:lvl1pPr algn="ctr">
              <a:lnSpc>
                <a:spcPct val="100000"/>
              </a:lnSpc>
              <a:defRPr sz="5400" b="0"/>
            </a:lvl1pPr>
          </a:lstStyle>
          <a:p>
            <a:r>
              <a:rPr lang="sv-SE"/>
              <a:t>Introduktionsrubrik</a:t>
            </a:r>
          </a:p>
        </p:txBody>
      </p:sp>
    </p:spTree>
    <p:extLst>
      <p:ext uri="{BB962C8B-B14F-4D97-AF65-F5344CB8AC3E}">
        <p14:creationId xmlns:p14="http://schemas.microsoft.com/office/powerpoint/2010/main" val="385539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2021-03-11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25045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2021-03-11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9868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2021-03-11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28671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2021-03-11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47985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Röt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2021-03-11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943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668" y="1916834"/>
            <a:ext cx="7096784" cy="2934940"/>
          </a:xfrm>
          <a:prstGeom prst="rect">
            <a:avLst/>
          </a:prstGeom>
        </p:spPr>
      </p:pic>
      <p:sp>
        <p:nvSpPr>
          <p:cNvPr id="3" name="Rektangel 2"/>
          <p:cNvSpPr/>
          <p:nvPr userDrawn="1"/>
        </p:nvSpPr>
        <p:spPr>
          <a:xfrm>
            <a:off x="31587" y="5934125"/>
            <a:ext cx="2496277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7093484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ktion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/>
          <p:cNvSpPr>
            <a:spLocks noGrp="1"/>
          </p:cNvSpPr>
          <p:nvPr>
            <p:ph type="title" hasCustomPrompt="1"/>
          </p:nvPr>
        </p:nvSpPr>
        <p:spPr>
          <a:xfrm>
            <a:off x="335360" y="2978442"/>
            <a:ext cx="11521280" cy="1266636"/>
          </a:xfrm>
        </p:spPr>
        <p:txBody>
          <a:bodyPr anchor="t" anchorCtr="0">
            <a:noAutofit/>
          </a:bodyPr>
          <a:lstStyle>
            <a:lvl1pPr algn="ctr">
              <a:lnSpc>
                <a:spcPct val="100000"/>
              </a:lnSpc>
              <a:defRPr sz="7200" b="0"/>
            </a:lvl1pPr>
          </a:lstStyle>
          <a:p>
            <a:r>
              <a:rPr lang="sv-SE" dirty="0"/>
              <a:t>Introduktionsrubrik</a:t>
            </a:r>
          </a:p>
        </p:txBody>
      </p:sp>
    </p:spTree>
    <p:extLst>
      <p:ext uri="{BB962C8B-B14F-4D97-AF65-F5344CB8AC3E}">
        <p14:creationId xmlns:p14="http://schemas.microsoft.com/office/powerpoint/2010/main" val="39925112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3883152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36472" y="1392372"/>
            <a:ext cx="4655936" cy="222638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En beskrivande rubrik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8"/>
          <a:stretch/>
        </p:blipFill>
        <p:spPr>
          <a:xfrm>
            <a:off x="6093387" y="3883152"/>
            <a:ext cx="6093387" cy="1850104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0" y="3883152"/>
            <a:ext cx="6093387" cy="1850104"/>
          </a:xfrm>
          <a:prstGeom prst="rect">
            <a:avLst/>
          </a:prstGeom>
          <a:solidFill>
            <a:srgbClr val="D1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dirty="0"/>
          </a:p>
        </p:txBody>
      </p:sp>
      <p:sp>
        <p:nvSpPr>
          <p:cNvPr id="9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504676" y="4149080"/>
            <a:ext cx="5224179" cy="1440160"/>
          </a:xfrm>
        </p:spPr>
        <p:txBody>
          <a:bodyPr/>
          <a:lstStyle>
            <a:lvl1pPr marL="0" indent="0">
              <a:buNone/>
              <a:defRPr sz="240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0" name="Platshållare för text 3"/>
          <p:cNvSpPr>
            <a:spLocks noGrp="1"/>
          </p:cNvSpPr>
          <p:nvPr>
            <p:ph type="body" sz="half" idx="10" hasCustomPrompt="1"/>
          </p:nvPr>
        </p:nvSpPr>
        <p:spPr>
          <a:xfrm>
            <a:off x="6622478" y="4149080"/>
            <a:ext cx="4973777" cy="144016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106364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2"/>
          <p:cNvSpPr>
            <a:spLocks noGrp="1"/>
          </p:cNvSpPr>
          <p:nvPr>
            <p:ph type="pic" idx="1"/>
          </p:nvPr>
        </p:nvSpPr>
        <p:spPr>
          <a:xfrm>
            <a:off x="6093387" y="0"/>
            <a:ext cx="6098613" cy="5733256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t="32" r="10717" b="32976"/>
          <a:stretch/>
        </p:blipFill>
        <p:spPr>
          <a:xfrm>
            <a:off x="982" y="0"/>
            <a:ext cx="6092407" cy="3429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72135" y="1260911"/>
            <a:ext cx="4655936" cy="1128999"/>
          </a:xfrm>
        </p:spPr>
        <p:txBody>
          <a:bodyPr>
            <a:noAutofit/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En beskrivande rubrik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0" y="3429000"/>
            <a:ext cx="6093387" cy="2304256"/>
          </a:xfrm>
          <a:prstGeom prst="rect">
            <a:avLst/>
          </a:prstGeom>
          <a:solidFill>
            <a:srgbClr val="D1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dirty="0"/>
          </a:p>
        </p:txBody>
      </p:sp>
      <p:sp>
        <p:nvSpPr>
          <p:cNvPr id="9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497749" y="3717031"/>
            <a:ext cx="5238032" cy="1734732"/>
          </a:xfrm>
        </p:spPr>
        <p:txBody>
          <a:bodyPr/>
          <a:lstStyle>
            <a:lvl1pPr marL="0" indent="0">
              <a:buNone/>
              <a:defRPr sz="240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9392680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5733256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44427" y="2155373"/>
            <a:ext cx="4937147" cy="1440160"/>
          </a:xfrm>
        </p:spPr>
        <p:txBody>
          <a:bodyPr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En beskrivande rubrik</a:t>
            </a:r>
          </a:p>
        </p:txBody>
      </p:sp>
    </p:spTree>
    <p:extLst>
      <p:ext uri="{BB962C8B-B14F-4D97-AF65-F5344CB8AC3E}">
        <p14:creationId xmlns:p14="http://schemas.microsoft.com/office/powerpoint/2010/main" val="2903981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38831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71979" y="1570383"/>
            <a:ext cx="5176648" cy="12722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/>
              <a:t>En beskrivande rubrik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8"/>
          <a:stretch/>
        </p:blipFill>
        <p:spPr>
          <a:xfrm>
            <a:off x="6093387" y="3883152"/>
            <a:ext cx="6093387" cy="1850104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0" y="3883152"/>
            <a:ext cx="6093387" cy="1850104"/>
          </a:xfrm>
          <a:prstGeom prst="rect">
            <a:avLst/>
          </a:prstGeom>
          <a:solidFill>
            <a:srgbClr val="D1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9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719403" y="4149080"/>
            <a:ext cx="4740493" cy="144016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10" name="Platshållare för text 3"/>
          <p:cNvSpPr>
            <a:spLocks noGrp="1"/>
          </p:cNvSpPr>
          <p:nvPr>
            <p:ph type="body" sz="half" idx="10" hasCustomPrompt="1"/>
          </p:nvPr>
        </p:nvSpPr>
        <p:spPr>
          <a:xfrm>
            <a:off x="6864087" y="4149080"/>
            <a:ext cx="4532784" cy="1440160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77368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t="18863" r="10717" b="68677"/>
          <a:stretch/>
        </p:blipFill>
        <p:spPr>
          <a:xfrm>
            <a:off x="0" y="0"/>
            <a:ext cx="12184813" cy="1275501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72134" y="332656"/>
            <a:ext cx="10799591" cy="648072"/>
          </a:xfrm>
        </p:spPr>
        <p:txBody>
          <a:bodyPr>
            <a:noAutofit/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En beskrivande rubrik</a:t>
            </a:r>
          </a:p>
        </p:txBody>
      </p:sp>
      <p:sp>
        <p:nvSpPr>
          <p:cNvPr id="9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497750" y="1412776"/>
            <a:ext cx="4922869" cy="1440160"/>
          </a:xfrm>
        </p:spPr>
        <p:txBody>
          <a:bodyPr/>
          <a:lstStyle>
            <a:lvl1pPr marL="0" indent="0">
              <a:buNone/>
              <a:defRPr sz="240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6" name="Platshållare för bild 2"/>
          <p:cNvSpPr>
            <a:spLocks noGrp="1"/>
          </p:cNvSpPr>
          <p:nvPr>
            <p:ph type="pic" idx="1"/>
          </p:nvPr>
        </p:nvSpPr>
        <p:spPr>
          <a:xfrm>
            <a:off x="6672064" y="1412776"/>
            <a:ext cx="4512501" cy="432048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80998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tshållare för text 3"/>
          <p:cNvSpPr>
            <a:spLocks noGrp="1"/>
          </p:cNvSpPr>
          <p:nvPr>
            <p:ph type="body" sz="half" idx="10" hasCustomPrompt="1"/>
          </p:nvPr>
        </p:nvSpPr>
        <p:spPr>
          <a:xfrm>
            <a:off x="464773" y="1367535"/>
            <a:ext cx="10416576" cy="804863"/>
          </a:xfrm>
        </p:spPr>
        <p:txBody>
          <a:bodyPr/>
          <a:lstStyle>
            <a:lvl1pPr marL="0" indent="0">
              <a:buNone/>
              <a:defRPr sz="2400" b="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8" name="Rubrik 1"/>
          <p:cNvSpPr>
            <a:spLocks noGrp="1"/>
          </p:cNvSpPr>
          <p:nvPr>
            <p:ph type="title" hasCustomPrompt="1"/>
          </p:nvPr>
        </p:nvSpPr>
        <p:spPr>
          <a:xfrm>
            <a:off x="442436" y="321544"/>
            <a:ext cx="10416576" cy="883809"/>
          </a:xfrm>
        </p:spPr>
        <p:txBody>
          <a:bodyPr anchor="t" anchorCtr="0">
            <a:noAutofit/>
          </a:bodyPr>
          <a:lstStyle>
            <a:lvl1pPr algn="l">
              <a:defRPr sz="4267" b="0"/>
            </a:lvl1pPr>
          </a:lstStyle>
          <a:p>
            <a:r>
              <a:rPr lang="sv-SE" dirty="0"/>
              <a:t>Klicka här för att ändra rubriken</a:t>
            </a:r>
          </a:p>
        </p:txBody>
      </p:sp>
    </p:spTree>
    <p:extLst>
      <p:ext uri="{BB962C8B-B14F-4D97-AF65-F5344CB8AC3E}">
        <p14:creationId xmlns:p14="http://schemas.microsoft.com/office/powerpoint/2010/main" val="26668391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/>
          <p:cNvSpPr>
            <a:spLocks noGrp="1"/>
          </p:cNvSpPr>
          <p:nvPr>
            <p:ph type="title" hasCustomPrompt="1"/>
          </p:nvPr>
        </p:nvSpPr>
        <p:spPr>
          <a:xfrm>
            <a:off x="449363" y="541733"/>
            <a:ext cx="10416576" cy="566739"/>
          </a:xfrm>
        </p:spPr>
        <p:txBody>
          <a:bodyPr anchor="b">
            <a:noAutofit/>
          </a:bodyPr>
          <a:lstStyle>
            <a:lvl1pPr algn="l">
              <a:defRPr sz="4267" b="0"/>
            </a:lvl1pPr>
          </a:lstStyle>
          <a:p>
            <a:r>
              <a:rPr lang="sv-SE" dirty="0"/>
              <a:t>Klicka här för att ändra rubriken</a:t>
            </a:r>
          </a:p>
        </p:txBody>
      </p:sp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470143" y="980728"/>
            <a:ext cx="10416576" cy="4608512"/>
          </a:xfrm>
        </p:spPr>
        <p:txBody>
          <a:bodyPr/>
          <a:lstStyle>
            <a:lvl1pPr marL="0" indent="0">
              <a:buNone/>
              <a:defRPr sz="2667"/>
            </a:lvl1pPr>
            <a:lvl2pPr marL="990575" indent="-38099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lvl2pPr>
            <a:lvl3pPr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 marL="2133547" indent="-304792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lvl4pPr>
            <a:lvl5pPr marL="2743131" indent="-304792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37902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title" hasCustomPrompt="1"/>
          </p:nvPr>
        </p:nvSpPr>
        <p:spPr>
          <a:xfrm>
            <a:off x="449362" y="335397"/>
            <a:ext cx="11098401" cy="689839"/>
          </a:xfrm>
        </p:spPr>
        <p:txBody>
          <a:bodyPr anchor="t" anchorCtr="0">
            <a:noAutofit/>
          </a:bodyPr>
          <a:lstStyle>
            <a:lvl1pPr algn="l">
              <a:defRPr sz="4267" b="0"/>
            </a:lvl1pPr>
          </a:lstStyle>
          <a:p>
            <a:r>
              <a:rPr lang="sv-SE" dirty="0"/>
              <a:t>Klicka här för att ändra rubriken</a:t>
            </a:r>
          </a:p>
        </p:txBody>
      </p:sp>
      <p:sp>
        <p:nvSpPr>
          <p:cNvPr id="7" name="Platshållare för bild 2"/>
          <p:cNvSpPr>
            <a:spLocks noGrp="1"/>
          </p:cNvSpPr>
          <p:nvPr>
            <p:ph type="pic" idx="1"/>
          </p:nvPr>
        </p:nvSpPr>
        <p:spPr>
          <a:xfrm>
            <a:off x="608676" y="2027789"/>
            <a:ext cx="10959869" cy="3561452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text 3"/>
          <p:cNvSpPr>
            <a:spLocks noGrp="1"/>
          </p:cNvSpPr>
          <p:nvPr>
            <p:ph type="body" sz="half" idx="10" hasCustomPrompt="1"/>
          </p:nvPr>
        </p:nvSpPr>
        <p:spPr>
          <a:xfrm>
            <a:off x="463226" y="1038995"/>
            <a:ext cx="11077609" cy="623551"/>
          </a:xfrm>
        </p:spPr>
        <p:txBody>
          <a:bodyPr/>
          <a:lstStyle>
            <a:lvl1pPr marL="0" indent="0">
              <a:buNone/>
              <a:defRPr sz="2400" b="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sv-SE" dirty="0"/>
              <a:t>Klicka här för att ändra texten</a:t>
            </a:r>
          </a:p>
        </p:txBody>
      </p:sp>
    </p:spTree>
    <p:extLst>
      <p:ext uri="{BB962C8B-B14F-4D97-AF65-F5344CB8AC3E}">
        <p14:creationId xmlns:p14="http://schemas.microsoft.com/office/powerpoint/2010/main" val="33596561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title" hasCustomPrompt="1"/>
          </p:nvPr>
        </p:nvSpPr>
        <p:spPr>
          <a:xfrm>
            <a:off x="449363" y="342324"/>
            <a:ext cx="10416576" cy="566739"/>
          </a:xfrm>
        </p:spPr>
        <p:txBody>
          <a:bodyPr anchor="t" anchorCtr="0">
            <a:noAutofit/>
          </a:bodyPr>
          <a:lstStyle>
            <a:lvl1pPr algn="l">
              <a:defRPr sz="4267" b="0"/>
            </a:lvl1pPr>
          </a:lstStyle>
          <a:p>
            <a:r>
              <a:rPr lang="sv-SE" dirty="0"/>
              <a:t>Klicka här för att ändra rubriken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467743" y="1268760"/>
            <a:ext cx="5082976" cy="4320480"/>
          </a:xfrm>
        </p:spPr>
        <p:txBody>
          <a:bodyPr/>
          <a:lstStyle>
            <a:lvl1pPr marL="0" indent="0">
              <a:buNone/>
              <a:defRPr sz="2667"/>
            </a:lvl1pPr>
            <a:lvl2pPr marL="990575" indent="-38099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667"/>
            </a:lvl2pPr>
            <a:lvl3pPr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defRPr sz="2400"/>
            </a:lvl3pPr>
            <a:lvl4pPr marL="2133547" indent="-304792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133"/>
            </a:lvl4pPr>
            <a:lvl5pPr marL="2743131" indent="-304792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 dirty="0"/>
              <a:t>Klicka för att ändra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sz="half" idx="10" hasCustomPrompt="1"/>
          </p:nvPr>
        </p:nvSpPr>
        <p:spPr>
          <a:xfrm>
            <a:off x="6288021" y="1268760"/>
            <a:ext cx="5082976" cy="4320480"/>
          </a:xfrm>
        </p:spPr>
        <p:txBody>
          <a:bodyPr/>
          <a:lstStyle>
            <a:lvl1pPr marL="0" indent="0">
              <a:buNone/>
              <a:defRPr sz="2667"/>
            </a:lvl1pPr>
            <a:lvl2pPr marL="990575" indent="-38099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667"/>
            </a:lvl2pPr>
            <a:lvl3pPr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defRPr sz="2400"/>
            </a:lvl3pPr>
            <a:lvl4pPr marL="2133547" indent="-304792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133"/>
            </a:lvl4pPr>
            <a:lvl5pPr marL="2743131" indent="-304792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 dirty="0"/>
              <a:t>Klicka för att ändra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8330774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55204" y="4182110"/>
            <a:ext cx="10416576" cy="660061"/>
          </a:xfrm>
        </p:spPr>
        <p:txBody>
          <a:bodyPr anchor="t" anchorCtr="0">
            <a:noAutofit/>
          </a:bodyPr>
          <a:lstStyle>
            <a:lvl1pPr algn="l">
              <a:defRPr sz="4267" b="0"/>
            </a:lvl1pPr>
          </a:lstStyle>
          <a:p>
            <a:r>
              <a:rPr lang="sv-SE" dirty="0"/>
              <a:t>Klicka här för att ändra rubrik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15603" y="202183"/>
            <a:ext cx="10416576" cy="3888432"/>
          </a:xfrm>
        </p:spPr>
        <p:txBody>
          <a:bodyPr/>
          <a:lstStyle>
            <a:lvl1pPr marL="0" indent="0">
              <a:buNone/>
              <a:defRPr sz="4800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469080" y="4965031"/>
            <a:ext cx="10416576" cy="632216"/>
          </a:xfrm>
        </p:spPr>
        <p:txBody>
          <a:bodyPr/>
          <a:lstStyle>
            <a:lvl1pPr marL="0" indent="0">
              <a:buNone/>
              <a:defRPr sz="240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20583551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75066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2020-05-11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Ekonmirapporten, maj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168471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2020-05-11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Ekonmirapporten, maj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46264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2020-05-11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Ekonmirapporten, maj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56101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2"/>
          <p:cNvSpPr>
            <a:spLocks noGrp="1"/>
          </p:cNvSpPr>
          <p:nvPr>
            <p:ph type="pic" idx="1"/>
          </p:nvPr>
        </p:nvSpPr>
        <p:spPr>
          <a:xfrm>
            <a:off x="6093387" y="0"/>
            <a:ext cx="6098613" cy="573325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3" name="Bildobjekt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t="32" r="10717" b="32976"/>
          <a:stretch/>
        </p:blipFill>
        <p:spPr>
          <a:xfrm>
            <a:off x="981" y="0"/>
            <a:ext cx="6092407" cy="3429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73007" y="1061517"/>
            <a:ext cx="4655936" cy="14100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En beskrivande rubrik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0" y="3429000"/>
            <a:ext cx="6093387" cy="2304256"/>
          </a:xfrm>
          <a:prstGeom prst="rect">
            <a:avLst/>
          </a:prstGeom>
          <a:solidFill>
            <a:srgbClr val="D1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9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719403" y="3717032"/>
            <a:ext cx="4922869" cy="144016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03358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2020-05-11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Ekonmirapporten, maj 2020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74368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2020-05-11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Ekonmirapporten, maj 2020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581900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2020-05-11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Ekonmirapporten, maj 2020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96718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2" y="297086"/>
            <a:ext cx="9609825" cy="705546"/>
          </a:xfrm>
        </p:spPr>
        <p:txBody>
          <a:bodyPr/>
          <a:lstStyle>
            <a:lvl1pPr>
              <a:defRPr sz="2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2020-10-20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Ekonmirapporten, oktober 2020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31478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2020-05-11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Ekonmirapporten, maj 2020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53761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2020-05-11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Ekonmirapporten, maj 2020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07516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2020-10-20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Ekonomirapporten, oktober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025324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2020-10-20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Ekonomirapporten, oktober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851943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2020-10-20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Ekonomirapporten, oktober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13018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2020-10-20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Ekonomirapporten, oktober 2020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45963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573325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73007" y="2295790"/>
            <a:ext cx="4937147" cy="144016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/>
              <a:t>En beskrivande rubrik</a:t>
            </a:r>
          </a:p>
        </p:txBody>
      </p:sp>
    </p:spTree>
    <p:extLst>
      <p:ext uri="{BB962C8B-B14F-4D97-AF65-F5344CB8AC3E}">
        <p14:creationId xmlns:p14="http://schemas.microsoft.com/office/powerpoint/2010/main" val="204057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2020-10-20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Ekonomirapporten, oktober 2020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983468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2020-10-20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Ekonomirapporten, oktober 2020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249323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2" y="297086"/>
            <a:ext cx="9609825" cy="906072"/>
          </a:xfrm>
        </p:spPr>
        <p:txBody>
          <a:bodyPr/>
          <a:lstStyle>
            <a:lvl1pPr>
              <a:defRPr sz="2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2020-10-20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Ekonomirapporten, oktober 2020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517799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2020-10-20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Ekonomirapporten, oktober 2020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87737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2020-10-20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Ekonomirapporten, oktober 2020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674467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bild 14">
            <a:extLst>
              <a:ext uri="{FF2B5EF4-FFF2-40B4-BE49-F238E27FC236}">
                <a16:creationId xmlns:a16="http://schemas.microsoft.com/office/drawing/2014/main" id="{B7A874E3-C4C2-4DBE-9D3C-8912EDC4FF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8384" y="0"/>
            <a:ext cx="12003616" cy="6169813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89145" y="4157147"/>
            <a:ext cx="8016000" cy="1008000"/>
          </a:xfrm>
          <a:solidFill>
            <a:schemeClr val="accent1">
              <a:alpha val="90000"/>
            </a:schemeClr>
          </a:solidFill>
        </p:spPr>
        <p:txBody>
          <a:bodyPr tIns="180000" bIns="0" anchor="b" anchorCtr="0">
            <a:noAutofit/>
          </a:bodyPr>
          <a:lstStyle>
            <a:lvl1pPr marL="479988">
              <a:defRPr sz="4267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89145" y="5167573"/>
            <a:ext cx="8016000" cy="1008000"/>
          </a:xfrm>
          <a:solidFill>
            <a:schemeClr val="accent1">
              <a:alpha val="90000"/>
            </a:schemeClr>
          </a:solidFill>
        </p:spPr>
        <p:txBody>
          <a:bodyPr bIns="180000" anchor="t">
            <a:noAutofit/>
          </a:bodyPr>
          <a:lstStyle>
            <a:lvl1pPr marL="479988" indent="0" algn="l">
              <a:lnSpc>
                <a:spcPct val="100000"/>
              </a:lnSpc>
              <a:spcBef>
                <a:spcPts val="0"/>
              </a:spcBef>
              <a:buNone/>
              <a:defRPr sz="3733" u="none" baseline="0">
                <a:solidFill>
                  <a:schemeClr val="bg1"/>
                </a:solidFill>
                <a:uFill>
                  <a:solidFill>
                    <a:schemeClr val="accent2"/>
                  </a:solidFill>
                </a:u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2021-03-11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-4234" y="-12700"/>
            <a:ext cx="193379" cy="68834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7" name="Af_logotyp_gron-bla_cmyk.pdf" descr="Af_logotyp_gron-bla_cmyk.pdf">
            <a:extLst>
              <a:ext uri="{FF2B5EF4-FFF2-40B4-BE49-F238E27FC236}">
                <a16:creationId xmlns:a16="http://schemas.microsoft.com/office/drawing/2014/main" id="{DB739288-7EE9-493D-B863-22080E1F89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17198" y="6359586"/>
            <a:ext cx="2538831" cy="30864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966330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bild 14">
            <a:extLst>
              <a:ext uri="{FF2B5EF4-FFF2-40B4-BE49-F238E27FC236}">
                <a16:creationId xmlns:a16="http://schemas.microsoft.com/office/drawing/2014/main" id="{B7A874E3-C4C2-4DBE-9D3C-8912EDC4FF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8384" y="0"/>
            <a:ext cx="12003616" cy="6169813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89146" y="3730029"/>
            <a:ext cx="4989437" cy="1383905"/>
          </a:xfrm>
          <a:solidFill>
            <a:schemeClr val="accent1">
              <a:alpha val="90000"/>
            </a:schemeClr>
          </a:solidFill>
        </p:spPr>
        <p:txBody>
          <a:bodyPr anchor="ctr" anchorCtr="0">
            <a:noAutofit/>
          </a:bodyPr>
          <a:lstStyle>
            <a:lvl1pPr marL="479988">
              <a:defRPr sz="3733" b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2021-03-11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-4234" y="-12700"/>
            <a:ext cx="193379" cy="68834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7" name="Af_logotyp_gron-bla_cmyk.pdf" descr="Af_logotyp_gron-bla_cmyk.pdf">
            <a:extLst>
              <a:ext uri="{FF2B5EF4-FFF2-40B4-BE49-F238E27FC236}">
                <a16:creationId xmlns:a16="http://schemas.microsoft.com/office/drawing/2014/main" id="{DB739288-7EE9-493D-B863-22080E1F89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17198" y="6359586"/>
            <a:ext cx="2538831" cy="30864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371311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261250" y="1136524"/>
            <a:ext cx="7669500" cy="1289905"/>
          </a:xfrm>
        </p:spPr>
        <p:txBody>
          <a:bodyPr anchor="b" anchorCtr="0">
            <a:noAutofit/>
          </a:bodyPr>
          <a:lstStyle>
            <a:lvl1pPr algn="ctr">
              <a:defRPr sz="4267" b="1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263418" y="2490587"/>
            <a:ext cx="7667331" cy="1032295"/>
          </a:xfrm>
        </p:spPr>
        <p:txBody>
          <a:bodyPr>
            <a:noAutofit/>
          </a:bodyPr>
          <a:lstStyle>
            <a:lvl1pPr marL="0" indent="0" algn="ctr">
              <a:buNone/>
              <a:defRPr sz="3733">
                <a:solidFill>
                  <a:schemeClr val="accent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2021-03-11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335851" y="62225"/>
            <a:ext cx="4800000" cy="1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0" y="0"/>
            <a:ext cx="193379" cy="6864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" name="Linje">
            <a:extLst>
              <a:ext uri="{FF2B5EF4-FFF2-40B4-BE49-F238E27FC236}">
                <a16:creationId xmlns:a16="http://schemas.microsoft.com/office/drawing/2014/main" id="{6285B20E-992A-41EA-A8BD-04B7B292C1C1}"/>
              </a:ext>
            </a:extLst>
          </p:cNvPr>
          <p:cNvSpPr/>
          <p:nvPr userDrawn="1"/>
        </p:nvSpPr>
        <p:spPr>
          <a:xfrm>
            <a:off x="2923131" y="3533321"/>
            <a:ext cx="648352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txBody>
          <a:bodyPr lIns="22859" tIns="22859" rIns="22859" bIns="22859"/>
          <a:lstStyle/>
          <a:p>
            <a:pPr>
              <a:spcBef>
                <a:spcPts val="1000"/>
              </a:spcBef>
              <a:defRPr sz="7500" b="0"/>
            </a:pPr>
            <a:endParaRPr sz="3751"/>
          </a:p>
        </p:txBody>
      </p:sp>
      <p:pic>
        <p:nvPicPr>
          <p:cNvPr id="10" name="Af_logotyp_gron-bla_cmyk.pdf" descr="Af_logotyp_gron-bla_cmyk.pdf">
            <a:extLst>
              <a:ext uri="{FF2B5EF4-FFF2-40B4-BE49-F238E27FC236}">
                <a16:creationId xmlns:a16="http://schemas.microsoft.com/office/drawing/2014/main" id="{DBD28433-EE57-4E51-81C0-CAD739A2E7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17198" y="6359586"/>
            <a:ext cx="2538831" cy="30864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185696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2021-03-11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13475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66724" y="2412000"/>
            <a:ext cx="4838947" cy="342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2021-03-11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5824821" y="2412000"/>
            <a:ext cx="4838947" cy="342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99996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t="18863" r="10717" b="68677"/>
          <a:stretch/>
        </p:blipFill>
        <p:spPr>
          <a:xfrm>
            <a:off x="0" y="1"/>
            <a:ext cx="12184813" cy="1275501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73006" y="332656"/>
            <a:ext cx="10799591" cy="64807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/>
              <a:t>En beskrivande rubrik</a:t>
            </a:r>
          </a:p>
        </p:txBody>
      </p:sp>
      <p:sp>
        <p:nvSpPr>
          <p:cNvPr id="9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710568" y="1412776"/>
            <a:ext cx="5191067" cy="144016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6" name="Platshållare för bild 2"/>
          <p:cNvSpPr>
            <a:spLocks noGrp="1"/>
          </p:cNvSpPr>
          <p:nvPr>
            <p:ph type="pic" idx="1"/>
          </p:nvPr>
        </p:nvSpPr>
        <p:spPr>
          <a:xfrm>
            <a:off x="6528906" y="1412776"/>
            <a:ext cx="4814685" cy="4320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15430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2021-03-11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5820355" y="2412000"/>
            <a:ext cx="4838400" cy="342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4"/>
          </p:nvPr>
        </p:nvSpPr>
        <p:spPr>
          <a:xfrm>
            <a:off x="766723" y="2412000"/>
            <a:ext cx="4838400" cy="3420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2939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6724" y="1081199"/>
            <a:ext cx="4838947" cy="9000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66724" y="2412000"/>
            <a:ext cx="4838947" cy="342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9F9D8310-07EE-461E-BA96-295DFFBC96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474120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66724" y="1081199"/>
            <a:ext cx="9897045" cy="4116941"/>
          </a:xfrm>
        </p:spPr>
        <p:txBody>
          <a:bodyPr anchor="ctr"/>
          <a:lstStyle>
            <a:lvl1pPr algn="ctr">
              <a:defRPr sz="3733" b="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2021-03-11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51040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2021-03-11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3042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/>
          <p:cNvSpPr>
            <a:spLocks noGrp="1"/>
          </p:cNvSpPr>
          <p:nvPr>
            <p:ph type="title" hasCustomPrompt="1"/>
          </p:nvPr>
        </p:nvSpPr>
        <p:spPr>
          <a:xfrm>
            <a:off x="661973" y="385664"/>
            <a:ext cx="10690723" cy="566738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3600" b="0" baseline="0"/>
            </a:lvl1pPr>
          </a:lstStyle>
          <a:p>
            <a:r>
              <a:rPr lang="sv-SE"/>
              <a:t>Klicka här för att ändra rubriken</a:t>
            </a:r>
          </a:p>
        </p:txBody>
      </p:sp>
      <p:sp>
        <p:nvSpPr>
          <p:cNvPr id="19" name="Platshållare för text 3"/>
          <p:cNvSpPr>
            <a:spLocks noGrp="1"/>
          </p:cNvSpPr>
          <p:nvPr>
            <p:ph type="body" sz="half" idx="10" hasCustomPrompt="1"/>
          </p:nvPr>
        </p:nvSpPr>
        <p:spPr>
          <a:xfrm>
            <a:off x="688478" y="1298934"/>
            <a:ext cx="10673053" cy="804862"/>
          </a:xfrm>
        </p:spPr>
        <p:txBody>
          <a:bodyPr/>
          <a:lstStyle>
            <a:lvl1pPr marL="0" indent="0">
              <a:buNone/>
              <a:defRPr sz="20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texten</a:t>
            </a:r>
          </a:p>
        </p:txBody>
      </p:sp>
    </p:spTree>
    <p:extLst>
      <p:ext uri="{BB962C8B-B14F-4D97-AF65-F5344CB8AC3E}">
        <p14:creationId xmlns:p14="http://schemas.microsoft.com/office/powerpoint/2010/main" val="173798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/>
          <p:cNvSpPr>
            <a:spLocks noGrp="1"/>
          </p:cNvSpPr>
          <p:nvPr>
            <p:ph type="title" hasCustomPrompt="1"/>
          </p:nvPr>
        </p:nvSpPr>
        <p:spPr>
          <a:xfrm>
            <a:off x="661973" y="383322"/>
            <a:ext cx="10416576" cy="566738"/>
          </a:xfrm>
        </p:spPr>
        <p:txBody>
          <a:bodyPr anchor="t" anchorCtr="0">
            <a:noAutofit/>
          </a:bodyPr>
          <a:lstStyle>
            <a:lvl1pPr algn="l">
              <a:defRPr sz="3600" b="0"/>
            </a:lvl1pPr>
          </a:lstStyle>
          <a:p>
            <a:r>
              <a:rPr lang="sv-SE"/>
              <a:t>Klicka här för att ändra rubriken</a:t>
            </a:r>
          </a:p>
        </p:txBody>
      </p:sp>
      <p:sp>
        <p:nvSpPr>
          <p:cNvPr id="5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670808" y="980728"/>
            <a:ext cx="10416576" cy="4608512"/>
          </a:xfrm>
        </p:spPr>
        <p:txBody>
          <a:bodyPr/>
          <a:lstStyle>
            <a:lvl1pPr marL="0" indent="0">
              <a:buNone/>
              <a:defRPr sz="2800"/>
            </a:lvl1pPr>
            <a:lvl2pPr marL="742950" indent="-28575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lvl2pPr>
            <a:lvl3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 marL="1600200" indent="-2286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sv-SE"/>
              <a:t>Klicka här för att ändra 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8613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title" hasCustomPrompt="1"/>
          </p:nvPr>
        </p:nvSpPr>
        <p:spPr>
          <a:xfrm>
            <a:off x="661973" y="457672"/>
            <a:ext cx="10416576" cy="566738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sv-SE"/>
              <a:t>Klicka här för att ändra rubriken</a:t>
            </a:r>
          </a:p>
        </p:txBody>
      </p:sp>
      <p:sp>
        <p:nvSpPr>
          <p:cNvPr id="6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670819" y="1125958"/>
            <a:ext cx="10416576" cy="629956"/>
          </a:xfrm>
        </p:spPr>
        <p:txBody>
          <a:bodyPr/>
          <a:lstStyle>
            <a:lvl1pPr marL="0" indent="0">
              <a:buNone/>
              <a:defRPr sz="2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underrubriken</a:t>
            </a:r>
          </a:p>
        </p:txBody>
      </p:sp>
      <p:sp>
        <p:nvSpPr>
          <p:cNvPr id="7" name="Platshållare för bild 2"/>
          <p:cNvSpPr>
            <a:spLocks noGrp="1"/>
          </p:cNvSpPr>
          <p:nvPr>
            <p:ph type="pic" idx="1"/>
          </p:nvPr>
        </p:nvSpPr>
        <p:spPr>
          <a:xfrm>
            <a:off x="830470" y="2446514"/>
            <a:ext cx="10531061" cy="32916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3"/>
          <p:cNvSpPr>
            <a:spLocks noGrp="1"/>
          </p:cNvSpPr>
          <p:nvPr>
            <p:ph type="body" sz="half" idx="10" hasCustomPrompt="1"/>
          </p:nvPr>
        </p:nvSpPr>
        <p:spPr>
          <a:xfrm>
            <a:off x="688488" y="1762204"/>
            <a:ext cx="10416576" cy="510547"/>
          </a:xfrm>
        </p:spPr>
        <p:txBody>
          <a:bodyPr/>
          <a:lstStyle>
            <a:lvl1pPr marL="0" indent="0">
              <a:buNone/>
              <a:defRPr sz="20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texten</a:t>
            </a:r>
          </a:p>
        </p:txBody>
      </p:sp>
    </p:spTree>
    <p:extLst>
      <p:ext uri="{BB962C8B-B14F-4D97-AF65-F5344CB8AC3E}">
        <p14:creationId xmlns:p14="http://schemas.microsoft.com/office/powerpoint/2010/main" val="140054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5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7565" y="378161"/>
            <a:ext cx="10738139" cy="6356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/>
              <a:t>Klicka här för att ändra 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05611" y="1249362"/>
            <a:ext cx="10670976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Klicka här för att ändra 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7374DC1-F467-4470-A30C-619AE87FCE5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947" y="6217448"/>
            <a:ext cx="1326380" cy="40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58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758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None/>
        <a:defRPr sz="3600" b="0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2800" kern="1200">
          <a:solidFill>
            <a:srgbClr val="555555"/>
          </a:solidFill>
          <a:latin typeface="+mj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2000" kern="1200">
          <a:solidFill>
            <a:srgbClr val="555555"/>
          </a:solidFill>
          <a:latin typeface="+mj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800" kern="1200">
          <a:solidFill>
            <a:srgbClr val="555555"/>
          </a:solidFill>
          <a:latin typeface="+mj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600" kern="1200">
          <a:solidFill>
            <a:srgbClr val="555555"/>
          </a:solidFill>
          <a:latin typeface="+mj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400" kern="1200">
          <a:solidFill>
            <a:srgbClr val="555555"/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t>2021-03-11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96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43299" y="335398"/>
            <a:ext cx="10684768" cy="95307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/>
              <a:t>Klicka här för att ändra rubriken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70104" y="1343363"/>
            <a:ext cx="10670976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79" y="5954349"/>
            <a:ext cx="1447685" cy="59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1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marL="0" indent="0" algn="l" defTabSz="1219170" rtl="0" eaLnBrk="1" latinLnBrk="0" hangingPunct="1">
        <a:lnSpc>
          <a:spcPct val="100000"/>
        </a:lnSpc>
        <a:spcBef>
          <a:spcPct val="0"/>
        </a:spcBef>
        <a:spcAft>
          <a:spcPts val="800"/>
        </a:spcAft>
        <a:buNone/>
        <a:defRPr sz="4267" b="0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457189" indent="-457189" algn="l" defTabSz="1219170" rtl="0" eaLnBrk="1" latinLnBrk="0" hangingPunct="1">
        <a:lnSpc>
          <a:spcPct val="130000"/>
        </a:lnSpc>
        <a:spcBef>
          <a:spcPts val="0"/>
        </a:spcBef>
        <a:spcAft>
          <a:spcPts val="800"/>
        </a:spcAft>
        <a:buFont typeface="Arial" pitchFamily="34" charset="0"/>
        <a:buChar char="•"/>
        <a:defRPr sz="2667" kern="1200">
          <a:solidFill>
            <a:srgbClr val="555555"/>
          </a:solidFill>
          <a:latin typeface="+mj-lt"/>
          <a:ea typeface="+mn-ea"/>
          <a:cs typeface="Arial" pitchFamily="34" charset="0"/>
        </a:defRPr>
      </a:lvl1pPr>
      <a:lvl2pPr marL="990575" indent="-380990" algn="l" defTabSz="1219170" rtl="0" eaLnBrk="1" latinLnBrk="0" hangingPunct="1">
        <a:lnSpc>
          <a:spcPct val="130000"/>
        </a:lnSpc>
        <a:spcBef>
          <a:spcPts val="0"/>
        </a:spcBef>
        <a:spcAft>
          <a:spcPts val="800"/>
        </a:spcAft>
        <a:buFont typeface="Arial" pitchFamily="34" charset="0"/>
        <a:buChar char="•"/>
        <a:defRPr sz="2400" kern="1200">
          <a:solidFill>
            <a:srgbClr val="555555"/>
          </a:solidFill>
          <a:latin typeface="+mj-lt"/>
          <a:ea typeface="+mn-ea"/>
          <a:cs typeface="Arial" pitchFamily="34" charset="0"/>
        </a:defRPr>
      </a:lvl2pPr>
      <a:lvl3pPr marL="1523962" indent="-304792" algn="l" defTabSz="1219170" rtl="0" eaLnBrk="1" latinLnBrk="0" hangingPunct="1">
        <a:lnSpc>
          <a:spcPct val="130000"/>
        </a:lnSpc>
        <a:spcBef>
          <a:spcPts val="0"/>
        </a:spcBef>
        <a:spcAft>
          <a:spcPts val="800"/>
        </a:spcAft>
        <a:buFont typeface="Arial" pitchFamily="34" charset="0"/>
        <a:buChar char="•"/>
        <a:defRPr sz="2133" kern="1200">
          <a:solidFill>
            <a:srgbClr val="555555"/>
          </a:solidFill>
          <a:latin typeface="+mj-lt"/>
          <a:ea typeface="+mn-ea"/>
          <a:cs typeface="Arial" pitchFamily="34" charset="0"/>
        </a:defRPr>
      </a:lvl3pPr>
      <a:lvl4pPr marL="2133547" indent="-304792" algn="l" defTabSz="1219170" rtl="0" eaLnBrk="1" latinLnBrk="0" hangingPunct="1">
        <a:lnSpc>
          <a:spcPct val="130000"/>
        </a:lnSpc>
        <a:spcBef>
          <a:spcPts val="0"/>
        </a:spcBef>
        <a:spcAft>
          <a:spcPts val="800"/>
        </a:spcAft>
        <a:buFont typeface="Arial" pitchFamily="34" charset="0"/>
        <a:buChar char="•"/>
        <a:defRPr sz="1867" kern="1200">
          <a:solidFill>
            <a:srgbClr val="555555"/>
          </a:solidFill>
          <a:latin typeface="+mj-lt"/>
          <a:ea typeface="+mn-ea"/>
          <a:cs typeface="Arial" pitchFamily="34" charset="0"/>
        </a:defRPr>
      </a:lvl4pPr>
      <a:lvl5pPr marL="2743131" indent="-304792" algn="l" defTabSz="1219170" rtl="0" eaLnBrk="1" latinLnBrk="0" hangingPunct="1">
        <a:lnSpc>
          <a:spcPct val="130000"/>
        </a:lnSpc>
        <a:spcBef>
          <a:spcPts val="0"/>
        </a:spcBef>
        <a:spcAft>
          <a:spcPts val="800"/>
        </a:spcAft>
        <a:buFont typeface="Arial" pitchFamily="34" charset="0"/>
        <a:buChar char="•"/>
        <a:defRPr sz="1600" kern="1200">
          <a:solidFill>
            <a:srgbClr val="555555"/>
          </a:solidFill>
          <a:latin typeface="+mj-lt"/>
          <a:ea typeface="+mn-ea"/>
          <a:cs typeface="Arial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88DC57B8-96C9-401F-BEB2-987CD6ADD88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/>
              <a:t>2020-10-19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/>
              <a:t>Ekonmirapporten, oktober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6670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</p:sldLayoutIdLst>
  <p:hf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88DC57B8-96C9-401F-BEB2-987CD6ADD88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/>
              <a:t>2020-10-20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/>
              <a:t>Ekonomirapporten, oktober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6305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</p:sldLayoutIdLst>
  <p:hf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66724" y="1081199"/>
            <a:ext cx="9897045" cy="90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68003" y="2411999"/>
            <a:ext cx="9895767" cy="38298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335851" y="191132"/>
            <a:ext cx="480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2021-03-11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7335851" y="314593"/>
            <a:ext cx="4800000" cy="1023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335851" y="70247"/>
            <a:ext cx="480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Rektangel">
            <a:extLst>
              <a:ext uri="{FF2B5EF4-FFF2-40B4-BE49-F238E27FC236}">
                <a16:creationId xmlns:a16="http://schemas.microsoft.com/office/drawing/2014/main" id="{AB9B943E-7C39-4D65-8FB1-EB2DE11B835A}"/>
              </a:ext>
            </a:extLst>
          </p:cNvPr>
          <p:cNvSpPr/>
          <p:nvPr userDrawn="1"/>
        </p:nvSpPr>
        <p:spPr>
          <a:xfrm>
            <a:off x="0" y="0"/>
            <a:ext cx="193379" cy="6864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0" name="Af_logotyp_gron-bla_cmyk.pdf" descr="Af_logotyp_gron-bla_cmyk.pdf">
            <a:extLst>
              <a:ext uri="{FF2B5EF4-FFF2-40B4-BE49-F238E27FC236}">
                <a16:creationId xmlns:a16="http://schemas.microsoft.com/office/drawing/2014/main" id="{6032B0FC-6488-4533-94FC-3ED4A6F5AFDB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7198" y="6359586"/>
            <a:ext cx="2538829" cy="3086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72164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</p:sldLayoutIdLst>
  <p:txStyles>
    <p:titleStyle>
      <a:lvl1pPr algn="l" defTabSz="914377" rtl="0" eaLnBrk="1" latinLnBrk="0" hangingPunct="1"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lnSpc>
          <a:spcPct val="90000"/>
        </a:lnSpc>
        <a:spcBef>
          <a:spcPts val="700"/>
        </a:spcBef>
        <a:buClr>
          <a:schemeClr val="accent2"/>
        </a:buClr>
        <a:buSzPct val="100000"/>
        <a:buFont typeface="Arial" panose="020B0604020202020204" pitchFamily="34" charset="0"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ts val="600"/>
        </a:spcBef>
        <a:buClr>
          <a:schemeClr val="accent2"/>
        </a:buClr>
        <a:buSzPct val="110000"/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ts val="480"/>
        </a:spcBef>
        <a:buClrTx/>
        <a:buSzPct val="120000"/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ts val="480"/>
        </a:spcBef>
        <a:buClrTx/>
        <a:buSzPct val="120000"/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ts val="480"/>
        </a:spcBef>
        <a:buClrTx/>
        <a:buSzPct val="120000"/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lagottocattleya.wordpress.com/2018/03/04/sunny-city-stroll-umea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37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2" y="253212"/>
            <a:ext cx="9609825" cy="1231392"/>
          </a:xfrm>
        </p:spPr>
        <p:txBody>
          <a:bodyPr/>
          <a:lstStyle/>
          <a:p>
            <a:r>
              <a:rPr lang="sv-SE" sz="2400" dirty="0"/>
              <a:t>Utveckling av sysselsättning (timmar) och demografiskt tryck</a:t>
            </a:r>
            <a:br>
              <a:rPr lang="sv-SE" dirty="0"/>
            </a:br>
            <a:r>
              <a:rPr lang="sv-SE" sz="1800" dirty="0"/>
              <a:t>Index 2000 = 100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2020-10-19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Ekonomirapporten, oktober 2020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BAD975-63FF-4468-AC34-025F73E043F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56" y="1123321"/>
            <a:ext cx="9053070" cy="497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960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1" y="297086"/>
            <a:ext cx="11351305" cy="705546"/>
          </a:xfrm>
        </p:spPr>
        <p:txBody>
          <a:bodyPr/>
          <a:lstStyle/>
          <a:p>
            <a:r>
              <a:rPr lang="sv-SE" dirty="0"/>
              <a:t>Kommunernas resultat samt vad 2 procent av skatter o bidrag motsvarar</a:t>
            </a:r>
            <a:br>
              <a:rPr lang="sv-SE" dirty="0"/>
            </a:br>
            <a:r>
              <a:rPr lang="sv-SE" sz="1800" dirty="0"/>
              <a:t>Miljarder kronor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2020-10-19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Ekonomirapporten, oktober 2020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BAD975-63FF-4468-AC34-025F73E043F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38" y="1334232"/>
            <a:ext cx="8529195" cy="469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50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2" y="297086"/>
            <a:ext cx="10597326" cy="705546"/>
          </a:xfrm>
        </p:spPr>
        <p:txBody>
          <a:bodyPr>
            <a:normAutofit fontScale="90000"/>
          </a:bodyPr>
          <a:lstStyle/>
          <a:p>
            <a:r>
              <a:rPr lang="sv-SE" dirty="0"/>
              <a:t>Utveckling av statsbidrag och demografi för kommuner och regioner</a:t>
            </a:r>
            <a:br>
              <a:rPr lang="sv-SE" dirty="0"/>
            </a:br>
            <a:r>
              <a:rPr lang="sv-SE" sz="1800" dirty="0"/>
              <a:t>Ökning i miljarder kronor jämfört med år 2019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004" y="1266825"/>
            <a:ext cx="9002271" cy="494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49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C357D0-740B-4757-AD1B-AC6981B42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048" y="218661"/>
            <a:ext cx="8421132" cy="648072"/>
          </a:xfrm>
        </p:spPr>
        <p:txBody>
          <a:bodyPr>
            <a:normAutofit/>
          </a:bodyPr>
          <a:lstStyle/>
          <a:p>
            <a:r>
              <a:rPr lang="sv-SE" sz="3600" dirty="0"/>
              <a:t>Generella statsbidrag – Umeå kommun</a:t>
            </a:r>
            <a:endParaRPr lang="sv-SE" dirty="0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C6D3C268-1C6A-4BE2-A666-CBEB6C56C921}"/>
              </a:ext>
            </a:extLst>
          </p:cNvPr>
          <p:cNvSpPr txBox="1">
            <a:spLocks/>
          </p:cNvSpPr>
          <p:nvPr/>
        </p:nvSpPr>
        <p:spPr>
          <a:xfrm>
            <a:off x="1972048" y="1667561"/>
            <a:ext cx="8421132" cy="28052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kern="1200">
                <a:solidFill>
                  <a:srgbClr val="555555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800" kern="1200">
                <a:solidFill>
                  <a:srgbClr val="555555"/>
                </a:solidFill>
                <a:latin typeface="+mj-lt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400" kern="1200">
                <a:solidFill>
                  <a:srgbClr val="555555"/>
                </a:solidFill>
                <a:latin typeface="+mj-lt"/>
                <a:ea typeface="+mn-ea"/>
                <a:cs typeface="Arial" pitchFamily="34" charset="0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kern="1200">
                <a:solidFill>
                  <a:srgbClr val="555555"/>
                </a:solidFill>
                <a:latin typeface="+mj-lt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kern="1200">
                <a:solidFill>
                  <a:srgbClr val="555555"/>
                </a:solidFill>
                <a:latin typeface="+mj-lt"/>
                <a:ea typeface="+mn-ea"/>
                <a:cs typeface="Arial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6C873634-5775-4754-BB96-06F63C9F0A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382510"/>
              </p:ext>
            </p:extLst>
          </p:nvPr>
        </p:nvGraphicFramePr>
        <p:xfrm>
          <a:off x="1798820" y="2302280"/>
          <a:ext cx="8138428" cy="2253440"/>
        </p:xfrm>
        <a:graphic>
          <a:graphicData uri="http://schemas.openxmlformats.org/drawingml/2006/table">
            <a:tbl>
              <a:tblPr/>
              <a:tblGrid>
                <a:gridCol w="5889120">
                  <a:extLst>
                    <a:ext uri="{9D8B030D-6E8A-4147-A177-3AD203B41FA5}">
                      <a16:colId xmlns:a16="http://schemas.microsoft.com/office/drawing/2014/main" val="2302986326"/>
                    </a:ext>
                  </a:extLst>
                </a:gridCol>
                <a:gridCol w="758969">
                  <a:extLst>
                    <a:ext uri="{9D8B030D-6E8A-4147-A177-3AD203B41FA5}">
                      <a16:colId xmlns:a16="http://schemas.microsoft.com/office/drawing/2014/main" val="2023196319"/>
                    </a:ext>
                  </a:extLst>
                </a:gridCol>
                <a:gridCol w="717571">
                  <a:extLst>
                    <a:ext uri="{9D8B030D-6E8A-4147-A177-3AD203B41FA5}">
                      <a16:colId xmlns:a16="http://schemas.microsoft.com/office/drawing/2014/main" val="2487718400"/>
                    </a:ext>
                  </a:extLst>
                </a:gridCol>
                <a:gridCol w="772768">
                  <a:extLst>
                    <a:ext uri="{9D8B030D-6E8A-4147-A177-3AD203B41FA5}">
                      <a16:colId xmlns:a16="http://schemas.microsoft.com/office/drawing/2014/main" val="4212388454"/>
                    </a:ext>
                  </a:extLst>
                </a:gridCol>
              </a:tblGrid>
              <a:tr h="708808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Tillskott generella statsbidrag till Umeå kommun (mnkr)</a:t>
                      </a:r>
                    </a:p>
                  </a:txBody>
                  <a:tcPr marL="12457" marR="12457" marT="12457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sv-SE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12457" marR="12457" marT="12457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sv-SE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12457" marR="12457" marT="12457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12457" marR="12457" marT="12457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6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826198"/>
                  </a:ext>
                </a:extLst>
              </a:tr>
              <a:tr h="386158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Riksdagsbeslut februari 2020</a:t>
                      </a:r>
                    </a:p>
                  </a:txBody>
                  <a:tcPr marL="12457" marR="12457" marT="1245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</a:t>
                      </a:r>
                    </a:p>
                  </a:txBody>
                  <a:tcPr marL="12457" marR="12457" marT="1245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457" marR="12457" marT="1245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457" marR="12457" marT="1245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7682386"/>
                  </a:ext>
                </a:extLst>
              </a:tr>
              <a:tr h="386158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Riksdagsbeslut juni 2020</a:t>
                      </a:r>
                    </a:p>
                  </a:txBody>
                  <a:tcPr marL="12457" marR="12457" marT="1245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220,2</a:t>
                      </a:r>
                    </a:p>
                  </a:txBody>
                  <a:tcPr marL="12457" marR="12457" marT="1245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107,9</a:t>
                      </a:r>
                    </a:p>
                  </a:txBody>
                  <a:tcPr marL="12457" marR="12457" marT="1245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107,9</a:t>
                      </a:r>
                    </a:p>
                  </a:txBody>
                  <a:tcPr marL="12457" marR="12457" marT="1245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9127648"/>
                  </a:ext>
                </a:extLst>
              </a:tr>
              <a:tr h="386158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Riksdagsbeslut i november och december 2020</a:t>
                      </a:r>
                    </a:p>
                  </a:txBody>
                  <a:tcPr marL="12457" marR="12457" marT="1245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457" marR="12457" marT="1245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87,4</a:t>
                      </a:r>
                    </a:p>
                  </a:txBody>
                  <a:tcPr marL="12457" marR="12457" marT="1245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43,7</a:t>
                      </a:r>
                    </a:p>
                  </a:txBody>
                  <a:tcPr marL="12457" marR="12457" marT="1245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5025389"/>
                  </a:ext>
                </a:extLst>
              </a:tr>
              <a:tr h="386158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Summa</a:t>
                      </a:r>
                    </a:p>
                  </a:txBody>
                  <a:tcPr marL="12457" marR="12457" marT="1245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241,9</a:t>
                      </a:r>
                    </a:p>
                  </a:txBody>
                  <a:tcPr marL="12457" marR="12457" marT="1245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195,3</a:t>
                      </a:r>
                    </a:p>
                  </a:txBody>
                  <a:tcPr marL="12457" marR="12457" marT="1245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151,6</a:t>
                      </a:r>
                    </a:p>
                  </a:txBody>
                  <a:tcPr marL="12457" marR="12457" marT="1245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273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337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352FF545-3496-43D5-B9BA-4A2972EB0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Skatteunderlagsprognos,</a:t>
            </a:r>
            <a:br>
              <a:rPr lang="sv-SE" dirty="0"/>
            </a:br>
            <a:r>
              <a:rPr lang="sv-SE" dirty="0"/>
              <a:t> Resultatutjämningsreserv (RUR)</a:t>
            </a:r>
          </a:p>
        </p:txBody>
      </p:sp>
    </p:spTree>
    <p:extLst>
      <p:ext uri="{BB962C8B-B14F-4D97-AF65-F5344CB8AC3E}">
        <p14:creationId xmlns:p14="http://schemas.microsoft.com/office/powerpoint/2010/main" val="314251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C357D0-740B-4757-AD1B-AC6981B42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048" y="218661"/>
            <a:ext cx="8421132" cy="648072"/>
          </a:xfrm>
        </p:spPr>
        <p:txBody>
          <a:bodyPr>
            <a:normAutofit/>
          </a:bodyPr>
          <a:lstStyle/>
          <a:p>
            <a:r>
              <a:rPr lang="sv-SE" dirty="0"/>
              <a:t>De senaste skatteunderlagsprognoserna</a:t>
            </a: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C6D3C268-1C6A-4BE2-A666-CBEB6C56C921}"/>
              </a:ext>
            </a:extLst>
          </p:cNvPr>
          <p:cNvSpPr txBox="1">
            <a:spLocks/>
          </p:cNvSpPr>
          <p:nvPr/>
        </p:nvSpPr>
        <p:spPr>
          <a:xfrm>
            <a:off x="1972048" y="1667561"/>
            <a:ext cx="8421132" cy="28052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kern="1200">
                <a:solidFill>
                  <a:srgbClr val="555555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800" kern="1200">
                <a:solidFill>
                  <a:srgbClr val="555555"/>
                </a:solidFill>
                <a:latin typeface="+mj-lt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400" kern="1200">
                <a:solidFill>
                  <a:srgbClr val="555555"/>
                </a:solidFill>
                <a:latin typeface="+mj-lt"/>
                <a:ea typeface="+mn-ea"/>
                <a:cs typeface="Arial" pitchFamily="34" charset="0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kern="1200">
                <a:solidFill>
                  <a:srgbClr val="555555"/>
                </a:solidFill>
                <a:latin typeface="+mj-lt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kern="1200">
                <a:solidFill>
                  <a:srgbClr val="555555"/>
                </a:solidFill>
                <a:latin typeface="+mj-lt"/>
                <a:ea typeface="+mn-ea"/>
                <a:cs typeface="Arial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63C197DC-D405-48AE-B984-4E18EC1B38A1}"/>
              </a:ext>
            </a:extLst>
          </p:cNvPr>
          <p:cNvSpPr txBox="1"/>
          <p:nvPr/>
        </p:nvSpPr>
        <p:spPr>
          <a:xfrm>
            <a:off x="1600200" y="2187956"/>
            <a:ext cx="2584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Procent</a:t>
            </a:r>
          </a:p>
        </p:txBody>
      </p:sp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0A4E8DAE-46EA-416E-974A-BB5390C536D4}"/>
              </a:ext>
            </a:extLst>
          </p:cNvPr>
          <p:cNvGraphicFramePr>
            <a:graphicFrameLocks noGrp="1"/>
          </p:cNvGraphicFramePr>
          <p:nvPr/>
        </p:nvGraphicFramePr>
        <p:xfrm>
          <a:off x="1600200" y="2557288"/>
          <a:ext cx="7340918" cy="2597525"/>
        </p:xfrm>
        <a:graphic>
          <a:graphicData uri="http://schemas.openxmlformats.org/drawingml/2006/table">
            <a:tbl>
              <a:tblPr/>
              <a:tblGrid>
                <a:gridCol w="1806745">
                  <a:extLst>
                    <a:ext uri="{9D8B030D-6E8A-4147-A177-3AD203B41FA5}">
                      <a16:colId xmlns:a16="http://schemas.microsoft.com/office/drawing/2014/main" val="3985195868"/>
                    </a:ext>
                  </a:extLst>
                </a:gridCol>
                <a:gridCol w="781295">
                  <a:extLst>
                    <a:ext uri="{9D8B030D-6E8A-4147-A177-3AD203B41FA5}">
                      <a16:colId xmlns:a16="http://schemas.microsoft.com/office/drawing/2014/main" val="1430035418"/>
                    </a:ext>
                  </a:extLst>
                </a:gridCol>
                <a:gridCol w="781295">
                  <a:extLst>
                    <a:ext uri="{9D8B030D-6E8A-4147-A177-3AD203B41FA5}">
                      <a16:colId xmlns:a16="http://schemas.microsoft.com/office/drawing/2014/main" val="2657708755"/>
                    </a:ext>
                  </a:extLst>
                </a:gridCol>
                <a:gridCol w="781295">
                  <a:extLst>
                    <a:ext uri="{9D8B030D-6E8A-4147-A177-3AD203B41FA5}">
                      <a16:colId xmlns:a16="http://schemas.microsoft.com/office/drawing/2014/main" val="3475569509"/>
                    </a:ext>
                  </a:extLst>
                </a:gridCol>
                <a:gridCol w="781295">
                  <a:extLst>
                    <a:ext uri="{9D8B030D-6E8A-4147-A177-3AD203B41FA5}">
                      <a16:colId xmlns:a16="http://schemas.microsoft.com/office/drawing/2014/main" val="3886410710"/>
                    </a:ext>
                  </a:extLst>
                </a:gridCol>
                <a:gridCol w="781295">
                  <a:extLst>
                    <a:ext uri="{9D8B030D-6E8A-4147-A177-3AD203B41FA5}">
                      <a16:colId xmlns:a16="http://schemas.microsoft.com/office/drawing/2014/main" val="2688414947"/>
                    </a:ext>
                  </a:extLst>
                </a:gridCol>
                <a:gridCol w="781295">
                  <a:extLst>
                    <a:ext uri="{9D8B030D-6E8A-4147-A177-3AD203B41FA5}">
                      <a16:colId xmlns:a16="http://schemas.microsoft.com/office/drawing/2014/main" val="2029783992"/>
                    </a:ext>
                  </a:extLst>
                </a:gridCol>
                <a:gridCol w="846403">
                  <a:extLst>
                    <a:ext uri="{9D8B030D-6E8A-4147-A177-3AD203B41FA5}">
                      <a16:colId xmlns:a16="http://schemas.microsoft.com/office/drawing/2014/main" val="3258307598"/>
                    </a:ext>
                  </a:extLst>
                </a:gridCol>
              </a:tblGrid>
              <a:tr h="321893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 dirty="0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2019-2023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6949434"/>
                  </a:ext>
                </a:extLst>
              </a:tr>
              <a:tr h="321893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SKR feb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 dirty="0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 dirty="0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16,6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8582097"/>
                  </a:ext>
                </a:extLst>
              </a:tr>
              <a:tr h="321893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SKR dec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16,1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0942491"/>
                  </a:ext>
                </a:extLst>
              </a:tr>
              <a:tr h="321893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ESV nov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 dirty="0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14,9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5770013"/>
                  </a:ext>
                </a:extLst>
              </a:tr>
              <a:tr h="321893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Reg sep*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 dirty="0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15,5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043832"/>
                  </a:ext>
                </a:extLst>
              </a:tr>
              <a:tr h="321893">
                <a:tc gridSpan="7">
                  <a:txBody>
                    <a:bodyPr/>
                    <a:lstStyle/>
                    <a:p>
                      <a:pPr algn="l" fontAlgn="b"/>
                      <a:r>
                        <a:rPr lang="sv-SE" sz="1200" b="0" i="1" u="none" strike="noStrike" dirty="0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* Har fastställts som underlag för uppräkning av preliminärt utbetald kommunalskatt år 2020 </a:t>
                      </a:r>
                      <a:r>
                        <a:rPr lang="sv-SE" sz="1200" b="0" i="1" u="none" strike="noStrike" dirty="0" err="1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til</a:t>
                      </a:r>
                      <a:r>
                        <a:rPr lang="sv-SE" sz="1200" b="0" i="1" u="none" strike="noStrike" dirty="0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 2 % och 2,2 % för 2021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1237884"/>
                  </a:ext>
                </a:extLst>
              </a:tr>
              <a:tr h="321893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1" u="none" strike="noStrike" dirty="0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Källa: SKR Cirkulär 21:12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7939749"/>
                  </a:ext>
                </a:extLst>
              </a:tr>
            </a:tbl>
          </a:graphicData>
        </a:graphic>
      </p:graphicFrame>
      <p:sp>
        <p:nvSpPr>
          <p:cNvPr id="4" name="Ellips 3">
            <a:extLst>
              <a:ext uri="{FF2B5EF4-FFF2-40B4-BE49-F238E27FC236}">
                <a16:creationId xmlns:a16="http://schemas.microsoft.com/office/drawing/2014/main" id="{E52AC70A-8BD6-4728-BF8D-9A5B95BD660E}"/>
              </a:ext>
            </a:extLst>
          </p:cNvPr>
          <p:cNvSpPr/>
          <p:nvPr/>
        </p:nvSpPr>
        <p:spPr>
          <a:xfrm>
            <a:off x="5029200" y="3097436"/>
            <a:ext cx="1447800" cy="4180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370BBBB0-34ED-4F39-9F38-492D3A53F872}"/>
              </a:ext>
            </a:extLst>
          </p:cNvPr>
          <p:cNvSpPr/>
          <p:nvPr/>
        </p:nvSpPr>
        <p:spPr>
          <a:xfrm>
            <a:off x="5029200" y="4106631"/>
            <a:ext cx="1447800" cy="41806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760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C357D0-740B-4757-AD1B-AC6981B42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048" y="218661"/>
            <a:ext cx="8421132" cy="648072"/>
          </a:xfrm>
        </p:spPr>
        <p:txBody>
          <a:bodyPr>
            <a:normAutofit/>
          </a:bodyPr>
          <a:lstStyle/>
          <a:p>
            <a:r>
              <a:rPr lang="sv-SE" dirty="0"/>
              <a:t>De senaste skatteunderlagsprognoserna</a:t>
            </a: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C6D3C268-1C6A-4BE2-A666-CBEB6C56C921}"/>
              </a:ext>
            </a:extLst>
          </p:cNvPr>
          <p:cNvSpPr txBox="1">
            <a:spLocks/>
          </p:cNvSpPr>
          <p:nvPr/>
        </p:nvSpPr>
        <p:spPr>
          <a:xfrm>
            <a:off x="1972048" y="1667561"/>
            <a:ext cx="8421132" cy="28052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kern="1200">
                <a:solidFill>
                  <a:srgbClr val="555555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800" kern="1200">
                <a:solidFill>
                  <a:srgbClr val="555555"/>
                </a:solidFill>
                <a:latin typeface="+mj-lt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400" kern="1200">
                <a:solidFill>
                  <a:srgbClr val="555555"/>
                </a:solidFill>
                <a:latin typeface="+mj-lt"/>
                <a:ea typeface="+mn-ea"/>
                <a:cs typeface="Arial" pitchFamily="34" charset="0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kern="1200">
                <a:solidFill>
                  <a:srgbClr val="555555"/>
                </a:solidFill>
                <a:latin typeface="+mj-lt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kern="1200">
                <a:solidFill>
                  <a:srgbClr val="555555"/>
                </a:solidFill>
                <a:latin typeface="+mj-lt"/>
                <a:ea typeface="+mn-ea"/>
                <a:cs typeface="Arial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42F9CA39-B606-4403-9189-FF9CEC8CF67A}"/>
              </a:ext>
            </a:extLst>
          </p:cNvPr>
          <p:cNvSpPr txBox="1"/>
          <p:nvPr/>
        </p:nvSpPr>
        <p:spPr>
          <a:xfrm>
            <a:off x="2449124" y="1547381"/>
            <a:ext cx="69334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Skatteunderlag samt beräknad real utveckling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DE7B022A-9704-480D-84F2-720FEFDE03DA}"/>
              </a:ext>
            </a:extLst>
          </p:cNvPr>
          <p:cNvGraphicFramePr>
            <a:graphicFrameLocks noGrp="1"/>
          </p:cNvGraphicFramePr>
          <p:nvPr/>
        </p:nvGraphicFramePr>
        <p:xfrm>
          <a:off x="628213" y="2109304"/>
          <a:ext cx="10575236" cy="2245360"/>
        </p:xfrm>
        <a:graphic>
          <a:graphicData uri="http://schemas.openxmlformats.org/drawingml/2006/table">
            <a:tbl>
              <a:tblPr/>
              <a:tblGrid>
                <a:gridCol w="2602774">
                  <a:extLst>
                    <a:ext uri="{9D8B030D-6E8A-4147-A177-3AD203B41FA5}">
                      <a16:colId xmlns:a16="http://schemas.microsoft.com/office/drawing/2014/main" val="250789581"/>
                    </a:ext>
                  </a:extLst>
                </a:gridCol>
                <a:gridCol w="1125524">
                  <a:extLst>
                    <a:ext uri="{9D8B030D-6E8A-4147-A177-3AD203B41FA5}">
                      <a16:colId xmlns:a16="http://schemas.microsoft.com/office/drawing/2014/main" val="3988057660"/>
                    </a:ext>
                  </a:extLst>
                </a:gridCol>
                <a:gridCol w="1125524">
                  <a:extLst>
                    <a:ext uri="{9D8B030D-6E8A-4147-A177-3AD203B41FA5}">
                      <a16:colId xmlns:a16="http://schemas.microsoft.com/office/drawing/2014/main" val="2720622571"/>
                    </a:ext>
                  </a:extLst>
                </a:gridCol>
                <a:gridCol w="1125524">
                  <a:extLst>
                    <a:ext uri="{9D8B030D-6E8A-4147-A177-3AD203B41FA5}">
                      <a16:colId xmlns:a16="http://schemas.microsoft.com/office/drawing/2014/main" val="2227990714"/>
                    </a:ext>
                  </a:extLst>
                </a:gridCol>
                <a:gridCol w="1125524">
                  <a:extLst>
                    <a:ext uri="{9D8B030D-6E8A-4147-A177-3AD203B41FA5}">
                      <a16:colId xmlns:a16="http://schemas.microsoft.com/office/drawing/2014/main" val="1307098067"/>
                    </a:ext>
                  </a:extLst>
                </a:gridCol>
                <a:gridCol w="1125524">
                  <a:extLst>
                    <a:ext uri="{9D8B030D-6E8A-4147-A177-3AD203B41FA5}">
                      <a16:colId xmlns:a16="http://schemas.microsoft.com/office/drawing/2014/main" val="95655807"/>
                    </a:ext>
                  </a:extLst>
                </a:gridCol>
                <a:gridCol w="1125524">
                  <a:extLst>
                    <a:ext uri="{9D8B030D-6E8A-4147-A177-3AD203B41FA5}">
                      <a16:colId xmlns:a16="http://schemas.microsoft.com/office/drawing/2014/main" val="2769878621"/>
                    </a:ext>
                  </a:extLst>
                </a:gridCol>
                <a:gridCol w="1219318">
                  <a:extLst>
                    <a:ext uri="{9D8B030D-6E8A-4147-A177-3AD203B41FA5}">
                      <a16:colId xmlns:a16="http://schemas.microsoft.com/office/drawing/2014/main" val="3135135161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 dirty="0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 dirty="0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 dirty="0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i="0" u="none" strike="noStrike" dirty="0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068784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Faktiskt skatteunderlag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 dirty="0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 dirty="0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 dirty="0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479492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Regelförändring*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-0,7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-0,1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-0,6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-0,3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 dirty="0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 dirty="0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 dirty="0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367479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Underliggande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 dirty="0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 dirty="0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435325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Prisutveckling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 dirty="0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 dirty="0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9441397"/>
                  </a:ext>
                </a:extLst>
              </a:tr>
              <a:tr h="292929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Realt skatteunderlag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0" i="0" u="none" strike="noStrike" dirty="0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490270"/>
                  </a:ext>
                </a:extLst>
              </a:tr>
              <a:tr h="184150">
                <a:tc gridSpan="5"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*Bidrag till förändring av faktiskt skatteunderlag.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4053581"/>
                  </a:ext>
                </a:extLst>
              </a:tr>
              <a:tr h="1841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Källa: Skatteverket och SKR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9467036"/>
                  </a:ext>
                </a:extLst>
              </a:tr>
            </a:tbl>
          </a:graphicData>
        </a:graphic>
      </p:graphicFrame>
      <p:sp>
        <p:nvSpPr>
          <p:cNvPr id="3" name="Ellips 2">
            <a:extLst>
              <a:ext uri="{FF2B5EF4-FFF2-40B4-BE49-F238E27FC236}">
                <a16:creationId xmlns:a16="http://schemas.microsoft.com/office/drawing/2014/main" id="{2325A4DA-3185-41E2-B972-9C571A96006E}"/>
              </a:ext>
            </a:extLst>
          </p:cNvPr>
          <p:cNvSpPr/>
          <p:nvPr/>
        </p:nvSpPr>
        <p:spPr>
          <a:xfrm>
            <a:off x="6534151" y="3657600"/>
            <a:ext cx="4669298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750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C357D0-740B-4757-AD1B-AC6981B42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048" y="215468"/>
            <a:ext cx="8421132" cy="648072"/>
          </a:xfrm>
        </p:spPr>
        <p:txBody>
          <a:bodyPr>
            <a:normAutofit/>
          </a:bodyPr>
          <a:lstStyle/>
          <a:p>
            <a:r>
              <a:rPr lang="sv-SE" dirty="0"/>
              <a:t>Skatteunderlagsprognoser i jämförelse</a:t>
            </a: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C6D3C268-1C6A-4BE2-A666-CBEB6C56C921}"/>
              </a:ext>
            </a:extLst>
          </p:cNvPr>
          <p:cNvSpPr txBox="1">
            <a:spLocks/>
          </p:cNvSpPr>
          <p:nvPr/>
        </p:nvSpPr>
        <p:spPr>
          <a:xfrm>
            <a:off x="1972048" y="1667561"/>
            <a:ext cx="8421132" cy="28052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kern="1200">
                <a:solidFill>
                  <a:srgbClr val="555555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800" kern="1200">
                <a:solidFill>
                  <a:srgbClr val="555555"/>
                </a:solidFill>
                <a:latin typeface="+mj-lt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400" kern="1200">
                <a:solidFill>
                  <a:srgbClr val="555555"/>
                </a:solidFill>
                <a:latin typeface="+mj-lt"/>
                <a:ea typeface="+mn-ea"/>
                <a:cs typeface="Arial" pitchFamily="34" charset="0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kern="1200">
                <a:solidFill>
                  <a:srgbClr val="555555"/>
                </a:solidFill>
                <a:latin typeface="+mj-lt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kern="1200">
                <a:solidFill>
                  <a:srgbClr val="555555"/>
                </a:solidFill>
                <a:latin typeface="+mj-lt"/>
                <a:ea typeface="+mn-ea"/>
                <a:cs typeface="Arial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AB633358-0DBB-40C8-969E-0C7C13BA48DC}"/>
              </a:ext>
            </a:extLst>
          </p:cNvPr>
          <p:cNvSpPr txBox="1"/>
          <p:nvPr/>
        </p:nvSpPr>
        <p:spPr>
          <a:xfrm rot="16200000">
            <a:off x="-565195" y="3110948"/>
            <a:ext cx="1888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Procent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54235682-7D8C-4FA0-96F0-AB5EEAE0EBBC}"/>
              </a:ext>
            </a:extLst>
          </p:cNvPr>
          <p:cNvSpPr txBox="1"/>
          <p:nvPr/>
        </p:nvSpPr>
        <p:spPr>
          <a:xfrm>
            <a:off x="653140" y="5996226"/>
            <a:ext cx="47438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1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 Har fastställts som underlag för uppräkning av preliminärt utbetald kommunalskatt år 2020 till 2 % och 2,2 % för 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100" b="0" i="1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1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Källa: SKR </a:t>
            </a:r>
            <a:r>
              <a:rPr kumimoji="0" lang="sv-SE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cirk</a:t>
            </a:r>
            <a:r>
              <a:rPr kumimoji="0" lang="sv-SE" sz="1100" b="0" i="1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21:12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393317C-3788-459D-AA34-B8362CBA41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806986"/>
              </p:ext>
            </p:extLst>
          </p:nvPr>
        </p:nvGraphicFramePr>
        <p:xfrm>
          <a:off x="653140" y="1792632"/>
          <a:ext cx="9621079" cy="4498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910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C357D0-740B-4757-AD1B-AC6981B42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3716" y="175919"/>
            <a:ext cx="8421132" cy="648072"/>
          </a:xfrm>
        </p:spPr>
        <p:txBody>
          <a:bodyPr>
            <a:normAutofit/>
          </a:bodyPr>
          <a:lstStyle/>
          <a:p>
            <a:r>
              <a:rPr lang="sv-SE" dirty="0"/>
              <a:t>Resultatutjämningsreserv (RUR) 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044781D2-14E2-4D80-BBC9-968BA09073E1}"/>
              </a:ext>
            </a:extLst>
          </p:cNvPr>
          <p:cNvSpPr txBox="1">
            <a:spLocks/>
          </p:cNvSpPr>
          <p:nvPr/>
        </p:nvSpPr>
        <p:spPr>
          <a:xfrm>
            <a:off x="1937749" y="3978174"/>
            <a:ext cx="7812432" cy="331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800" kern="1200">
                <a:solidFill>
                  <a:srgbClr val="555555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555555"/>
                </a:solidFill>
                <a:latin typeface="+mj-lt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kern="1200">
                <a:solidFill>
                  <a:srgbClr val="555555"/>
                </a:solidFill>
                <a:latin typeface="+mj-lt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555555"/>
                </a:solidFill>
                <a:latin typeface="+mj-lt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55555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68716D6B-7B85-4FAB-B283-F914BCF0F4FE}"/>
              </a:ext>
            </a:extLst>
          </p:cNvPr>
          <p:cNvSpPr txBox="1">
            <a:spLocks/>
          </p:cNvSpPr>
          <p:nvPr/>
        </p:nvSpPr>
        <p:spPr>
          <a:xfrm>
            <a:off x="1973716" y="1659361"/>
            <a:ext cx="8319135" cy="51815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kern="1200">
                <a:solidFill>
                  <a:srgbClr val="555555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800" kern="1200">
                <a:solidFill>
                  <a:srgbClr val="555555"/>
                </a:solidFill>
                <a:latin typeface="+mj-lt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400" kern="1200">
                <a:solidFill>
                  <a:srgbClr val="555555"/>
                </a:solidFill>
                <a:latin typeface="+mj-lt"/>
                <a:ea typeface="+mn-ea"/>
                <a:cs typeface="Arial" pitchFamily="34" charset="0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kern="1200">
                <a:solidFill>
                  <a:srgbClr val="555555"/>
                </a:solidFill>
                <a:latin typeface="+mj-lt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kern="1200">
                <a:solidFill>
                  <a:srgbClr val="555555"/>
                </a:solidFill>
                <a:latin typeface="+mj-lt"/>
                <a:ea typeface="+mn-ea"/>
                <a:cs typeface="Arial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RUR i Umeå kommun är avsedd att utjämna normala svängningar i intäkterna över konjunkturcyklerna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Det ska vara överskott under år av god utveckling av skatteintäkter, generella statsbidrag och kommunalekonomisk utjämning som kan reserveras för resultatutjämning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Bedömning av när det är högkonjunktur eller lågkonjunktur avgörs genom att väga skatteunderlagsutvecklingen för budgetåret/bokslutsåret mot det genomsnittliga utfallet för de sista 10 åren.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Beslut om att använda medel från RUR ska fattas i samband med kommunfullmäktiges beslut om budget, men kan vid behov revideras i samband med bokslut.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423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C357D0-740B-4757-AD1B-AC6981B42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048" y="218661"/>
            <a:ext cx="8421132" cy="648072"/>
          </a:xfrm>
        </p:spPr>
        <p:txBody>
          <a:bodyPr>
            <a:normAutofit fontScale="90000"/>
          </a:bodyPr>
          <a:lstStyle/>
          <a:p>
            <a:r>
              <a:rPr lang="sv-SE" dirty="0"/>
              <a:t>Om skatteunderlaget viker när kan vi nyttja </a:t>
            </a:r>
            <a:r>
              <a:rPr lang="sv-SE" dirty="0" err="1"/>
              <a:t>ResultatUtjämningsReserven</a:t>
            </a:r>
            <a:r>
              <a:rPr lang="sv-SE" dirty="0"/>
              <a:t> (RUR)?</a:t>
            </a: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C6D3C268-1C6A-4BE2-A666-CBEB6C56C921}"/>
              </a:ext>
            </a:extLst>
          </p:cNvPr>
          <p:cNvSpPr txBox="1">
            <a:spLocks/>
          </p:cNvSpPr>
          <p:nvPr/>
        </p:nvSpPr>
        <p:spPr>
          <a:xfrm>
            <a:off x="1972048" y="1667561"/>
            <a:ext cx="8421132" cy="28052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kern="1200">
                <a:solidFill>
                  <a:srgbClr val="555555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800" kern="1200">
                <a:solidFill>
                  <a:srgbClr val="555555"/>
                </a:solidFill>
                <a:latin typeface="+mj-lt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400" kern="1200">
                <a:solidFill>
                  <a:srgbClr val="555555"/>
                </a:solidFill>
                <a:latin typeface="+mj-lt"/>
                <a:ea typeface="+mn-ea"/>
                <a:cs typeface="Arial" pitchFamily="34" charset="0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kern="1200">
                <a:solidFill>
                  <a:srgbClr val="555555"/>
                </a:solidFill>
                <a:latin typeface="+mj-lt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kern="1200">
                <a:solidFill>
                  <a:srgbClr val="555555"/>
                </a:solidFill>
                <a:latin typeface="+mj-lt"/>
                <a:ea typeface="+mn-ea"/>
                <a:cs typeface="Arial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2F42785E-20AA-4ED2-99F9-4D9BCFEE4E81}"/>
              </a:ext>
            </a:extLst>
          </p:cNvPr>
          <p:cNvGraphicFramePr>
            <a:graphicFrameLocks noGrp="1"/>
          </p:cNvGraphicFramePr>
          <p:nvPr/>
        </p:nvGraphicFramePr>
        <p:xfrm>
          <a:off x="2594112" y="2850769"/>
          <a:ext cx="7325139" cy="2009465"/>
        </p:xfrm>
        <a:graphic>
          <a:graphicData uri="http://schemas.openxmlformats.org/drawingml/2006/table">
            <a:tbl>
              <a:tblPr/>
              <a:tblGrid>
                <a:gridCol w="2792575">
                  <a:extLst>
                    <a:ext uri="{9D8B030D-6E8A-4147-A177-3AD203B41FA5}">
                      <a16:colId xmlns:a16="http://schemas.microsoft.com/office/drawing/2014/main" val="1732860981"/>
                    </a:ext>
                  </a:extLst>
                </a:gridCol>
                <a:gridCol w="944741">
                  <a:extLst>
                    <a:ext uri="{9D8B030D-6E8A-4147-A177-3AD203B41FA5}">
                      <a16:colId xmlns:a16="http://schemas.microsoft.com/office/drawing/2014/main" val="3776682950"/>
                    </a:ext>
                  </a:extLst>
                </a:gridCol>
                <a:gridCol w="1195941">
                  <a:extLst>
                    <a:ext uri="{9D8B030D-6E8A-4147-A177-3AD203B41FA5}">
                      <a16:colId xmlns:a16="http://schemas.microsoft.com/office/drawing/2014/main" val="2832143986"/>
                    </a:ext>
                  </a:extLst>
                </a:gridCol>
                <a:gridCol w="1195941">
                  <a:extLst>
                    <a:ext uri="{9D8B030D-6E8A-4147-A177-3AD203B41FA5}">
                      <a16:colId xmlns:a16="http://schemas.microsoft.com/office/drawing/2014/main" val="4139351051"/>
                    </a:ext>
                  </a:extLst>
                </a:gridCol>
                <a:gridCol w="1195941">
                  <a:extLst>
                    <a:ext uri="{9D8B030D-6E8A-4147-A177-3AD203B41FA5}">
                      <a16:colId xmlns:a16="http://schemas.microsoft.com/office/drawing/2014/main" val="4188417179"/>
                    </a:ext>
                  </a:extLst>
                </a:gridCol>
              </a:tblGrid>
              <a:tr h="401893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i="0" u="none" strike="noStrike" dirty="0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i="0" u="none" strike="noStrike" dirty="0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i="0" u="none" strike="noStrike" dirty="0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1" i="0" u="none" strike="noStrike" dirty="0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454630"/>
                  </a:ext>
                </a:extLst>
              </a:tr>
              <a:tr h="401893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Snitt  skatteunderlag 10 år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0" i="0" u="none" strike="noStrike" dirty="0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0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0" i="0" u="none" strike="noStrike" dirty="0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0" i="0" u="none" strike="noStrike" dirty="0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5271551"/>
                  </a:ext>
                </a:extLst>
              </a:tr>
              <a:tr h="401893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Årlig ökning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0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0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0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0" i="0" u="none" strike="noStrike" dirty="0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8102809"/>
                  </a:ext>
                </a:extLst>
              </a:tr>
              <a:tr h="401893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Differens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0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-0,7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0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0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-0,8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0" i="0" u="none" strike="noStrike" dirty="0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-0,6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2542497"/>
                  </a:ext>
                </a:extLst>
              </a:tr>
              <a:tr h="401893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1" u="none" strike="noStrike" dirty="0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Källa: Skatteverket och SKR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 dirty="0">
                        <a:solidFill>
                          <a:srgbClr val="55555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>
                        <a:solidFill>
                          <a:srgbClr val="55555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>
                        <a:solidFill>
                          <a:srgbClr val="55555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 dirty="0">
                        <a:solidFill>
                          <a:srgbClr val="55555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609459"/>
                  </a:ext>
                </a:extLst>
              </a:tr>
            </a:tbl>
          </a:graphicData>
        </a:graphic>
      </p:graphicFrame>
      <p:sp>
        <p:nvSpPr>
          <p:cNvPr id="4" name="Ellips 3">
            <a:extLst>
              <a:ext uri="{FF2B5EF4-FFF2-40B4-BE49-F238E27FC236}">
                <a16:creationId xmlns:a16="http://schemas.microsoft.com/office/drawing/2014/main" id="{AF6C9C65-8628-429C-A65B-A84C1B4DBE78}"/>
              </a:ext>
            </a:extLst>
          </p:cNvPr>
          <p:cNvSpPr/>
          <p:nvPr/>
        </p:nvSpPr>
        <p:spPr>
          <a:xfrm>
            <a:off x="5799957" y="4144497"/>
            <a:ext cx="765313" cy="338170"/>
          </a:xfrm>
          <a:prstGeom prst="ellipse">
            <a:avLst/>
          </a:prstGeom>
          <a:noFill/>
          <a:ln w="57150">
            <a:solidFill>
              <a:srgbClr val="00A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55555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C0382D44-A607-45F5-8C44-ADF472CCD3A3}"/>
              </a:ext>
            </a:extLst>
          </p:cNvPr>
          <p:cNvSpPr/>
          <p:nvPr/>
        </p:nvSpPr>
        <p:spPr>
          <a:xfrm>
            <a:off x="8117382" y="4144497"/>
            <a:ext cx="765313" cy="338170"/>
          </a:xfrm>
          <a:prstGeom prst="ellipse">
            <a:avLst/>
          </a:prstGeom>
          <a:noFill/>
          <a:ln w="57150">
            <a:solidFill>
              <a:srgbClr val="00A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55555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2DAB6998-0470-436A-A009-86BFDB6283A3}"/>
              </a:ext>
            </a:extLst>
          </p:cNvPr>
          <p:cNvSpPr/>
          <p:nvPr/>
        </p:nvSpPr>
        <p:spPr>
          <a:xfrm>
            <a:off x="9346685" y="4154316"/>
            <a:ext cx="765313" cy="338170"/>
          </a:xfrm>
          <a:prstGeom prst="ellipse">
            <a:avLst/>
          </a:prstGeom>
          <a:noFill/>
          <a:ln w="57150">
            <a:solidFill>
              <a:srgbClr val="00A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55555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19E21B32-76BA-4C5C-ADDA-0D212353609A}"/>
              </a:ext>
            </a:extLst>
          </p:cNvPr>
          <p:cNvSpPr txBox="1"/>
          <p:nvPr/>
        </p:nvSpPr>
        <p:spPr>
          <a:xfrm>
            <a:off x="2653050" y="5550568"/>
            <a:ext cx="732513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err="1"/>
              <a:t>Anm</a:t>
            </a:r>
            <a:r>
              <a:rPr lang="sv-SE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Ovanstående baseras på riket!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Umeå kommun har avsatt 279 mnkr i RUR</a:t>
            </a:r>
          </a:p>
        </p:txBody>
      </p:sp>
    </p:spTree>
    <p:extLst>
      <p:ext uri="{BB962C8B-B14F-4D97-AF65-F5344CB8AC3E}">
        <p14:creationId xmlns:p14="http://schemas.microsoft.com/office/powerpoint/2010/main" val="362314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B638333D-4715-4FA9-B0EE-E88E18707B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11BEEEDC-B8AF-4E26-A35C-CFF10801AF8C}"/>
              </a:ext>
            </a:extLst>
          </p:cNvPr>
          <p:cNvSpPr txBox="1"/>
          <p:nvPr/>
        </p:nvSpPr>
        <p:spPr>
          <a:xfrm>
            <a:off x="0" y="1688725"/>
            <a:ext cx="12192000" cy="3128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In- och omvärldsdag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7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7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2021-03-05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42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562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4B0782-BFA8-49F7-8E86-C4DA910D3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Utmaningar Umeå kommun</a:t>
            </a:r>
          </a:p>
        </p:txBody>
      </p:sp>
    </p:spTree>
    <p:extLst>
      <p:ext uri="{BB962C8B-B14F-4D97-AF65-F5344CB8AC3E}">
        <p14:creationId xmlns:p14="http://schemas.microsoft.com/office/powerpoint/2010/main" val="98553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841710-5307-4401-9EA8-74B4FF782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/>
              <a:t>Demografiutveckling, en utmaning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40C62591-4F0B-445B-A430-E1BDE916045B}"/>
              </a:ext>
            </a:extLst>
          </p:cNvPr>
          <p:cNvSpPr txBox="1"/>
          <p:nvPr/>
        </p:nvSpPr>
        <p:spPr>
          <a:xfrm>
            <a:off x="3101010" y="1294162"/>
            <a:ext cx="5416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Befolkningsförändring 2000-2032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73605CF-930A-4247-8490-954DDCBF12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3262426"/>
              </p:ext>
            </p:extLst>
          </p:nvPr>
        </p:nvGraphicFramePr>
        <p:xfrm>
          <a:off x="600364" y="1694272"/>
          <a:ext cx="11194472" cy="4776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4701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C357D0-740B-4757-AD1B-AC6981B42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048" y="332656"/>
            <a:ext cx="8421132" cy="648072"/>
          </a:xfrm>
        </p:spPr>
        <p:txBody>
          <a:bodyPr>
            <a:normAutofit fontScale="90000"/>
          </a:bodyPr>
          <a:lstStyle/>
          <a:p>
            <a:r>
              <a:rPr lang="sv-SE"/>
              <a:t>Skatter och bidrag jämfört med försörjningskvot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3ED3E7C0-D8B7-45E0-AEF9-9CBCA2E49A21}"/>
              </a:ext>
            </a:extLst>
          </p:cNvPr>
          <p:cNvSpPr txBox="1"/>
          <p:nvPr/>
        </p:nvSpPr>
        <p:spPr>
          <a:xfrm rot="16200000">
            <a:off x="135458" y="3093998"/>
            <a:ext cx="2099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Skatteunderlag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7C08AED1-BA1D-4F3F-92D4-37BB63248EA8}"/>
              </a:ext>
            </a:extLst>
          </p:cNvPr>
          <p:cNvSpPr txBox="1"/>
          <p:nvPr/>
        </p:nvSpPr>
        <p:spPr>
          <a:xfrm rot="5400000">
            <a:off x="8513715" y="3406548"/>
            <a:ext cx="2452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Försörjningskvot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85E38B83-1BAC-471E-9F1E-798726268E93}"/>
              </a:ext>
            </a:extLst>
          </p:cNvPr>
          <p:cNvSpPr txBox="1"/>
          <p:nvPr/>
        </p:nvSpPr>
        <p:spPr>
          <a:xfrm>
            <a:off x="1074184" y="1722268"/>
            <a:ext cx="1127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Procent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6DFFF64F-5CA3-402B-BDDC-687A41B6EE43}"/>
              </a:ext>
            </a:extLst>
          </p:cNvPr>
          <p:cNvSpPr txBox="1"/>
          <p:nvPr/>
        </p:nvSpPr>
        <p:spPr>
          <a:xfrm>
            <a:off x="8681801" y="1753151"/>
            <a:ext cx="1127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Procent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BA3191C1-8EE1-4383-B26D-66B5E977B55B}"/>
              </a:ext>
            </a:extLst>
          </p:cNvPr>
          <p:cNvGraphicFramePr>
            <a:graphicFrameLocks/>
          </p:cNvGraphicFramePr>
          <p:nvPr/>
        </p:nvGraphicFramePr>
        <p:xfrm>
          <a:off x="1296140" y="2042027"/>
          <a:ext cx="8212764" cy="3906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Pratbubbla: rektangel med rundade hörn 16">
            <a:extLst>
              <a:ext uri="{FF2B5EF4-FFF2-40B4-BE49-F238E27FC236}">
                <a16:creationId xmlns:a16="http://schemas.microsoft.com/office/drawing/2014/main" id="{D42904D0-CA83-400E-8ECE-88CE16E49A00}"/>
              </a:ext>
            </a:extLst>
          </p:cNvPr>
          <p:cNvSpPr/>
          <p:nvPr/>
        </p:nvSpPr>
        <p:spPr>
          <a:xfrm>
            <a:off x="5837001" y="4215928"/>
            <a:ext cx="3091734" cy="397067"/>
          </a:xfrm>
          <a:prstGeom prst="wedgeRoundRectCallout">
            <a:avLst>
              <a:gd name="adj1" fmla="val -38231"/>
              <a:gd name="adj2" fmla="val -128018"/>
              <a:gd name="adj3" fmla="val 16667"/>
            </a:avLst>
          </a:prstGeom>
          <a:solidFill>
            <a:srgbClr val="FA964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Från 2024 simuleras 3% uppräkning</a:t>
            </a:r>
            <a:endParaRPr kumimoji="0" lang="sv-SE" sz="1400" b="1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936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C357D0-740B-4757-AD1B-AC6981B42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2389" y="201208"/>
            <a:ext cx="8421132" cy="648072"/>
          </a:xfrm>
        </p:spPr>
        <p:txBody>
          <a:bodyPr>
            <a:noAutofit/>
          </a:bodyPr>
          <a:lstStyle/>
          <a:p>
            <a:r>
              <a:rPr lang="sv-SE" sz="2400" dirty="0"/>
              <a:t>Förutsättningar inför kommande år</a:t>
            </a:r>
            <a:br>
              <a:rPr lang="sv-SE" sz="2400" dirty="0"/>
            </a:br>
            <a:r>
              <a:rPr lang="sv-SE" sz="4400" dirty="0"/>
              <a:t>Försörjningskvotens utveckling </a:t>
            </a:r>
            <a:endParaRPr lang="sv-SE" sz="2400" dirty="0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C6D3C268-1C6A-4BE2-A666-CBEB6C56C921}"/>
              </a:ext>
            </a:extLst>
          </p:cNvPr>
          <p:cNvSpPr txBox="1">
            <a:spLocks/>
          </p:cNvSpPr>
          <p:nvPr/>
        </p:nvSpPr>
        <p:spPr>
          <a:xfrm>
            <a:off x="1972048" y="1667561"/>
            <a:ext cx="8421132" cy="39778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kern="1200">
                <a:solidFill>
                  <a:srgbClr val="555555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800" kern="1200">
                <a:solidFill>
                  <a:srgbClr val="555555"/>
                </a:solidFill>
                <a:latin typeface="+mj-lt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400" kern="1200">
                <a:solidFill>
                  <a:srgbClr val="555555"/>
                </a:solidFill>
                <a:latin typeface="+mj-lt"/>
                <a:ea typeface="+mn-ea"/>
                <a:cs typeface="Arial" pitchFamily="34" charset="0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kern="1200">
                <a:solidFill>
                  <a:srgbClr val="555555"/>
                </a:solidFill>
                <a:latin typeface="+mj-lt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kern="1200">
                <a:solidFill>
                  <a:srgbClr val="555555"/>
                </a:solidFill>
                <a:latin typeface="+mj-lt"/>
                <a:ea typeface="+mn-ea"/>
                <a:cs typeface="Arial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b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</a:b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E195F6C-AA9C-4477-8EB6-7B2FF357CA1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305" y="1259647"/>
            <a:ext cx="6532881" cy="55983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upp 4">
            <a:extLst>
              <a:ext uri="{FF2B5EF4-FFF2-40B4-BE49-F238E27FC236}">
                <a16:creationId xmlns:a16="http://schemas.microsoft.com/office/drawing/2014/main" id="{9E35ED62-68D6-480A-946A-1CA6D96EB0D9}"/>
              </a:ext>
            </a:extLst>
          </p:cNvPr>
          <p:cNvGrpSpPr/>
          <p:nvPr/>
        </p:nvGrpSpPr>
        <p:grpSpPr>
          <a:xfrm>
            <a:off x="7000240" y="3068319"/>
            <a:ext cx="3383281" cy="1518668"/>
            <a:chOff x="5529520" y="3068320"/>
            <a:chExt cx="3614480" cy="1435608"/>
          </a:xfrm>
        </p:grpSpPr>
        <p:sp>
          <p:nvSpPr>
            <p:cNvPr id="6" name="Likbent triangel 5">
              <a:extLst>
                <a:ext uri="{FF2B5EF4-FFF2-40B4-BE49-F238E27FC236}">
                  <a16:creationId xmlns:a16="http://schemas.microsoft.com/office/drawing/2014/main" id="{D1EB4521-FB6F-489E-BFD8-C95139473690}"/>
                </a:ext>
              </a:extLst>
            </p:cNvPr>
            <p:cNvSpPr/>
            <p:nvPr/>
          </p:nvSpPr>
          <p:spPr>
            <a:xfrm rot="15552983">
              <a:off x="6244107" y="3393862"/>
              <a:ext cx="365070" cy="1794243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8" name="Pratbubbla: rektangel med rundade hörn 7">
              <a:extLst>
                <a:ext uri="{FF2B5EF4-FFF2-40B4-BE49-F238E27FC236}">
                  <a16:creationId xmlns:a16="http://schemas.microsoft.com/office/drawing/2014/main" id="{1BED267A-F047-40A5-9F74-DDB61FBFB7A2}"/>
                </a:ext>
              </a:extLst>
            </p:cNvPr>
            <p:cNvSpPr/>
            <p:nvPr/>
          </p:nvSpPr>
          <p:spPr>
            <a:xfrm>
              <a:off x="6959600" y="3068320"/>
              <a:ext cx="2184400" cy="1435608"/>
            </a:xfrm>
            <a:prstGeom prst="wedgeRoundRectCallout">
              <a:avLst>
                <a:gd name="adj1" fmla="val -109541"/>
                <a:gd name="adj2" fmla="val -49826"/>
                <a:gd name="adj3" fmla="val 16667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Umeå samt Uppsala-Sthlm de enda regioner som har f-kvot under 1,8 år 2040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064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C357D0-740B-4757-AD1B-AC6981B42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048" y="332656"/>
            <a:ext cx="8421132" cy="648072"/>
          </a:xfrm>
        </p:spPr>
        <p:txBody>
          <a:bodyPr>
            <a:normAutofit/>
          </a:bodyPr>
          <a:lstStyle/>
          <a:p>
            <a:r>
              <a:rPr lang="sv-SE" dirty="0"/>
              <a:t>Övriga utmaningar</a:t>
            </a: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C6D3C268-1C6A-4BE2-A666-CBEB6C56C921}"/>
              </a:ext>
            </a:extLst>
          </p:cNvPr>
          <p:cNvSpPr txBox="1">
            <a:spLocks/>
          </p:cNvSpPr>
          <p:nvPr/>
        </p:nvSpPr>
        <p:spPr>
          <a:xfrm>
            <a:off x="1972048" y="1667561"/>
            <a:ext cx="8421132" cy="39778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kern="1200">
                <a:solidFill>
                  <a:srgbClr val="555555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800" kern="1200">
                <a:solidFill>
                  <a:srgbClr val="555555"/>
                </a:solidFill>
                <a:latin typeface="+mj-lt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400" kern="1200">
                <a:solidFill>
                  <a:srgbClr val="555555"/>
                </a:solidFill>
                <a:latin typeface="+mj-lt"/>
                <a:ea typeface="+mn-ea"/>
                <a:cs typeface="Arial" pitchFamily="34" charset="0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kern="1200">
                <a:solidFill>
                  <a:srgbClr val="555555"/>
                </a:solidFill>
                <a:latin typeface="+mj-lt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kern="1200">
                <a:solidFill>
                  <a:srgbClr val="555555"/>
                </a:solidFill>
                <a:latin typeface="+mj-lt"/>
                <a:ea typeface="+mn-ea"/>
                <a:cs typeface="Arial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Tappat ett år i utveckling/omställning (</a:t>
            </a:r>
            <a:r>
              <a:rPr kumimoji="0" lang="sv-S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corona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)</a:t>
            </a: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Trötthet i kärnverksamheterna – ytterligare tapp i omställning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Eventuell verksamhetsskuld, </a:t>
            </a:r>
            <a:r>
              <a:rPr kumimoji="0" lang="sv-S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investeringsskuld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Hur länge lever vi med direkta effekter av pandemin?</a:t>
            </a:r>
            <a:b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</a:b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471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C357D0-740B-4757-AD1B-AC6981B42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048" y="332656"/>
            <a:ext cx="8421132" cy="648072"/>
          </a:xfrm>
        </p:spPr>
        <p:txBody>
          <a:bodyPr>
            <a:normAutofit/>
          </a:bodyPr>
          <a:lstStyle/>
          <a:p>
            <a:r>
              <a:rPr lang="sv-SE" dirty="0"/>
              <a:t>Sammanfattning</a:t>
            </a: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C6D3C268-1C6A-4BE2-A666-CBEB6C56C921}"/>
              </a:ext>
            </a:extLst>
          </p:cNvPr>
          <p:cNvSpPr txBox="1">
            <a:spLocks/>
          </p:cNvSpPr>
          <p:nvPr/>
        </p:nvSpPr>
        <p:spPr>
          <a:xfrm>
            <a:off x="1972048" y="1667561"/>
            <a:ext cx="8421132" cy="39778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kern="1200">
                <a:solidFill>
                  <a:srgbClr val="555555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800" kern="1200">
                <a:solidFill>
                  <a:srgbClr val="555555"/>
                </a:solidFill>
                <a:latin typeface="+mj-lt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400" kern="1200">
                <a:solidFill>
                  <a:srgbClr val="555555"/>
                </a:solidFill>
                <a:latin typeface="+mj-lt"/>
                <a:ea typeface="+mn-ea"/>
                <a:cs typeface="Arial" pitchFamily="34" charset="0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kern="1200">
                <a:solidFill>
                  <a:srgbClr val="555555"/>
                </a:solidFill>
                <a:latin typeface="+mj-lt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kern="1200">
                <a:solidFill>
                  <a:srgbClr val="555555"/>
                </a:solidFill>
                <a:latin typeface="+mj-lt"/>
                <a:ea typeface="+mn-ea"/>
                <a:cs typeface="Arial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kern="1200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rPr>
              <a:t>Tillfälligt starka resultat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tx1"/>
                </a:solidFill>
                <a:ea typeface="+mj-ea"/>
              </a:rPr>
              <a:t>Osäker ekonomisk utveckling </a:t>
            </a:r>
            <a:endParaRPr lang="sv-SE" sz="2800" kern="1200" dirty="0">
              <a:solidFill>
                <a:schemeClr val="tx1"/>
              </a:solidFill>
              <a:latin typeface="+mj-lt"/>
              <a:ea typeface="+mj-ea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kern="1200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rPr>
              <a:t>Demografiska utmaningarna består</a:t>
            </a:r>
            <a:endParaRPr lang="sv-SE" sz="2800" dirty="0">
              <a:solidFill>
                <a:schemeClr val="tx1"/>
              </a:solidFill>
              <a:ea typeface="+mj-ea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v-SE" sz="2400" kern="1200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rPr>
              <a:t>Försörjningskvot</a:t>
            </a:r>
            <a:endParaRPr lang="sv-SE" sz="2400" dirty="0">
              <a:solidFill>
                <a:schemeClr val="tx1"/>
              </a:solidFill>
              <a:ea typeface="+mj-ea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v-SE" sz="2400" kern="1200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rPr>
              <a:t>Investeringsbehov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tx1"/>
                </a:solidFill>
                <a:ea typeface="+mj-ea"/>
              </a:rPr>
              <a:t>Svagare offentliga finanser </a:t>
            </a:r>
            <a:endParaRPr lang="sv-SE" sz="2800" kern="1200" dirty="0">
              <a:solidFill>
                <a:schemeClr val="tx1"/>
              </a:solidFill>
              <a:latin typeface="+mj-lt"/>
              <a:ea typeface="+mj-ea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kern="1200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rPr>
              <a:t>Tappat ett år i omställning som också fortsätter 2021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196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B638333D-4715-4FA9-B0EE-E88E18707B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11BEEEDC-B8AF-4E26-A35C-CFF10801AF8C}"/>
              </a:ext>
            </a:extLst>
          </p:cNvPr>
          <p:cNvSpPr txBox="1"/>
          <p:nvPr/>
        </p:nvSpPr>
        <p:spPr>
          <a:xfrm>
            <a:off x="906584" y="1083804"/>
            <a:ext cx="11285416" cy="50578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08:30	Inledning – 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Hans Lindberg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kommunstyrelsens ordförande</a:t>
            </a: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08:40	Trendspaning ”post Corona” – Lars </a:t>
            </a:r>
            <a:r>
              <a:rPr kumimoji="0" lang="sv-S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Eidenvall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, Kairos </a:t>
            </a:r>
            <a:r>
              <a:rPr kumimoji="0" lang="sv-S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future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09:40	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Paus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10:00	Demografiprognos – Daniel Levisson,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övergripande planering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10:35	Bensträckare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10:40	Näringslivet i Umeå ”post </a:t>
            </a:r>
            <a:r>
              <a:rPr kumimoji="0" lang="sv-S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corona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” – Peter Juneblad, näringslivschef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10:15	Bensträckare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11:20	Planeringsförutsättningar – 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Lena Höök Gustafsson, ekonomidirektör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11:55	Avslutning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–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Hans Lindberg,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kommunstyrelsens ordförande</a:t>
            </a: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12:00	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Tack för idag!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42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768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B638333D-4715-4FA9-B0EE-E88E18707B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11BEEEDC-B8AF-4E26-A35C-CFF10801AF8C}"/>
              </a:ext>
            </a:extLst>
          </p:cNvPr>
          <p:cNvSpPr txBox="1"/>
          <p:nvPr/>
        </p:nvSpPr>
        <p:spPr>
          <a:xfrm>
            <a:off x="906584" y="899138"/>
            <a:ext cx="11285416" cy="54271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r>
              <a:rPr lang="sv-SE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08:30	Inledning –</a:t>
            </a:r>
            <a:r>
              <a:rPr lang="sv-SE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alibri" panose="020F0502020204030204" pitchFamily="34" charset="0"/>
              </a:rPr>
              <a:t>Hans Lindberg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kommunstyrelsens ordförande</a:t>
            </a:r>
            <a:endParaRPr lang="sv-SE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sv-SE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08:40	Trendspaning ”post Corona” – Lars </a:t>
            </a:r>
            <a:r>
              <a:rPr lang="sv-SE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Eidenvall</a:t>
            </a:r>
            <a:r>
              <a:rPr lang="sv-SE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Kairos </a:t>
            </a:r>
            <a:r>
              <a:rPr lang="sv-SE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future</a:t>
            </a:r>
            <a:r>
              <a:rPr lang="sv-SE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</a:p>
          <a:p>
            <a:r>
              <a:rPr lang="sv-SE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09:40	</a:t>
            </a:r>
            <a:r>
              <a:rPr lang="sv-SE" sz="2400" dirty="0">
                <a:solidFill>
                  <a:schemeClr val="bg1"/>
                </a:solidFill>
                <a:latin typeface="Calibri" panose="020F0502020204030204" pitchFamily="34" charset="0"/>
              </a:rPr>
              <a:t>Paus</a:t>
            </a:r>
          </a:p>
          <a:p>
            <a:r>
              <a:rPr lang="sv-SE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10:00	</a:t>
            </a:r>
            <a:r>
              <a:rPr lang="sv-SE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Demografiprognos – Daniel Levisson,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övergripande planering</a:t>
            </a:r>
            <a:r>
              <a:rPr lang="sv-SE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r>
              <a:rPr lang="sv-SE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10:35	Bensträckare</a:t>
            </a:r>
            <a:endParaRPr lang="sv-SE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sv-SE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10:40	Näringslivet i Umeå ”post </a:t>
            </a:r>
            <a:r>
              <a:rPr lang="sv-SE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corona</a:t>
            </a:r>
            <a:r>
              <a:rPr lang="sv-SE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” – Peter Juneblad, näringslivschef </a:t>
            </a:r>
          </a:p>
          <a:p>
            <a:r>
              <a:rPr lang="sv-SE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11:15	Bensträckare</a:t>
            </a:r>
            <a:endParaRPr lang="sv-SE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/>
            <a:r>
              <a:rPr lang="sv-SE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11:20	Planeringsförutsättningar – 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Lena Höök Gustafsson, ekonomidirektör</a:t>
            </a:r>
            <a:r>
              <a:rPr lang="sv-SE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r>
              <a:rPr lang="sv-SE" sz="2400" dirty="0">
                <a:solidFill>
                  <a:schemeClr val="bg1"/>
                </a:solidFill>
                <a:latin typeface="Calibri" panose="020F0502020204030204" pitchFamily="34" charset="0"/>
              </a:rPr>
              <a:t>11:55	Avslutning</a:t>
            </a:r>
            <a:r>
              <a:rPr lang="sv-SE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–</a:t>
            </a:r>
            <a:r>
              <a:rPr lang="sv-SE" sz="2400" dirty="0">
                <a:solidFill>
                  <a:schemeClr val="bg1"/>
                </a:solidFill>
                <a:latin typeface="Calibri" panose="020F0502020204030204" pitchFamily="34" charset="0"/>
              </a:rPr>
              <a:t> Hans Lindberg,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kommunstyrelsens ordförande</a:t>
            </a:r>
            <a:endParaRPr lang="sv-SE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sv-SE" sz="2400" dirty="0">
                <a:solidFill>
                  <a:schemeClr val="bg1"/>
                </a:solidFill>
                <a:latin typeface="Calibri" panose="020F0502020204030204" pitchFamily="34" charset="0"/>
              </a:rPr>
              <a:t>12:00	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Tack för idag!</a:t>
            </a:r>
          </a:p>
          <a:p>
            <a:endParaRPr lang="sv-SE" sz="2400" dirty="0">
              <a:solidFill>
                <a:prstClr val="white"/>
              </a:solidFill>
              <a:latin typeface="Calibri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42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054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04E3609E-6DBE-44F9-BA69-A02D60229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6" y="332656"/>
            <a:ext cx="10799591" cy="648072"/>
          </a:xfrm>
        </p:spPr>
        <p:txBody>
          <a:bodyPr anchor="t">
            <a:normAutofit/>
          </a:bodyPr>
          <a:lstStyle/>
          <a:p>
            <a:r>
              <a:rPr lang="sv-SE" dirty="0"/>
              <a:t>Planeringsförutsättningar 2022-2025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0A38A58-A0A9-44F4-8FF0-F995E5DE2F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568" y="1412776"/>
            <a:ext cx="5191125" cy="4073525"/>
          </a:xfrm>
        </p:spPr>
        <p:txBody>
          <a:bodyPr>
            <a:normAutofit/>
          </a:bodyPr>
          <a:lstStyle/>
          <a:p>
            <a:r>
              <a:rPr lang="sv-SE" u="sng" dirty="0"/>
              <a:t>Innehåll: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Utdrag ur SKR:s ekonomirapport hösten 2020 </a:t>
            </a:r>
            <a:r>
              <a:rPr lang="sv-SE" dirty="0" err="1"/>
              <a:t>inkl</a:t>
            </a:r>
            <a:r>
              <a:rPr lang="sv-SE" dirty="0"/>
              <a:t> statistik från arbetsförmedlingen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Skatteunderlagsprognos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Resultatutjämningsreserv (RUR)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Utmaningar Umeå kommun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Sammanfattning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11" name="Platshållare för bild 10" descr="En bild som visar utomhus, himmel, snö, natur&#10;&#10;Automatiskt genererad beskrivning">
            <a:extLst>
              <a:ext uri="{FF2B5EF4-FFF2-40B4-BE49-F238E27FC236}">
                <a16:creationId xmlns:a16="http://schemas.microsoft.com/office/drawing/2014/main" id="{9885B2A7-7E34-4E20-BAD8-9105E3EDAB6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2588" r="5228" b="2"/>
          <a:stretch/>
        </p:blipFill>
        <p:spPr>
          <a:xfrm>
            <a:off x="6528906" y="1412776"/>
            <a:ext cx="4814685" cy="4320480"/>
          </a:xfrm>
          <a:noFill/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39DA33C9-0A27-45C6-B1C9-A8BA9BBC6F4A}"/>
              </a:ext>
            </a:extLst>
          </p:cNvPr>
          <p:cNvSpPr txBox="1"/>
          <p:nvPr/>
        </p:nvSpPr>
        <p:spPr>
          <a:xfrm>
            <a:off x="693993" y="6245817"/>
            <a:ext cx="4773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Lena Höök Gustafsson, ekonomidirektör	</a:t>
            </a:r>
          </a:p>
        </p:txBody>
      </p:sp>
    </p:spTree>
    <p:extLst>
      <p:ext uri="{BB962C8B-B14F-4D97-AF65-F5344CB8AC3E}">
        <p14:creationId xmlns:p14="http://schemas.microsoft.com/office/powerpoint/2010/main" val="383881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2" y="297086"/>
            <a:ext cx="10982336" cy="705546"/>
          </a:xfrm>
        </p:spPr>
        <p:txBody>
          <a:bodyPr/>
          <a:lstStyle/>
          <a:p>
            <a:r>
              <a:rPr lang="sv-SE" dirty="0"/>
              <a:t>Långdragen återhämtning efter snabb rekyl för antalet arbetade timmar</a:t>
            </a:r>
            <a:br>
              <a:rPr lang="sv-SE" dirty="0"/>
            </a:br>
            <a:r>
              <a:rPr lang="sv-SE" sz="1800" dirty="0"/>
              <a:t>Miljoner timmar per kvartal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2020-10-19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Ekonomirapporten, oktober 2020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BAD975-63FF-4468-AC34-025F73E043F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43" y="1195137"/>
            <a:ext cx="9207828" cy="506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355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DEEF617-80BB-4E2D-9207-E837FDFC4253}"/>
              </a:ext>
            </a:extLst>
          </p:cNvPr>
          <p:cNvGraphicFramePr>
            <a:graphicFrameLocks/>
          </p:cNvGraphicFramePr>
          <p:nvPr/>
        </p:nvGraphicFramePr>
        <p:xfrm>
          <a:off x="229261" y="779299"/>
          <a:ext cx="11017859" cy="6078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ubrik 1">
            <a:extLst>
              <a:ext uri="{FF2B5EF4-FFF2-40B4-BE49-F238E27FC236}">
                <a16:creationId xmlns:a16="http://schemas.microsoft.com/office/drawing/2014/main" id="{4869B8AA-7D6E-41A4-9CF8-9CE1A9050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874" y="194777"/>
            <a:ext cx="11264605" cy="900000"/>
          </a:xfrm>
        </p:spPr>
        <p:txBody>
          <a:bodyPr/>
          <a:lstStyle/>
          <a:p>
            <a:r>
              <a:rPr lang="sv-SE" sz="3200" dirty="0"/>
              <a:t>Arbetslösheten ökar första halvåret 2021</a:t>
            </a:r>
            <a:br>
              <a:rPr lang="sv-SE" sz="3200" dirty="0"/>
            </a:br>
            <a:r>
              <a:rPr lang="sv-SE" sz="1867" b="0" dirty="0"/>
              <a:t>Antal inskrivna arbetslösa 16-64 år, streckade linjer är Arbetsförmedlingens alternativa scenarier</a:t>
            </a:r>
            <a:endParaRPr lang="sv-SE" sz="3200" b="0" dirty="0"/>
          </a:p>
        </p:txBody>
      </p:sp>
    </p:spTree>
    <p:extLst>
      <p:ext uri="{BB962C8B-B14F-4D97-AF65-F5344CB8AC3E}">
        <p14:creationId xmlns:p14="http://schemas.microsoft.com/office/powerpoint/2010/main" val="907161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86C341C4-A79C-44BC-932F-3C1A9C51C48E}"/>
              </a:ext>
            </a:extLst>
          </p:cNvPr>
          <p:cNvGraphicFramePr>
            <a:graphicFrameLocks noGrp="1"/>
          </p:cNvGraphicFramePr>
          <p:nvPr/>
        </p:nvGraphicFramePr>
        <p:xfrm>
          <a:off x="655486" y="1858486"/>
          <a:ext cx="10631949" cy="3616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6995">
                  <a:extLst>
                    <a:ext uri="{9D8B030D-6E8A-4147-A177-3AD203B41FA5}">
                      <a16:colId xmlns:a16="http://schemas.microsoft.com/office/drawing/2014/main" val="3030027481"/>
                    </a:ext>
                  </a:extLst>
                </a:gridCol>
                <a:gridCol w="4526565">
                  <a:extLst>
                    <a:ext uri="{9D8B030D-6E8A-4147-A177-3AD203B41FA5}">
                      <a16:colId xmlns:a16="http://schemas.microsoft.com/office/drawing/2014/main" val="1302881528"/>
                    </a:ext>
                  </a:extLst>
                </a:gridCol>
                <a:gridCol w="4588389">
                  <a:extLst>
                    <a:ext uri="{9D8B030D-6E8A-4147-A177-3AD203B41FA5}">
                      <a16:colId xmlns:a16="http://schemas.microsoft.com/office/drawing/2014/main" val="1933011206"/>
                    </a:ext>
                  </a:extLst>
                </a:gridCol>
              </a:tblGrid>
              <a:tr h="1243775">
                <a:tc>
                  <a:txBody>
                    <a:bodyPr/>
                    <a:lstStyle/>
                    <a:p>
                      <a:endParaRPr lang="sv-SE" sz="2400" dirty="0"/>
                    </a:p>
                  </a:txBody>
                  <a:tcPr marL="121920" marR="121920" marT="60960" marB="60960">
                    <a:solidFill>
                      <a:srgbClr val="0000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/>
                        <a:t>Antal inskrivna arbetslösa</a:t>
                      </a:r>
                    </a:p>
                  </a:txBody>
                  <a:tcPr marL="121920" marR="121920" marT="60960" marB="60960" anchor="ctr">
                    <a:solidFill>
                      <a:srgbClr val="0000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/>
                        <a:t>Arbetslöshetsnivå</a:t>
                      </a:r>
                    </a:p>
                  </a:txBody>
                  <a:tcPr marL="121920" marR="121920" marT="60960" marB="60960" anchor="ctr">
                    <a:solidFill>
                      <a:srgbClr val="0000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751046"/>
                  </a:ext>
                </a:extLst>
              </a:tr>
              <a:tr h="593255">
                <a:tc>
                  <a:txBody>
                    <a:bodyPr/>
                    <a:lstStyle/>
                    <a:p>
                      <a:pPr algn="ctr"/>
                      <a:r>
                        <a:rPr lang="sv-SE" sz="2400" b="1" dirty="0"/>
                        <a:t>2019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/>
                        <a:t>349 000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/>
                        <a:t>7,0%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518395"/>
                  </a:ext>
                </a:extLst>
              </a:tr>
              <a:tr h="593255">
                <a:tc>
                  <a:txBody>
                    <a:bodyPr/>
                    <a:lstStyle/>
                    <a:p>
                      <a:pPr algn="ctr"/>
                      <a:r>
                        <a:rPr lang="sv-SE" sz="2400" b="1" dirty="0"/>
                        <a:t>2020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/>
                        <a:t>437 000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/>
                        <a:t>8,5%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95609"/>
                  </a:ext>
                </a:extLst>
              </a:tr>
              <a:tr h="593255">
                <a:tc>
                  <a:txBody>
                    <a:bodyPr/>
                    <a:lstStyle/>
                    <a:p>
                      <a:pPr algn="ctr"/>
                      <a:r>
                        <a:rPr lang="sv-SE" sz="2400" b="1" dirty="0"/>
                        <a:t>2021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/>
                        <a:t>476 000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/>
                        <a:t>9,1%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747196"/>
                  </a:ext>
                </a:extLst>
              </a:tr>
              <a:tr h="593255">
                <a:tc>
                  <a:txBody>
                    <a:bodyPr/>
                    <a:lstStyle/>
                    <a:p>
                      <a:pPr algn="ctr"/>
                      <a:r>
                        <a:rPr lang="sv-SE" sz="2400" b="1" dirty="0"/>
                        <a:t>2022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/>
                        <a:t>447 000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dirty="0"/>
                        <a:t>8,6%</a:t>
                      </a:r>
                    </a:p>
                  </a:txBody>
                  <a:tcPr marL="121920" marR="121920" marT="60960" marB="6096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717362"/>
                  </a:ext>
                </a:extLst>
              </a:tr>
            </a:tbl>
          </a:graphicData>
        </a:graphic>
      </p:graphicFrame>
      <p:sp>
        <p:nvSpPr>
          <p:cNvPr id="6" name="Rubrik 1">
            <a:extLst>
              <a:ext uri="{FF2B5EF4-FFF2-40B4-BE49-F238E27FC236}">
                <a16:creationId xmlns:a16="http://schemas.microsoft.com/office/drawing/2014/main" id="{5AEBCF0A-FB11-4F29-9E29-8CFAE20ED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419" y="629265"/>
            <a:ext cx="11264605" cy="900000"/>
          </a:xfrm>
        </p:spPr>
        <p:txBody>
          <a:bodyPr/>
          <a:lstStyle/>
          <a:p>
            <a:r>
              <a:rPr lang="sv-SE" sz="3067" dirty="0"/>
              <a:t>Långvariga effekter på arbetsmarknaden</a:t>
            </a:r>
            <a:br>
              <a:rPr lang="sv-SE" sz="3067" dirty="0"/>
            </a:br>
            <a:r>
              <a:rPr lang="sv-SE" sz="1867" b="0" dirty="0"/>
              <a:t>inskrivna arbetslösa 16-64 år, genomsnitt per år</a:t>
            </a:r>
            <a:endParaRPr lang="sv-SE" sz="3067" b="0" dirty="0"/>
          </a:p>
        </p:txBody>
      </p:sp>
    </p:spTree>
    <p:extLst>
      <p:ext uri="{BB962C8B-B14F-4D97-AF65-F5344CB8AC3E}">
        <p14:creationId xmlns:p14="http://schemas.microsoft.com/office/powerpoint/2010/main" val="558814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3EA31C9-5E1F-493B-A3D7-8A30E17E3B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7814315"/>
              </p:ext>
            </p:extLst>
          </p:nvPr>
        </p:nvGraphicFramePr>
        <p:xfrm>
          <a:off x="1306204" y="1470978"/>
          <a:ext cx="8205544" cy="3568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ruta 3">
            <a:extLst>
              <a:ext uri="{FF2B5EF4-FFF2-40B4-BE49-F238E27FC236}">
                <a16:creationId xmlns:a16="http://schemas.microsoft.com/office/drawing/2014/main" id="{CD3D1BCD-BE5D-460E-869E-A63920A9214E}"/>
              </a:ext>
            </a:extLst>
          </p:cNvPr>
          <p:cNvSpPr txBox="1"/>
          <p:nvPr/>
        </p:nvSpPr>
        <p:spPr>
          <a:xfrm rot="16200000">
            <a:off x="181500" y="2574234"/>
            <a:ext cx="1918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Antal inskrivna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C1FE6C47-6777-444E-8337-913E43DB2439}"/>
              </a:ext>
            </a:extLst>
          </p:cNvPr>
          <p:cNvSpPr txBox="1"/>
          <p:nvPr/>
        </p:nvSpPr>
        <p:spPr>
          <a:xfrm rot="5400000">
            <a:off x="8950978" y="2831861"/>
            <a:ext cx="1659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Procent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3D9444C0-EAE9-4FF0-A504-A73095CB5093}"/>
              </a:ext>
            </a:extLst>
          </p:cNvPr>
          <p:cNvSpPr txBox="1"/>
          <p:nvPr/>
        </p:nvSpPr>
        <p:spPr>
          <a:xfrm>
            <a:off x="1407179" y="288259"/>
            <a:ext cx="82892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Antal inskrivna i arbetsförmedling och arbetslöshetsnivå i Västerbottens län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0E4AA6EF-0735-422F-8EED-44EC46BE78BD}"/>
              </a:ext>
            </a:extLst>
          </p:cNvPr>
          <p:cNvSpPr txBox="1"/>
          <p:nvPr/>
        </p:nvSpPr>
        <p:spPr>
          <a:xfrm>
            <a:off x="1306204" y="5267739"/>
            <a:ext cx="44286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Källa: Arbetsförmedlingen</a:t>
            </a:r>
          </a:p>
        </p:txBody>
      </p:sp>
      <p:sp>
        <p:nvSpPr>
          <p:cNvPr id="10" name="Rektangel: rundade hörn 9">
            <a:extLst>
              <a:ext uri="{FF2B5EF4-FFF2-40B4-BE49-F238E27FC236}">
                <a16:creationId xmlns:a16="http://schemas.microsoft.com/office/drawing/2014/main" id="{9D92B58E-1D66-4BE7-8E72-12ACA71C6898}"/>
              </a:ext>
            </a:extLst>
          </p:cNvPr>
          <p:cNvSpPr/>
          <p:nvPr/>
        </p:nvSpPr>
        <p:spPr>
          <a:xfrm>
            <a:off x="3207026" y="1402195"/>
            <a:ext cx="2377116" cy="1232453"/>
          </a:xfrm>
          <a:prstGeom prst="roundRect">
            <a:avLst/>
          </a:prstGeom>
          <a:solidFill>
            <a:srgbClr val="FA964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Inskrivna kan exempelvis vara öppet arbetslösa eller deltagande i arbetsmarknadspolitiska program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cxnSp>
        <p:nvCxnSpPr>
          <p:cNvPr id="12" name="Rak pilkoppling 11">
            <a:extLst>
              <a:ext uri="{FF2B5EF4-FFF2-40B4-BE49-F238E27FC236}">
                <a16:creationId xmlns:a16="http://schemas.microsoft.com/office/drawing/2014/main" id="{A15A1903-2F2B-4D06-9B00-2DCCD415FDEE}"/>
              </a:ext>
            </a:extLst>
          </p:cNvPr>
          <p:cNvCxnSpPr>
            <a:cxnSpLocks/>
          </p:cNvCxnSpPr>
          <p:nvPr/>
        </p:nvCxnSpPr>
        <p:spPr>
          <a:xfrm>
            <a:off x="5576684" y="2058178"/>
            <a:ext cx="973203" cy="12843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36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Statens och kommunsektorns del i den offentliga sektorns konsoliderade brutto­skuld (Maastrichtskuld)</a:t>
            </a:r>
            <a:br>
              <a:rPr lang="sv-SE" dirty="0"/>
            </a:br>
            <a:r>
              <a:rPr lang="sv-SE" sz="1800" dirty="0"/>
              <a:t>Procent av BNP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2020-10-19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Ekonomirapporten, oktober 2020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BAD975-63FF-4468-AC34-025F73E043F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12" y="1459135"/>
            <a:ext cx="8794487" cy="479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78693"/>
      </p:ext>
    </p:extLst>
  </p:cSld>
  <p:clrMapOvr>
    <a:masterClrMapping/>
  </p:clrMapOvr>
</p:sld>
</file>

<file path=ppt/theme/theme1.xml><?xml version="1.0" encoding="utf-8"?>
<a:theme xmlns:a="http://schemas.openxmlformats.org/drawingml/2006/main" name="1_Powerpoint_mall">
  <a:themeElements>
    <a:clrScheme name="Anpassat 11">
      <a:dk1>
        <a:srgbClr val="555555"/>
      </a:dk1>
      <a:lt1>
        <a:sysClr val="window" lastClr="FFFFFF"/>
      </a:lt1>
      <a:dk2>
        <a:srgbClr val="1F497D"/>
      </a:dk2>
      <a:lt2>
        <a:srgbClr val="555555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5555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0567BBE-275C-428F-8B4F-36D4B8D4B439}" vid="{019F6636-C5F1-4824-B3F2-79F3E957BD24}"/>
    </a:ext>
  </a:extLst>
</a:theme>
</file>

<file path=ppt/theme/theme2.xml><?xml version="1.0" encoding="utf-8"?>
<a:theme xmlns:a="http://schemas.openxmlformats.org/drawingml/2006/main" name="Vit SKL PPT">
  <a:themeElements>
    <a:clrScheme name="SKL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L PPT 2017 - kopia.potx" id="{4C235305-D824-4B25-BB04-4F6412D50AA4}" vid="{5CF48263-8110-4E85-86B6-8C097C9908AA}"/>
    </a:ext>
  </a:extLst>
</a:theme>
</file>

<file path=ppt/theme/theme3.xml><?xml version="1.0" encoding="utf-8"?>
<a:theme xmlns:a="http://schemas.openxmlformats.org/drawingml/2006/main" name="2_Powerpoint_mall">
  <a:themeElements>
    <a:clrScheme name="Anpassat 11">
      <a:dk1>
        <a:srgbClr val="555555"/>
      </a:dk1>
      <a:lt1>
        <a:sysClr val="window" lastClr="FFFFFF"/>
      </a:lt1>
      <a:dk2>
        <a:srgbClr val="1F497D"/>
      </a:dk2>
      <a:lt2>
        <a:srgbClr val="555555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5555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KL PPT Röd">
  <a:themeElements>
    <a:clrScheme name="SKL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.potx" id="{2D4F3064-8F03-4D25-9215-38081F1E0559}" vid="{0D570E73-054C-4605-8AA2-FD84508492E2}"/>
    </a:ext>
  </a:extLst>
</a:theme>
</file>

<file path=ppt/theme/theme5.xml><?xml version="1.0" encoding="utf-8"?>
<a:theme xmlns:a="http://schemas.openxmlformats.org/drawingml/2006/main" name="1_SKL PPT Röd">
  <a:themeElements>
    <a:clrScheme name="SKL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.potx" id="{2D4F3064-8F03-4D25-9215-38081F1E0559}" vid="{0D570E73-054C-4605-8AA2-FD84508492E2}"/>
    </a:ext>
  </a:extLst>
</a:theme>
</file>

<file path=ppt/theme/theme6.xml><?xml version="1.0" encoding="utf-8"?>
<a:theme xmlns:a="http://schemas.openxmlformats.org/drawingml/2006/main" name="Arbetsförmedlingen">
  <a:themeElements>
    <a:clrScheme name="Arbetsförmedlinge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1B5A"/>
      </a:accent1>
      <a:accent2>
        <a:srgbClr val="95C23D"/>
      </a:accent2>
      <a:accent3>
        <a:srgbClr val="FBBC33"/>
      </a:accent3>
      <a:accent4>
        <a:srgbClr val="008886"/>
      </a:accent4>
      <a:accent5>
        <a:srgbClr val="E83278"/>
      </a:accent5>
      <a:accent6>
        <a:srgbClr val="7A74A2"/>
      </a:accent6>
      <a:hlink>
        <a:srgbClr val="0563C1"/>
      </a:hlink>
      <a:folHlink>
        <a:srgbClr val="954F72"/>
      </a:folHlink>
    </a:clrScheme>
    <a:fontScheme name="Arbetsförmedling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betsförmedlingen_bredbild.potx" id="{BD24AB10-C141-4896-9A6C-EC68E3827E94}" vid="{B9367E8A-253E-42B1-AE5B-A73ADC07D901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rbetsförmedlingen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F1B5A"/>
    </a:accent1>
    <a:accent2>
      <a:srgbClr val="95C23D"/>
    </a:accent2>
    <a:accent3>
      <a:srgbClr val="FBBC33"/>
    </a:accent3>
    <a:accent4>
      <a:srgbClr val="008886"/>
    </a:accent4>
    <a:accent5>
      <a:srgbClr val="E83278"/>
    </a:accent5>
    <a:accent6>
      <a:srgbClr val="7A74A2"/>
    </a:accent6>
    <a:hlink>
      <a:srgbClr val="0563C1"/>
    </a:hlink>
    <a:folHlink>
      <a:srgbClr val="954F72"/>
    </a:folHlink>
  </a:clrScheme>
  <a:fontScheme name="Arbestförmedlingen">
    <a:majorFont>
      <a:latin typeface="Arial"/>
      <a:ea typeface=""/>
      <a:cs typeface=""/>
    </a:majorFont>
    <a:minorFont>
      <a:latin typeface="Georgi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ED56EDE82174740B685EF4E379C1B26" ma:contentTypeVersion="4" ma:contentTypeDescription="Skapa ett nytt dokument." ma:contentTypeScope="" ma:versionID="20f84243cadb95588b1e15d440262897">
  <xsd:schema xmlns:xsd="http://www.w3.org/2001/XMLSchema" xmlns:xs="http://www.w3.org/2001/XMLSchema" xmlns:p="http://schemas.microsoft.com/office/2006/metadata/properties" xmlns:ns2="425a02e6-dc1d-4bf8-b597-d31ad54e5473" xmlns:ns3="e7f36a9b-05e3-4667-8a41-b167a9aba4be" targetNamespace="http://schemas.microsoft.com/office/2006/metadata/properties" ma:root="true" ma:fieldsID="75a5f9726342cc5b89c9965826641818" ns2:_="" ns3:_="">
    <xsd:import namespace="425a02e6-dc1d-4bf8-b597-d31ad54e5473"/>
    <xsd:import namespace="e7f36a9b-05e3-4667-8a41-b167a9aba4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5a02e6-dc1d-4bf8-b597-d31ad54e54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f36a9b-05e3-4667-8a41-b167a9aba4b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189D25-6621-4A23-B9F0-D322E2F9173D}">
  <ds:schemaRefs>
    <ds:schemaRef ds:uri="425a02e6-dc1d-4bf8-b597-d31ad54e5473"/>
    <ds:schemaRef ds:uri="e7f36a9b-05e3-4667-8a41-b167a9aba4b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9D01E04-AD3C-4205-935E-77D11B607E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095FD5-E53B-4E28-9C68-4C6A4B11B9C9}">
  <ds:schemaRefs>
    <ds:schemaRef ds:uri="425a02e6-dc1d-4bf8-b597-d31ad54e5473"/>
    <ds:schemaRef ds:uri="e7f36a9b-05e3-4667-8a41-b167a9aba4b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21873</TotalTime>
  <Words>930</Words>
  <Application>Microsoft Office PowerPoint</Application>
  <PresentationFormat>Bredbild</PresentationFormat>
  <Paragraphs>287</Paragraphs>
  <Slides>26</Slides>
  <Notes>26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6</vt:i4>
      </vt:variant>
      <vt:variant>
        <vt:lpstr>Bildrubriker</vt:lpstr>
      </vt:variant>
      <vt:variant>
        <vt:i4>26</vt:i4>
      </vt:variant>
    </vt:vector>
  </HeadingPairs>
  <TitlesOfParts>
    <vt:vector size="37" baseType="lpstr">
      <vt:lpstr>Arial</vt:lpstr>
      <vt:lpstr>Calibri</vt:lpstr>
      <vt:lpstr>Courier New</vt:lpstr>
      <vt:lpstr>Helvetica Neue Medium</vt:lpstr>
      <vt:lpstr>Symbol</vt:lpstr>
      <vt:lpstr>1_Powerpoint_mall</vt:lpstr>
      <vt:lpstr>Vit SKL PPT</vt:lpstr>
      <vt:lpstr>2_Powerpoint_mall</vt:lpstr>
      <vt:lpstr>SKL PPT Röd</vt:lpstr>
      <vt:lpstr>1_SKL PPT Röd</vt:lpstr>
      <vt:lpstr>Arbetsförmedlingen</vt:lpstr>
      <vt:lpstr>PowerPoint-presentation</vt:lpstr>
      <vt:lpstr>PowerPoint-presentation</vt:lpstr>
      <vt:lpstr>PowerPoint-presentation</vt:lpstr>
      <vt:lpstr>Planeringsförutsättningar 2022-2025</vt:lpstr>
      <vt:lpstr>Långdragen återhämtning efter snabb rekyl för antalet arbetade timmar Miljoner timmar per kvartal</vt:lpstr>
      <vt:lpstr>Arbetslösheten ökar första halvåret 2021 Antal inskrivna arbetslösa 16-64 år, streckade linjer är Arbetsförmedlingens alternativa scenarier</vt:lpstr>
      <vt:lpstr>Långvariga effekter på arbetsmarknaden inskrivna arbetslösa 16-64 år, genomsnitt per år</vt:lpstr>
      <vt:lpstr>PowerPoint-presentation</vt:lpstr>
      <vt:lpstr>Statens och kommunsektorns del i den offentliga sektorns konsoliderade brutto­skuld (Maastrichtskuld) Procent av BNP</vt:lpstr>
      <vt:lpstr>Utveckling av sysselsättning (timmar) och demografiskt tryck Index 2000 = 100</vt:lpstr>
      <vt:lpstr>Kommunernas resultat samt vad 2 procent av skatter o bidrag motsvarar Miljarder kronor</vt:lpstr>
      <vt:lpstr>Utveckling av statsbidrag och demografi för kommuner och regioner Ökning i miljarder kronor jämfört med år 2019</vt:lpstr>
      <vt:lpstr>Generella statsbidrag – Umeå kommun</vt:lpstr>
      <vt:lpstr>Skatteunderlagsprognos,  Resultatutjämningsreserv (RUR)</vt:lpstr>
      <vt:lpstr>De senaste skatteunderlagsprognoserna</vt:lpstr>
      <vt:lpstr>De senaste skatteunderlagsprognoserna</vt:lpstr>
      <vt:lpstr>Skatteunderlagsprognoser i jämförelse</vt:lpstr>
      <vt:lpstr>Resultatutjämningsreserv (RUR) </vt:lpstr>
      <vt:lpstr>Om skatteunderlaget viker när kan vi nyttja ResultatUtjämningsReserven (RUR)?</vt:lpstr>
      <vt:lpstr>Utmaningar Umeå kommun</vt:lpstr>
      <vt:lpstr>Demografiutveckling, en utmaning</vt:lpstr>
      <vt:lpstr>Skatter och bidrag jämfört med försörjningskvot</vt:lpstr>
      <vt:lpstr>Förutsättningar inför kommande år Försörjningskvotens utveckling </vt:lpstr>
      <vt:lpstr>Övriga utmaningar</vt:lpstr>
      <vt:lpstr>Sammanfattning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Lena Höök Gustafsson</dc:creator>
  <cp:lastModifiedBy>Lena Höök Gustafsson</cp:lastModifiedBy>
  <cp:revision>64</cp:revision>
  <cp:lastPrinted>2021-03-05T06:34:25Z</cp:lastPrinted>
  <dcterms:created xsi:type="dcterms:W3CDTF">2020-02-05T07:44:22Z</dcterms:created>
  <dcterms:modified xsi:type="dcterms:W3CDTF">2021-03-11T07:43:33Z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0x010100EED56EDE82174740B685EF4E379C1B26</vt:lpwstr>
  </property>
</Properties>
</file>