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18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19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20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21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3.xml" ContentType="application/vnd.openxmlformats-officedocument.themeOverr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24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4.xml" ContentType="application/vnd.openxmlformats-officedocument.themeOverr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30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31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32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notesSlides/notesSlide37.xml" ContentType="application/vnd.openxmlformats-officedocument.presentationml.notesSl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notesSlides/notesSlide41.xml" ContentType="application/vnd.openxmlformats-officedocument.presentationml.notesSlid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notesSlides/notesSlide42.xml" ContentType="application/vnd.openxmlformats-officedocument.presentationml.notesSlid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2145" r:id="rId2"/>
    <p:sldId id="274" r:id="rId3"/>
    <p:sldId id="304" r:id="rId4"/>
    <p:sldId id="305" r:id="rId5"/>
    <p:sldId id="258" r:id="rId6"/>
    <p:sldId id="306" r:id="rId7"/>
    <p:sldId id="296" r:id="rId8"/>
    <p:sldId id="260" r:id="rId9"/>
    <p:sldId id="321" r:id="rId10"/>
    <p:sldId id="322" r:id="rId11"/>
    <p:sldId id="314" r:id="rId12"/>
    <p:sldId id="315" r:id="rId13"/>
    <p:sldId id="316" r:id="rId14"/>
    <p:sldId id="317" r:id="rId15"/>
    <p:sldId id="318" r:id="rId16"/>
    <p:sldId id="275" r:id="rId17"/>
    <p:sldId id="276" r:id="rId18"/>
    <p:sldId id="267" r:id="rId19"/>
    <p:sldId id="273" r:id="rId20"/>
    <p:sldId id="323" r:id="rId21"/>
    <p:sldId id="307" r:id="rId22"/>
    <p:sldId id="308" r:id="rId23"/>
    <p:sldId id="266" r:id="rId24"/>
    <p:sldId id="265" r:id="rId25"/>
    <p:sldId id="281" r:id="rId26"/>
    <p:sldId id="282" r:id="rId27"/>
    <p:sldId id="283" r:id="rId28"/>
    <p:sldId id="284" r:id="rId29"/>
    <p:sldId id="286" r:id="rId30"/>
    <p:sldId id="287" r:id="rId31"/>
    <p:sldId id="288" r:id="rId32"/>
    <p:sldId id="289" r:id="rId33"/>
    <p:sldId id="290" r:id="rId34"/>
    <p:sldId id="309" r:id="rId35"/>
    <p:sldId id="291" r:id="rId36"/>
    <p:sldId id="292" r:id="rId37"/>
    <p:sldId id="293" r:id="rId38"/>
    <p:sldId id="294" r:id="rId39"/>
    <p:sldId id="310" r:id="rId40"/>
    <p:sldId id="320" r:id="rId41"/>
    <p:sldId id="312" r:id="rId42"/>
    <p:sldId id="313" r:id="rId43"/>
    <p:sldId id="319" r:id="rId4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318DF698-02CC-484D-B55F-8C4F3315AE86}">
          <p14:sldIdLst>
            <p14:sldId id="2145"/>
          </p14:sldIdLst>
        </p14:section>
        <p14:section name="Introduktion Prognos 2021 - Året som gått" id="{7A0EA6C4-739C-44F7-BA68-01B8CDED4A2F}">
          <p14:sldIdLst>
            <p14:sldId id="274"/>
            <p14:sldId id="304"/>
            <p14:sldId id="305"/>
            <p14:sldId id="258"/>
            <p14:sldId id="306"/>
            <p14:sldId id="296"/>
            <p14:sldId id="260"/>
            <p14:sldId id="321"/>
            <p14:sldId id="322"/>
          </p14:sldIdLst>
        </p14:section>
        <p14:section name="Förändringskomponenterna" id="{27D28366-1211-437B-8257-1473C34CA8EA}">
          <p14:sldIdLst>
            <p14:sldId id="314"/>
            <p14:sldId id="315"/>
            <p14:sldId id="316"/>
            <p14:sldId id="317"/>
            <p14:sldId id="318"/>
          </p14:sldIdLst>
        </p14:section>
        <p14:section name="Antaganden prognos 2021" id="{A9A77778-C33C-498D-BCB3-98AC28A5EF72}">
          <p14:sldIdLst>
            <p14:sldId id="275"/>
            <p14:sldId id="276"/>
            <p14:sldId id="267"/>
            <p14:sldId id="273"/>
            <p14:sldId id="323"/>
            <p14:sldId id="307"/>
            <p14:sldId id="308"/>
            <p14:sldId id="266"/>
            <p14:sldId id="265"/>
            <p14:sldId id="281"/>
            <p14:sldId id="282"/>
            <p14:sldId id="283"/>
          </p14:sldIdLst>
        </p14:section>
        <p14:section name="Prognos 2021 - kommunövergripande" id="{DBBF3916-CEC1-4027-B82A-9FC233D276F9}">
          <p14:sldIdLst>
            <p14:sldId id="284"/>
            <p14:sldId id="286"/>
            <p14:sldId id="287"/>
            <p14:sldId id="288"/>
            <p14:sldId id="289"/>
            <p14:sldId id="290"/>
            <p14:sldId id="309"/>
            <p14:sldId id="291"/>
            <p14:sldId id="292"/>
            <p14:sldId id="293"/>
            <p14:sldId id="294"/>
            <p14:sldId id="310"/>
            <p14:sldId id="320"/>
            <p14:sldId id="312"/>
            <p14:sldId id="313"/>
            <p14:sldId id="31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BBB59"/>
    <a:srgbClr val="00A0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62162" autoAdjust="0"/>
  </p:normalViewPr>
  <p:slideViewPr>
    <p:cSldViewPr snapToGrid="0">
      <p:cViewPr varScale="1">
        <p:scale>
          <a:sx n="71" d="100"/>
          <a:sy n="71" d="100"/>
        </p:scale>
        <p:origin x="20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nlev\Downloads\BE0101A__20210303-09515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nlev\Downloads\BE0101N1_20210304-105345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file:///\\ad.umea.se\DFS\Gemensam\SLK\Utveckling%20ny\2.%20Analyser%20och%20underlag\11.%20&#197;rsvisa%20befolkningsprognoser\&#197;rsvisa%20befolkningsprognoser\Befolkningsprognos%202019\190313%20Underlag%20presentation\190313%20underlag%20presentation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nlev\Downloads\BE0101A__20210303-095155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umea.se\DFS\Gemensam\SLK\&#214;vergripande%20planering\3%20Statistik%20och%20analyser\11.%20&#197;rsvisa%20befolkningsprognoser\&#197;rsvisa%20befolkningsprognoser\Befolkningsprognos%202021\200228%20Till%20budgetprocess\210304%20P21%20till%20in%20och%20omv&#228;rld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file:///\\ad.umea.se\DFS\Gemensam\SLK\&#214;vergripande%20planering\3%20Statistik%20och%20analyser\11.%20&#197;rsvisa%20befolkningsprognoser\&#197;rsvisa%20befolkningsprognoser\Befolkningsprognos%202020\200214%20F&#246;rsta%20utkast%20prognos\Prognos%202020%20Utkast%202020-02-14%20Demografiska%20antagandena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nlev\Downloads\Prognosfiler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nlev\Downloads\Prognosfiler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nlev\Downloads\Prognosfiler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nlev\Downloads\Prognosfiler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nlev\Downloads\Prognosfiler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nlev\Downloads\BE0101A__20210303-09515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nlev\Downloads\Prognosfiler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nlev\Downloads\Prognosfiler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nlev\Downloads\Prognosfiler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nlev\Downloads\Prognosfiler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nlev\Downloads\Prognosfiler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nlev\Downloads\Prognosfiler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nlev\Downloads\BE0101A__20210303-09515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nlev\Downloads\BE0101A__20210303-095155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nlev\Downloads\BE0101A__20210303-095155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nlev\Downloads\BE0101A__20210303-095155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7.xml"/><Relationship Id="rId1" Type="http://schemas.microsoft.com/office/2011/relationships/chartStyle" Target="style7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\\ad.umea.se\DFS\Gemensam\SLK\Utveckling%20ny\2.%20Analyser%20och%20underlag\11.%20&#197;rsvisa%20befolkningsprognoser\&#197;rsvisa%20befolkningsprognoser\Befolkningsprognos%202019\190313%20Underlag%20presentation\190313%20underlag%20presentation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8.xml"/><Relationship Id="rId1" Type="http://schemas.microsoft.com/office/2011/relationships/chartStyle" Target="style8.xml"/><Relationship Id="rId5" Type="http://schemas.openxmlformats.org/officeDocument/2006/relationships/chartUserShapes" Target="../drawings/drawing2.xml"/><Relationship Id="rId4" Type="http://schemas.openxmlformats.org/officeDocument/2006/relationships/oleObject" Target="file:///\\ad.umea.se\DFS\Gemensam\SLK\Utveckling%20ny\2.%20Analyser%20och%20underlag\11.%20&#197;rsvisa%20befolkningsprognoser\&#197;rsvisa%20befolkningsprognoser\Befolkningsprognos%202019\190313%20Underlag%20presentation\190313%20underlag%20presentation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nlev\AppData\Local\Microsoft\Windows\INetCache\Content.Outlook\FMZX35IH\Ume&#229;%20prognos%202021-2032%20slutlig%20prognos%202021-02-22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Befolkningsförändring</c:v>
          </c:tx>
          <c:spPr>
            <a:solidFill>
              <a:srgbClr val="9BBB59"/>
            </a:solidFill>
            <a:ln>
              <a:noFill/>
            </a:ln>
            <a:effectLst/>
          </c:spPr>
          <c:invertIfNegative val="0"/>
          <c:cat>
            <c:strRef>
              <c:f>förändringskomponenter!$B$3:$V$3</c:f>
              <c:strCach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strCache>
            </c:strRef>
          </c:cat>
          <c:val>
            <c:numRef>
              <c:f>förändringskomponenter!$B$4:$V$4</c:f>
              <c:numCache>
                <c:formatCode>_-* #\ ##0_-;\-* #\ ##0_-;_-* "-"??_-;_-@_-</c:formatCode>
                <c:ptCount val="21"/>
                <c:pt idx="0">
                  <c:v>542</c:v>
                </c:pt>
                <c:pt idx="1">
                  <c:v>494</c:v>
                </c:pt>
                <c:pt idx="2">
                  <c:v>1519</c:v>
                </c:pt>
                <c:pt idx="3">
                  <c:v>1392</c:v>
                </c:pt>
                <c:pt idx="4">
                  <c:v>1473</c:v>
                </c:pt>
                <c:pt idx="5">
                  <c:v>1368</c:v>
                </c:pt>
                <c:pt idx="6">
                  <c:v>477</c:v>
                </c:pt>
                <c:pt idx="7">
                  <c:v>536</c:v>
                </c:pt>
                <c:pt idx="8">
                  <c:v>957</c:v>
                </c:pt>
                <c:pt idx="9">
                  <c:v>1347</c:v>
                </c:pt>
                <c:pt idx="10">
                  <c:v>1398</c:v>
                </c:pt>
                <c:pt idx="11">
                  <c:v>992</c:v>
                </c:pt>
                <c:pt idx="12">
                  <c:v>829</c:v>
                </c:pt>
                <c:pt idx="13">
                  <c:v>1055</c:v>
                </c:pt>
                <c:pt idx="14">
                  <c:v>1264</c:v>
                </c:pt>
                <c:pt idx="15">
                  <c:v>1164</c:v>
                </c:pt>
                <c:pt idx="16">
                  <c:v>2115</c:v>
                </c:pt>
                <c:pt idx="17">
                  <c:v>2188</c:v>
                </c:pt>
                <c:pt idx="18">
                  <c:v>2039</c:v>
                </c:pt>
                <c:pt idx="19">
                  <c:v>1782</c:v>
                </c:pt>
                <c:pt idx="20">
                  <c:v>1323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C6-4DFF-85EE-4B48607E88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727022296"/>
        <c:axId val="727023608"/>
      </c:barChart>
      <c:catAx>
        <c:axId val="727022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27023608"/>
        <c:crosses val="autoZero"/>
        <c:auto val="1"/>
        <c:lblAlgn val="ctr"/>
        <c:lblOffset val="100"/>
        <c:noMultiLvlLbl val="0"/>
      </c:catAx>
      <c:valAx>
        <c:axId val="727023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\ ##0_-;\-* #\ 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27022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BE0101N1!$B$110</c:f>
              <c:strCache>
                <c:ptCount val="1"/>
                <c:pt idx="0">
                  <c:v>19-24 år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3"/>
              <c:layout>
                <c:manualLayout>
                  <c:x val="-6.3835692478490247E-2"/>
                  <c:y val="-0.1020644861980979"/>
                </c:manualLayout>
              </c:layout>
              <c:tx>
                <c:rich>
                  <a:bodyPr/>
                  <a:lstStyle/>
                  <a:p>
                    <a:fld id="{B8528032-605A-4BFD-8016-221B9B991F66}" type="CATEGORYNAME">
                      <a:rPr lang="en-US" b="1"/>
                      <a:pPr/>
                      <a:t>[KATEGORINAMN]</a:t>
                    </a:fld>
                    <a:endParaRPr lang="en-US" b="1" baseline="0"/>
                  </a:p>
                  <a:p>
                    <a:fld id="{BE8AFE1A-8CA0-4332-832D-7B6F532003AA}" type="VALUE">
                      <a:rPr lang="en-US"/>
                      <a:pPr/>
                      <a:t>[VÄRDE]</a:t>
                    </a:fld>
                    <a:endParaRPr lang="sv-SE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E40-4FB4-965C-24217F63A9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BE0101N1!$C$109:$AJ$109</c:f>
              <c:strCache>
                <c:ptCount val="3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</c:strCache>
            </c:strRef>
          </c:cat>
          <c:val>
            <c:numRef>
              <c:f>BE0101N1!$C$110:$AJ$110</c:f>
              <c:numCache>
                <c:formatCode>_-* #\ ##0_-;\-* #\ ##0_-;_-* "-"??_-;_-@_-</c:formatCode>
                <c:ptCount val="34"/>
                <c:pt idx="0">
                  <c:v>617726</c:v>
                </c:pt>
                <c:pt idx="1">
                  <c:v>616690</c:v>
                </c:pt>
                <c:pt idx="2">
                  <c:v>617492</c:v>
                </c:pt>
                <c:pt idx="3">
                  <c:v>623315</c:v>
                </c:pt>
                <c:pt idx="4">
                  <c:v>630392</c:v>
                </c:pt>
                <c:pt idx="5">
                  <c:v>638777</c:v>
                </c:pt>
                <c:pt idx="6">
                  <c:v>655895</c:v>
                </c:pt>
                <c:pt idx="7">
                  <c:v>679585</c:v>
                </c:pt>
                <c:pt idx="8">
                  <c:v>706258</c:v>
                </c:pt>
                <c:pt idx="9">
                  <c:v>739568</c:v>
                </c:pt>
                <c:pt idx="10">
                  <c:v>765651</c:v>
                </c:pt>
                <c:pt idx="11">
                  <c:v>782460</c:v>
                </c:pt>
                <c:pt idx="12">
                  <c:v>793829</c:v>
                </c:pt>
                <c:pt idx="13">
                  <c:v>794844</c:v>
                </c:pt>
                <c:pt idx="14">
                  <c:v>787378</c:v>
                </c:pt>
                <c:pt idx="15">
                  <c:v>766071</c:v>
                </c:pt>
                <c:pt idx="16">
                  <c:v>747447</c:v>
                </c:pt>
                <c:pt idx="17">
                  <c:v>725676</c:v>
                </c:pt>
                <c:pt idx="18">
                  <c:v>710399</c:v>
                </c:pt>
                <c:pt idx="19">
                  <c:v>700595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E40-4FB4-965C-24217F63A90A}"/>
            </c:ext>
          </c:extLst>
        </c:ser>
        <c:ser>
          <c:idx val="1"/>
          <c:order val="1"/>
          <c:tx>
            <c:strRef>
              <c:f>BE0101N1!$B$111</c:f>
              <c:strCache>
                <c:ptCount val="1"/>
                <c:pt idx="0">
                  <c:v>Prognos 19-24 år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20"/>
              <c:layout>
                <c:manualLayout>
                  <c:x val="1.9428254232583958E-2"/>
                  <c:y val="0.12526096033402923"/>
                </c:manualLayout>
              </c:layout>
              <c:tx>
                <c:rich>
                  <a:bodyPr/>
                  <a:lstStyle/>
                  <a:p>
                    <a:fld id="{040FBF27-2C92-4B32-BA96-DE64C4D70870}" type="CATEGORYNAME">
                      <a:rPr lang="en-US" b="1"/>
                      <a:pPr/>
                      <a:t>[KATEGORINAMN]</a:t>
                    </a:fld>
                    <a:endParaRPr lang="en-US" b="1" baseline="0"/>
                  </a:p>
                  <a:p>
                    <a:fld id="{47B7623F-B127-47DD-933A-EB4F856C31D2}" type="VALUE">
                      <a:rPr lang="en-US"/>
                      <a:pPr/>
                      <a:t>[VÄRDE]</a:t>
                    </a:fld>
                    <a:endParaRPr lang="sv-SE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6E40-4FB4-965C-24217F63A9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BE0101N1!$C$109:$AJ$109</c:f>
              <c:strCache>
                <c:ptCount val="3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</c:strCache>
            </c:strRef>
          </c:cat>
          <c:val>
            <c:numRef>
              <c:f>BE0101N1!$C$111:$AJ$111</c:f>
              <c:numCache>
                <c:formatCode>General</c:formatCode>
                <c:ptCount val="34"/>
                <c:pt idx="19" formatCode="_-* #\ ##0_-;\-* #\ ##0_-;_-* &quot;-&quot;??_-;_-@_-">
                  <c:v>700595</c:v>
                </c:pt>
                <c:pt idx="20" formatCode="_-* #\ ##0_-;\-* #\ ##0_-;_-* &quot;-&quot;??_-;_-@_-">
                  <c:v>690455</c:v>
                </c:pt>
                <c:pt idx="21" formatCode="_-* #\ ##0_-;\-* #\ ##0_-;_-* &quot;-&quot;??_-;_-@_-">
                  <c:v>693629</c:v>
                </c:pt>
                <c:pt idx="22" formatCode="_-* #\ ##0_-;\-* #\ ##0_-;_-* &quot;-&quot;??_-;_-@_-">
                  <c:v>696737</c:v>
                </c:pt>
                <c:pt idx="23" formatCode="_-* #\ ##0_-;\-* #\ ##0_-;_-* &quot;-&quot;??_-;_-@_-">
                  <c:v>707100</c:v>
                </c:pt>
                <c:pt idx="24" formatCode="_-* #\ ##0_-;\-* #\ ##0_-;_-* &quot;-&quot;??_-;_-@_-">
                  <c:v>717260</c:v>
                </c:pt>
                <c:pt idx="25" formatCode="_-* #\ ##0_-;\-* #\ ##0_-;_-* &quot;-&quot;??_-;_-@_-">
                  <c:v>723385</c:v>
                </c:pt>
                <c:pt idx="26" formatCode="_-* #\ ##0_-;\-* #\ ##0_-;_-* &quot;-&quot;??_-;_-@_-">
                  <c:v>737300</c:v>
                </c:pt>
                <c:pt idx="27" formatCode="_-* #\ ##0_-;\-* #\ ##0_-;_-* &quot;-&quot;??_-;_-@_-">
                  <c:v>754264</c:v>
                </c:pt>
                <c:pt idx="28" formatCode="_-* #\ ##0_-;\-* #\ ##0_-;_-* &quot;-&quot;??_-;_-@_-">
                  <c:v>769683</c:v>
                </c:pt>
                <c:pt idx="29" formatCode="_-* #\ ##0_-;\-* #\ ##0_-;_-* &quot;-&quot;??_-;_-@_-">
                  <c:v>783462</c:v>
                </c:pt>
                <c:pt idx="30" formatCode="_-* #\ ##0_-;\-* #\ ##0_-;_-* &quot;-&quot;??_-;_-@_-">
                  <c:v>798566</c:v>
                </c:pt>
                <c:pt idx="31" formatCode="_-* #\ ##0_-;\-* #\ ##0_-;_-* &quot;-&quot;??_-;_-@_-">
                  <c:v>808315</c:v>
                </c:pt>
                <c:pt idx="32" formatCode="_-* #\ ##0_-;\-* #\ ##0_-;_-* &quot;-&quot;??_-;_-@_-">
                  <c:v>814820</c:v>
                </c:pt>
                <c:pt idx="33" formatCode="_-* #\ ##0_-;\-* #\ ##0_-;_-* &quot;-&quot;??_-;_-@_-">
                  <c:v>819154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E40-4FB4-965C-24217F63A9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6395840"/>
        <c:axId val="796401088"/>
      </c:lineChart>
      <c:catAx>
        <c:axId val="796395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96401088"/>
        <c:crosses val="autoZero"/>
        <c:auto val="1"/>
        <c:lblAlgn val="ctr"/>
        <c:lblOffset val="100"/>
        <c:noMultiLvlLbl val="0"/>
      </c:catAx>
      <c:valAx>
        <c:axId val="796401088"/>
        <c:scaling>
          <c:orientation val="minMax"/>
          <c:min val="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\ ##0_-;\-* #\ 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96395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1500939889417682E-2"/>
          <c:y val="0.10023146294694189"/>
          <c:w val="0.1939222436527101"/>
          <c:h val="0.10059535472721896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bild_15!$D$1:$D$2</c:f>
              <c:strCache>
                <c:ptCount val="2"/>
                <c:pt idx="0">
                  <c:v>Faktisk procentuell tillväxt Umeå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bild_15!$A$3:$A$31</c:f>
              <c:strCache>
                <c:ptCount val="2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  <c:pt idx="23">
                  <c:v>2024</c:v>
                </c:pt>
                <c:pt idx="24">
                  <c:v>2025</c:v>
                </c:pt>
                <c:pt idx="25">
                  <c:v>2026</c:v>
                </c:pt>
                <c:pt idx="26">
                  <c:v>2027</c:v>
                </c:pt>
                <c:pt idx="27">
                  <c:v>2028</c:v>
                </c:pt>
                <c:pt idx="28">
                  <c:v>2029</c:v>
                </c:pt>
              </c:strCache>
            </c:strRef>
          </c:cat>
          <c:val>
            <c:numRef>
              <c:f>bild_15!$D$3:$D$31</c:f>
              <c:numCache>
                <c:formatCode>0.00%</c:formatCode>
                <c:ptCount val="29"/>
                <c:pt idx="0">
                  <c:v>4.7267299448867112E-3</c:v>
                </c:pt>
                <c:pt idx="1">
                  <c:v>1.4465840047235397E-2</c:v>
                </c:pt>
                <c:pt idx="2">
                  <c:v>1.306735508096691E-2</c:v>
                </c:pt>
                <c:pt idx="3">
                  <c:v>1.3649378689177795E-2</c:v>
                </c:pt>
                <c:pt idx="4">
                  <c:v>1.2505713502148276E-2</c:v>
                </c:pt>
                <c:pt idx="5">
                  <c:v>4.3066866501742535E-3</c:v>
                </c:pt>
                <c:pt idx="6">
                  <c:v>4.8186272306378385E-3</c:v>
                </c:pt>
                <c:pt idx="7">
                  <c:v>8.5621493947446118E-3</c:v>
                </c:pt>
                <c:pt idx="8">
                  <c:v>1.1949116457313178E-2</c:v>
                </c:pt>
                <c:pt idx="9">
                  <c:v>1.2255095332018408E-2</c:v>
                </c:pt>
                <c:pt idx="10">
                  <c:v>8.5907528166757601E-3</c:v>
                </c:pt>
                <c:pt idx="11">
                  <c:v>7.1180182887562787E-3</c:v>
                </c:pt>
                <c:pt idx="12">
                  <c:v>8.9944924719081963E-3</c:v>
                </c:pt>
                <c:pt idx="13">
                  <c:v>1.0680276132455703E-2</c:v>
                </c:pt>
                <c:pt idx="14">
                  <c:v>9.7313837124727246E-3</c:v>
                </c:pt>
                <c:pt idx="15">
                  <c:v>1.7511612310290865E-2</c:v>
                </c:pt>
                <c:pt idx="16">
                  <c:v>1.7804250886957654E-2</c:v>
                </c:pt>
                <c:pt idx="17">
                  <c:v>1.6301566997121843E-2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1E8-4B58-8778-215FF4D18934}"/>
            </c:ext>
          </c:extLst>
        </c:ser>
        <c:ser>
          <c:idx val="1"/>
          <c:order val="1"/>
          <c:tx>
            <c:strRef>
              <c:f>bild_15!$E$1:$E$2</c:f>
              <c:strCache>
                <c:ptCount val="2"/>
                <c:pt idx="0">
                  <c:v>Procentuell tillväxt prognos Umeå</c:v>
                </c:pt>
              </c:strCache>
            </c:strRef>
          </c:tx>
          <c:spPr>
            <a:ln w="38100" cap="rnd">
              <a:solidFill>
                <a:srgbClr val="4F81BD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bild_15!$A$3:$A$31</c:f>
              <c:strCache>
                <c:ptCount val="2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  <c:pt idx="23">
                  <c:v>2024</c:v>
                </c:pt>
                <c:pt idx="24">
                  <c:v>2025</c:v>
                </c:pt>
                <c:pt idx="25">
                  <c:v>2026</c:v>
                </c:pt>
                <c:pt idx="26">
                  <c:v>2027</c:v>
                </c:pt>
                <c:pt idx="27">
                  <c:v>2028</c:v>
                </c:pt>
                <c:pt idx="28">
                  <c:v>2029</c:v>
                </c:pt>
              </c:strCache>
            </c:strRef>
          </c:cat>
          <c:val>
            <c:numRef>
              <c:f>bild_15!$E$3:$E$31</c:f>
              <c:numCache>
                <c:formatCode>General</c:formatCode>
                <c:ptCount val="29"/>
                <c:pt idx="17" formatCode="0.00%">
                  <c:v>1.6301566997121843E-2</c:v>
                </c:pt>
                <c:pt idx="18" formatCode="0.00%">
                  <c:v>1.2992978702311598E-2</c:v>
                </c:pt>
                <c:pt idx="19" formatCode="0.00%">
                  <c:v>1.2536705418600844E-2</c:v>
                </c:pt>
                <c:pt idx="20" formatCode="0.00%">
                  <c:v>1.235054694780081E-2</c:v>
                </c:pt>
                <c:pt idx="21" formatCode="0.00%">
                  <c:v>1.2041279149657939E-2</c:v>
                </c:pt>
                <c:pt idx="22" formatCode="0.00%">
                  <c:v>1.2130939739147415E-2</c:v>
                </c:pt>
                <c:pt idx="23" formatCode="0.00%">
                  <c:v>1.2022370299247588E-2</c:v>
                </c:pt>
                <c:pt idx="24" formatCode="0.00%">
                  <c:v>1.1792628993114602E-2</c:v>
                </c:pt>
                <c:pt idx="25" formatCode="0.00%">
                  <c:v>1.1741233520974934E-2</c:v>
                </c:pt>
                <c:pt idx="26" formatCode="0.00%">
                  <c:v>1.162636754457547E-2</c:v>
                </c:pt>
                <c:pt idx="27" formatCode="0.00%">
                  <c:v>1.1524826656107415E-2</c:v>
                </c:pt>
                <c:pt idx="28" formatCode="0.00%">
                  <c:v>1.1249140966489359E-2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1E8-4B58-8778-215FF4D18934}"/>
            </c:ext>
          </c:extLst>
        </c:ser>
        <c:ser>
          <c:idx val="2"/>
          <c:order val="2"/>
          <c:tx>
            <c:strRef>
              <c:f>bild_15!$F$1:$F$2</c:f>
              <c:strCache>
                <c:ptCount val="2"/>
                <c:pt idx="0">
                  <c:v>Faktisk procentuell tillväxt Riket</c:v>
                </c:pt>
              </c:strCache>
            </c:strRef>
          </c:tx>
          <c:spPr>
            <a:ln w="38100" cap="rnd">
              <a:solidFill>
                <a:srgbClr val="9BBB59"/>
              </a:solidFill>
              <a:round/>
            </a:ln>
            <a:effectLst/>
          </c:spPr>
          <c:marker>
            <c:symbol val="none"/>
          </c:marker>
          <c:cat>
            <c:strRef>
              <c:f>bild_15!$A$3:$A$31</c:f>
              <c:strCache>
                <c:ptCount val="2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  <c:pt idx="23">
                  <c:v>2024</c:v>
                </c:pt>
                <c:pt idx="24">
                  <c:v>2025</c:v>
                </c:pt>
                <c:pt idx="25">
                  <c:v>2026</c:v>
                </c:pt>
                <c:pt idx="26">
                  <c:v>2027</c:v>
                </c:pt>
                <c:pt idx="27">
                  <c:v>2028</c:v>
                </c:pt>
                <c:pt idx="28">
                  <c:v>2029</c:v>
                </c:pt>
              </c:strCache>
            </c:strRef>
          </c:cat>
          <c:val>
            <c:numRef>
              <c:f>bild_15!$F$3:$F$31</c:f>
              <c:numCache>
                <c:formatCode>0.00%</c:formatCode>
                <c:ptCount val="29"/>
                <c:pt idx="0">
                  <c:v>2.9648335793520776E-3</c:v>
                </c:pt>
                <c:pt idx="1">
                  <c:v>3.5536586745638856E-3</c:v>
                </c:pt>
                <c:pt idx="2">
                  <c:v>3.9014458233435352E-3</c:v>
                </c:pt>
                <c:pt idx="3">
                  <c:v>3.9798700264158555E-3</c:v>
                </c:pt>
                <c:pt idx="4">
                  <c:v>4.0348927224561973E-3</c:v>
                </c:pt>
                <c:pt idx="5">
                  <c:v>7.2399199270713876E-3</c:v>
                </c:pt>
                <c:pt idx="6">
                  <c:v>7.6449067550712112E-3</c:v>
                </c:pt>
                <c:pt idx="7">
                  <c:v>7.9952720957054326E-3</c:v>
                </c:pt>
                <c:pt idx="8">
                  <c:v>9.1110456425196676E-3</c:v>
                </c:pt>
                <c:pt idx="9">
                  <c:v>8.0174017271972212E-3</c:v>
                </c:pt>
                <c:pt idx="10">
                  <c:v>7.1461419754725421E-3</c:v>
                </c:pt>
                <c:pt idx="11">
                  <c:v>7.702110809455591E-3</c:v>
                </c:pt>
                <c:pt idx="12">
                  <c:v>9.3105898109156308E-3</c:v>
                </c:pt>
                <c:pt idx="13">
                  <c:v>1.0626484728037637E-2</c:v>
                </c:pt>
                <c:pt idx="14">
                  <c:v>1.0634885053432444E-2</c:v>
                </c:pt>
                <c:pt idx="15">
                  <c:v>1.4631585754039405E-2</c:v>
                </c:pt>
                <c:pt idx="16">
                  <c:v>1.251496600402215E-2</c:v>
                </c:pt>
                <c:pt idx="17">
                  <c:v>1.0863673022838782E-2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1E8-4B58-8778-215FF4D18934}"/>
            </c:ext>
          </c:extLst>
        </c:ser>
        <c:ser>
          <c:idx val="3"/>
          <c:order val="3"/>
          <c:tx>
            <c:strRef>
              <c:f>bild_15!$G$1:$G$2</c:f>
              <c:strCache>
                <c:ptCount val="2"/>
                <c:pt idx="0">
                  <c:v>Procentuell tillväxt prognos Riket</c:v>
                </c:pt>
              </c:strCache>
            </c:strRef>
          </c:tx>
          <c:spPr>
            <a:ln w="38100" cap="rnd">
              <a:solidFill>
                <a:srgbClr val="F79646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bild_15!$A$3:$A$31</c:f>
              <c:strCache>
                <c:ptCount val="2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  <c:pt idx="23">
                  <c:v>2024</c:v>
                </c:pt>
                <c:pt idx="24">
                  <c:v>2025</c:v>
                </c:pt>
                <c:pt idx="25">
                  <c:v>2026</c:v>
                </c:pt>
                <c:pt idx="26">
                  <c:v>2027</c:v>
                </c:pt>
                <c:pt idx="27">
                  <c:v>2028</c:v>
                </c:pt>
                <c:pt idx="28">
                  <c:v>2029</c:v>
                </c:pt>
              </c:strCache>
            </c:strRef>
          </c:cat>
          <c:val>
            <c:numRef>
              <c:f>bild_15!$G$3:$G$31</c:f>
              <c:numCache>
                <c:formatCode>General</c:formatCode>
                <c:ptCount val="29"/>
                <c:pt idx="17" formatCode="0.00%">
                  <c:v>1.0863673022838782E-2</c:v>
                </c:pt>
                <c:pt idx="18" formatCode="0.00%">
                  <c:v>8.9945587494263297E-3</c:v>
                </c:pt>
                <c:pt idx="19" formatCode="0.00%">
                  <c:v>9.6048313726888289E-3</c:v>
                </c:pt>
                <c:pt idx="20" formatCode="0.00%">
                  <c:v>9.4730583694387204E-3</c:v>
                </c:pt>
                <c:pt idx="21" formatCode="0.00%">
                  <c:v>8.7490895969664067E-3</c:v>
                </c:pt>
                <c:pt idx="22" formatCode="0.00%">
                  <c:v>8.308434884797147E-3</c:v>
                </c:pt>
                <c:pt idx="23" formatCode="0.00%">
                  <c:v>7.6795208198815789E-3</c:v>
                </c:pt>
                <c:pt idx="24" formatCode="0.00%">
                  <c:v>7.1053424778227585E-3</c:v>
                </c:pt>
                <c:pt idx="25" formatCode="0.00%">
                  <c:v>6.5616158594899027E-3</c:v>
                </c:pt>
                <c:pt idx="26" formatCode="0.00%">
                  <c:v>6.1083320921371349E-3</c:v>
                </c:pt>
                <c:pt idx="27" formatCode="0.00%">
                  <c:v>5.7091508456516013E-3</c:v>
                </c:pt>
                <c:pt idx="28" formatCode="0.00%">
                  <c:v>5.2781832980616583E-3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1E8-4B58-8778-215FF4D189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83238520"/>
        <c:axId val="336465728"/>
      </c:lineChart>
      <c:catAx>
        <c:axId val="583238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pPr>
            <a:endParaRPr lang="sv-SE"/>
          </a:p>
        </c:txPr>
        <c:crossAx val="336465728"/>
        <c:crosses val="autoZero"/>
        <c:auto val="1"/>
        <c:lblAlgn val="ctr"/>
        <c:lblOffset val="100"/>
        <c:noMultiLvlLbl val="0"/>
      </c:catAx>
      <c:valAx>
        <c:axId val="336465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pPr>
            <a:endParaRPr lang="sv-SE"/>
          </a:p>
        </c:txPr>
        <c:crossAx val="583238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>
          <a:latin typeface="Calibri Light" panose="020F0302020204030204" pitchFamily="34" charset="0"/>
          <a:cs typeface="Calibri Light" panose="020F0302020204030204" pitchFamily="34" charset="0"/>
        </a:defRPr>
      </a:pPr>
      <a:endParaRPr lang="sv-SE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v>Födelsenetto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förändringskomponenter!$B$15:$AH$15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förändringskomponenter!$B$20:$AH$20</c:f>
              <c:numCache>
                <c:formatCode>_-* #\ ##0_-;\-* #\ ##0_-;_-* "-"??_-;_-@_-</c:formatCode>
                <c:ptCount val="33"/>
                <c:pt idx="0">
                  <c:v>420</c:v>
                </c:pt>
                <c:pt idx="1">
                  <c:v>409</c:v>
                </c:pt>
                <c:pt idx="2">
                  <c:v>365</c:v>
                </c:pt>
                <c:pt idx="3">
                  <c:v>512</c:v>
                </c:pt>
                <c:pt idx="4">
                  <c:v>498</c:v>
                </c:pt>
                <c:pt idx="5">
                  <c:v>522</c:v>
                </c:pt>
                <c:pt idx="6">
                  <c:v>656</c:v>
                </c:pt>
                <c:pt idx="7">
                  <c:v>581</c:v>
                </c:pt>
                <c:pt idx="8">
                  <c:v>699</c:v>
                </c:pt>
                <c:pt idx="9">
                  <c:v>665</c:v>
                </c:pt>
                <c:pt idx="10">
                  <c:v>681</c:v>
                </c:pt>
                <c:pt idx="11">
                  <c:v>731</c:v>
                </c:pt>
                <c:pt idx="12">
                  <c:v>593</c:v>
                </c:pt>
                <c:pt idx="13">
                  <c:v>665</c:v>
                </c:pt>
                <c:pt idx="14">
                  <c:v>588</c:v>
                </c:pt>
                <c:pt idx="15">
                  <c:v>600</c:v>
                </c:pt>
                <c:pt idx="16">
                  <c:v>648</c:v>
                </c:pt>
                <c:pt idx="17">
                  <c:v>647</c:v>
                </c:pt>
                <c:pt idx="18">
                  <c:v>574</c:v>
                </c:pt>
                <c:pt idx="19">
                  <c:v>622</c:v>
                </c:pt>
                <c:pt idx="20">
                  <c:v>612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24-49F5-BEEA-58CE0BD9FE22}"/>
            </c:ext>
          </c:extLst>
        </c:ser>
        <c:ser>
          <c:idx val="1"/>
          <c:order val="1"/>
          <c:tx>
            <c:strRef>
              <c:f>förändringskomponenter!$A$21</c:f>
              <c:strCache>
                <c:ptCount val="1"/>
                <c:pt idx="0">
                  <c:v>Prognos födelsenetto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förändringskomponenter!$B$15:$AH$15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förändringskomponenter!$B$21:$AH$21</c:f>
              <c:numCache>
                <c:formatCode>General</c:formatCode>
                <c:ptCount val="33"/>
                <c:pt idx="21" formatCode="_-* #\ ##0_-;\-* #\ ##0_-;_-* &quot;-&quot;??_-;_-@_-">
                  <c:v>649.91542772048319</c:v>
                </c:pt>
                <c:pt idx="22" formatCode="_-* #\ ##0_-;\-* #\ ##0_-;_-* &quot;-&quot;??_-;_-@_-">
                  <c:v>649.41093521913763</c:v>
                </c:pt>
                <c:pt idx="23" formatCode="_-* #\ ##0_-;\-* #\ ##0_-;_-* &quot;-&quot;??_-;_-@_-">
                  <c:v>648.97177064372522</c:v>
                </c:pt>
                <c:pt idx="24" formatCode="_-* #\ ##0_-;\-* #\ ##0_-;_-* &quot;-&quot;??_-;_-@_-">
                  <c:v>674.25643416597427</c:v>
                </c:pt>
                <c:pt idx="25" formatCode="_-* #\ ##0_-;\-* #\ ##0_-;_-* &quot;-&quot;??_-;_-@_-">
                  <c:v>695.08652870205913</c:v>
                </c:pt>
                <c:pt idx="26" formatCode="_-* #\ ##0_-;\-* #\ ##0_-;_-* &quot;-&quot;??_-;_-@_-">
                  <c:v>712.50082386660733</c:v>
                </c:pt>
                <c:pt idx="27" formatCode="_-* #\ ##0_-;\-* #\ ##0_-;_-* &quot;-&quot;??_-;_-@_-">
                  <c:v>727.43884787007278</c:v>
                </c:pt>
                <c:pt idx="28" formatCode="_-* #\ ##0_-;\-* #\ ##0_-;_-* &quot;-&quot;??_-;_-@_-">
                  <c:v>738.91856618209545</c:v>
                </c:pt>
                <c:pt idx="29" formatCode="_-* #\ ##0_-;\-* #\ ##0_-;_-* &quot;-&quot;??_-;_-@_-">
                  <c:v>747.95366565890345</c:v>
                </c:pt>
                <c:pt idx="30" formatCode="_-* #\ ##0_-;\-* #\ ##0_-;_-* &quot;-&quot;??_-;_-@_-">
                  <c:v>732.71483260741797</c:v>
                </c:pt>
                <c:pt idx="31" formatCode="_-* #\ ##0_-;\-* #\ ##0_-;_-* &quot;-&quot;??_-;_-@_-">
                  <c:v>719.09109552983909</c:v>
                </c:pt>
                <c:pt idx="32" formatCode="_-* #\ ##0_-;\-* #\ ##0_-;_-* &quot;-&quot;??_-;_-@_-">
                  <c:v>707.20301604621113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24-49F5-BEEA-58CE0BD9FE22}"/>
            </c:ext>
          </c:extLst>
        </c:ser>
        <c:ser>
          <c:idx val="2"/>
          <c:order val="2"/>
          <c:tx>
            <c:strRef>
              <c:f>förändringskomponenter!$A$22</c:f>
              <c:strCache>
                <c:ptCount val="1"/>
                <c:pt idx="0">
                  <c:v>Flyttnetto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förändringskomponenter!$B$15:$AH$15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förändringskomponenter!$B$22:$AH$22</c:f>
              <c:numCache>
                <c:formatCode>_-* #\ ##0_-;\-* #\ ##0_-;_-* "-"??_-;_-@_-</c:formatCode>
                <c:ptCount val="33"/>
                <c:pt idx="0">
                  <c:v>136</c:v>
                </c:pt>
                <c:pt idx="1">
                  <c:v>96</c:v>
                </c:pt>
                <c:pt idx="2">
                  <c:v>1156</c:v>
                </c:pt>
                <c:pt idx="3">
                  <c:v>888</c:v>
                </c:pt>
                <c:pt idx="4">
                  <c:v>988</c:v>
                </c:pt>
                <c:pt idx="5">
                  <c:v>862</c:v>
                </c:pt>
                <c:pt idx="6">
                  <c:v>-169</c:v>
                </c:pt>
                <c:pt idx="7">
                  <c:v>-34</c:v>
                </c:pt>
                <c:pt idx="8">
                  <c:v>262</c:v>
                </c:pt>
                <c:pt idx="9">
                  <c:v>683</c:v>
                </c:pt>
                <c:pt idx="10">
                  <c:v>728</c:v>
                </c:pt>
                <c:pt idx="11">
                  <c:v>258</c:v>
                </c:pt>
                <c:pt idx="12">
                  <c:v>234</c:v>
                </c:pt>
                <c:pt idx="13">
                  <c:v>378</c:v>
                </c:pt>
                <c:pt idx="14">
                  <c:v>678</c:v>
                </c:pt>
                <c:pt idx="15">
                  <c:v>557</c:v>
                </c:pt>
                <c:pt idx="16">
                  <c:v>1445</c:v>
                </c:pt>
                <c:pt idx="17">
                  <c:v>1525</c:v>
                </c:pt>
                <c:pt idx="18">
                  <c:v>1457</c:v>
                </c:pt>
                <c:pt idx="19">
                  <c:v>1141</c:v>
                </c:pt>
                <c:pt idx="20">
                  <c:v>692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024-49F5-BEEA-58CE0BD9FE22}"/>
            </c:ext>
          </c:extLst>
        </c:ser>
        <c:ser>
          <c:idx val="3"/>
          <c:order val="3"/>
          <c:tx>
            <c:strRef>
              <c:f>förändringskomponenter!$A$23</c:f>
              <c:strCache>
                <c:ptCount val="1"/>
                <c:pt idx="0">
                  <c:v>Prognos flyttneto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förändringskomponenter!$B$15:$AH$15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förändringskomponenter!$B$23:$AH$23</c:f>
              <c:numCache>
                <c:formatCode>General</c:formatCode>
                <c:ptCount val="33"/>
                <c:pt idx="21" formatCode="_-* #\ ##0_-;\-* #\ ##0_-;_-* &quot;-&quot;??_-;_-@_-">
                  <c:v>777.01654834769579</c:v>
                </c:pt>
                <c:pt idx="22" formatCode="_-* #\ ##0_-;\-* #\ ##0_-;_-* &quot;-&quot;??_-;_-@_-">
                  <c:v>800.90014979587613</c:v>
                </c:pt>
                <c:pt idx="23" formatCode="_-* #\ ##0_-;\-* #\ ##0_-;_-* &quot;-&quot;??_-;_-@_-">
                  <c:v>843.08719310390188</c:v>
                </c:pt>
                <c:pt idx="24" formatCode="_-* #\ ##0_-;\-* #\ ##0_-;_-* &quot;-&quot;??_-;_-@_-">
                  <c:v>842.77285088873668</c:v>
                </c:pt>
                <c:pt idx="25" formatCode="_-* #\ ##0_-;\-* #\ ##0_-;_-* &quot;-&quot;??_-;_-@_-">
                  <c:v>827.65244957965115</c:v>
                </c:pt>
                <c:pt idx="26" formatCode="_-* #\ ##0_-;\-* #\ ##0_-;_-* &quot;-&quot;??_-;_-@_-">
                  <c:v>825.99252986578267</c:v>
                </c:pt>
                <c:pt idx="27" formatCode="_-* #\ ##0_-;\-* #\ ##0_-;_-* &quot;-&quot;??_-;_-@_-">
                  <c:v>826.0250248052289</c:v>
                </c:pt>
                <c:pt idx="28" formatCode="_-* #\ ##0_-;\-* #\ ##0_-;_-* &quot;-&quot;??_-;_-@_-">
                  <c:v>810.8070286246284</c:v>
                </c:pt>
                <c:pt idx="29" formatCode="_-* #\ ##0_-;\-* #\ ##0_-;_-* &quot;-&quot;??_-;_-@_-">
                  <c:v>804.36611263870873</c:v>
                </c:pt>
                <c:pt idx="30" formatCode="_-* #\ ##0_-;\-* #\ ##0_-;_-* &quot;-&quot;??_-;_-@_-">
                  <c:v>780.16818668072847</c:v>
                </c:pt>
                <c:pt idx="31" formatCode="_-* #\ ##0_-;\-* #\ ##0_-;_-* &quot;-&quot;??_-;_-@_-">
                  <c:v>740.45265447128622</c:v>
                </c:pt>
                <c:pt idx="32" formatCode="_-* #\ ##0_-;\-* #\ ##0_-;_-* &quot;-&quot;??_-;_-@_-">
                  <c:v>715.11280434784931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024-49F5-BEEA-58CE0BD9FE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509903048"/>
        <c:axId val="1509905016"/>
      </c:barChart>
      <c:catAx>
        <c:axId val="1509903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509905016"/>
        <c:crosses val="autoZero"/>
        <c:auto val="1"/>
        <c:lblAlgn val="ctr"/>
        <c:lblOffset val="100"/>
        <c:noMultiLvlLbl val="0"/>
      </c:catAx>
      <c:valAx>
        <c:axId val="1509905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\ ##0_-;\-* #\ 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509903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'[210304 P21 till in och omvärld.xlsx]figurer'!$A$5</c:f>
              <c:strCache>
                <c:ptCount val="1"/>
                <c:pt idx="0">
                  <c:v>Flyttnetto egna länet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'[210304 P21 till in och omvärld.xlsx]figurer'!$B$3:$AC$3</c:f>
              <c:numCache>
                <c:formatCode>General</c:formatCode>
                <c:ptCount val="2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  <c:pt idx="21">
                  <c:v>2026</c:v>
                </c:pt>
                <c:pt idx="22">
                  <c:v>2027</c:v>
                </c:pt>
                <c:pt idx="23">
                  <c:v>2028</c:v>
                </c:pt>
                <c:pt idx="24">
                  <c:v>2029</c:v>
                </c:pt>
                <c:pt idx="25">
                  <c:v>2030</c:v>
                </c:pt>
                <c:pt idx="26">
                  <c:v>2031</c:v>
                </c:pt>
                <c:pt idx="27">
                  <c:v>2032</c:v>
                </c:pt>
              </c:numCache>
            </c:numRef>
          </c:cat>
          <c:val>
            <c:numRef>
              <c:f>'[210304 P21 till in och omvärld.xlsx]figurer'!$B$5:$AC$5</c:f>
              <c:numCache>
                <c:formatCode>General</c:formatCode>
                <c:ptCount val="28"/>
                <c:pt idx="0">
                  <c:v>476</c:v>
                </c:pt>
                <c:pt idx="1">
                  <c:v>317</c:v>
                </c:pt>
                <c:pt idx="2">
                  <c:v>365</c:v>
                </c:pt>
                <c:pt idx="3">
                  <c:v>465</c:v>
                </c:pt>
                <c:pt idx="4">
                  <c:v>420</c:v>
                </c:pt>
                <c:pt idx="5">
                  <c:v>349</c:v>
                </c:pt>
                <c:pt idx="6">
                  <c:v>373</c:v>
                </c:pt>
                <c:pt idx="7">
                  <c:v>360</c:v>
                </c:pt>
                <c:pt idx="8">
                  <c:v>359</c:v>
                </c:pt>
                <c:pt idx="9">
                  <c:v>325</c:v>
                </c:pt>
                <c:pt idx="10">
                  <c:v>342</c:v>
                </c:pt>
                <c:pt idx="11">
                  <c:v>384</c:v>
                </c:pt>
                <c:pt idx="12">
                  <c:v>454</c:v>
                </c:pt>
                <c:pt idx="13">
                  <c:v>339</c:v>
                </c:pt>
                <c:pt idx="14">
                  <c:v>265</c:v>
                </c:pt>
                <c:pt idx="15">
                  <c:v>-21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43-4BDB-8585-0A61055F1F31}"/>
            </c:ext>
          </c:extLst>
        </c:ser>
        <c:ser>
          <c:idx val="3"/>
          <c:order val="1"/>
          <c:tx>
            <c:strRef>
              <c:f>'[210304 P21 till in och omvärld.xlsx]figurer'!$A$10</c:f>
              <c:strCache>
                <c:ptCount val="1"/>
                <c:pt idx="0">
                  <c:v>Prognos flyttnetto egna länet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'[210304 P21 till in och omvärld.xlsx]figurer'!$B$3:$AC$3</c:f>
              <c:numCache>
                <c:formatCode>General</c:formatCode>
                <c:ptCount val="2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  <c:pt idx="21">
                  <c:v>2026</c:v>
                </c:pt>
                <c:pt idx="22">
                  <c:v>2027</c:v>
                </c:pt>
                <c:pt idx="23">
                  <c:v>2028</c:v>
                </c:pt>
                <c:pt idx="24">
                  <c:v>2029</c:v>
                </c:pt>
                <c:pt idx="25">
                  <c:v>2030</c:v>
                </c:pt>
                <c:pt idx="26">
                  <c:v>2031</c:v>
                </c:pt>
                <c:pt idx="27">
                  <c:v>2032</c:v>
                </c:pt>
              </c:numCache>
            </c:numRef>
          </c:cat>
          <c:val>
            <c:numRef>
              <c:f>'[210304 P21 till in och omvärld.xlsx]figurer'!$B$10:$AC$10</c:f>
              <c:numCache>
                <c:formatCode>General</c:formatCode>
                <c:ptCount val="28"/>
                <c:pt idx="16" formatCode="0">
                  <c:v>95.802269440612008</c:v>
                </c:pt>
                <c:pt idx="17" formatCode="0">
                  <c:v>214.49388246186481</c:v>
                </c:pt>
                <c:pt idx="18" formatCode="0">
                  <c:v>209.80558698162281</c:v>
                </c:pt>
                <c:pt idx="19" formatCode="0">
                  <c:v>198.30338682210913</c:v>
                </c:pt>
                <c:pt idx="20" formatCode="0">
                  <c:v>187.26085933447712</c:v>
                </c:pt>
                <c:pt idx="21" formatCode="0">
                  <c:v>178.11558372781906</c:v>
                </c:pt>
                <c:pt idx="22" formatCode="0">
                  <c:v>172.71372201403551</c:v>
                </c:pt>
                <c:pt idx="23" formatCode="0">
                  <c:v>163.38856668691847</c:v>
                </c:pt>
                <c:pt idx="24" formatCode="0">
                  <c:v>157.94763647287164</c:v>
                </c:pt>
                <c:pt idx="25" formatCode="0">
                  <c:v>148.16218766672682</c:v>
                </c:pt>
                <c:pt idx="26" formatCode="0">
                  <c:v>135.7494256654993</c:v>
                </c:pt>
                <c:pt idx="27" formatCode="0">
                  <c:v>131.87980171397476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43-4BDB-8585-0A61055F1F31}"/>
            </c:ext>
          </c:extLst>
        </c:ser>
        <c:ser>
          <c:idx val="1"/>
          <c:order val="2"/>
          <c:tx>
            <c:strRef>
              <c:f>'[210304 P21 till in och omvärld.xlsx]figurer'!$A$6</c:f>
              <c:strCache>
                <c:ptCount val="1"/>
                <c:pt idx="0">
                  <c:v>Flyttnetto övriga Sverige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'[210304 P21 till in och omvärld.xlsx]figurer'!$B$3:$AC$3</c:f>
              <c:numCache>
                <c:formatCode>General</c:formatCode>
                <c:ptCount val="2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  <c:pt idx="21">
                  <c:v>2026</c:v>
                </c:pt>
                <c:pt idx="22">
                  <c:v>2027</c:v>
                </c:pt>
                <c:pt idx="23">
                  <c:v>2028</c:v>
                </c:pt>
                <c:pt idx="24">
                  <c:v>2029</c:v>
                </c:pt>
                <c:pt idx="25">
                  <c:v>2030</c:v>
                </c:pt>
                <c:pt idx="26">
                  <c:v>2031</c:v>
                </c:pt>
                <c:pt idx="27">
                  <c:v>2032</c:v>
                </c:pt>
              </c:numCache>
            </c:numRef>
          </c:cat>
          <c:val>
            <c:numRef>
              <c:f>'[210304 P21 till in och omvärld.xlsx]figurer'!$B$6:$AC$6</c:f>
              <c:numCache>
                <c:formatCode>General</c:formatCode>
                <c:ptCount val="28"/>
                <c:pt idx="0">
                  <c:v>170</c:v>
                </c:pt>
                <c:pt idx="1">
                  <c:v>-749</c:v>
                </c:pt>
                <c:pt idx="2">
                  <c:v>-640</c:v>
                </c:pt>
                <c:pt idx="3">
                  <c:v>-606</c:v>
                </c:pt>
                <c:pt idx="4">
                  <c:v>-416</c:v>
                </c:pt>
                <c:pt idx="5">
                  <c:v>-345</c:v>
                </c:pt>
                <c:pt idx="6">
                  <c:v>-451</c:v>
                </c:pt>
                <c:pt idx="7">
                  <c:v>-256</c:v>
                </c:pt>
                <c:pt idx="8">
                  <c:v>-469</c:v>
                </c:pt>
                <c:pt idx="9">
                  <c:v>-129</c:v>
                </c:pt>
                <c:pt idx="10">
                  <c:v>29</c:v>
                </c:pt>
                <c:pt idx="11">
                  <c:v>270</c:v>
                </c:pt>
                <c:pt idx="12">
                  <c:v>76</c:v>
                </c:pt>
                <c:pt idx="13">
                  <c:v>362</c:v>
                </c:pt>
                <c:pt idx="14">
                  <c:v>43</c:v>
                </c:pt>
                <c:pt idx="15">
                  <c:v>286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43-4BDB-8585-0A61055F1F31}"/>
            </c:ext>
          </c:extLst>
        </c:ser>
        <c:ser>
          <c:idx val="4"/>
          <c:order val="3"/>
          <c:tx>
            <c:strRef>
              <c:f>'[210304 P21 till in och omvärld.xlsx]figurer'!$A$11</c:f>
              <c:strCache>
                <c:ptCount val="1"/>
                <c:pt idx="0">
                  <c:v>Prognos flyttnetto övriga Sverige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'[210304 P21 till in och omvärld.xlsx]figurer'!$B$3:$AC$3</c:f>
              <c:numCache>
                <c:formatCode>General</c:formatCode>
                <c:ptCount val="2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  <c:pt idx="21">
                  <c:v>2026</c:v>
                </c:pt>
                <c:pt idx="22">
                  <c:v>2027</c:v>
                </c:pt>
                <c:pt idx="23">
                  <c:v>2028</c:v>
                </c:pt>
                <c:pt idx="24">
                  <c:v>2029</c:v>
                </c:pt>
                <c:pt idx="25">
                  <c:v>2030</c:v>
                </c:pt>
                <c:pt idx="26">
                  <c:v>2031</c:v>
                </c:pt>
                <c:pt idx="27">
                  <c:v>2032</c:v>
                </c:pt>
              </c:numCache>
            </c:numRef>
          </c:cat>
          <c:val>
            <c:numRef>
              <c:f>'[210304 P21 till in och omvärld.xlsx]figurer'!$B$11:$AC$11</c:f>
              <c:numCache>
                <c:formatCode>General</c:formatCode>
                <c:ptCount val="28"/>
                <c:pt idx="16" formatCode="0">
                  <c:v>170.80137700004161</c:v>
                </c:pt>
                <c:pt idx="17" formatCode="0">
                  <c:v>44.51152354334863</c:v>
                </c:pt>
                <c:pt idx="18" formatCode="0">
                  <c:v>56.472721235456447</c:v>
                </c:pt>
                <c:pt idx="19" formatCode="0">
                  <c:v>61.367356968818058</c:v>
                </c:pt>
                <c:pt idx="20" formatCode="0">
                  <c:v>61.427079931794651</c:v>
                </c:pt>
                <c:pt idx="21" formatCode="0">
                  <c:v>71.46439705782177</c:v>
                </c:pt>
                <c:pt idx="22" formatCode="0">
                  <c:v>79.021762472370028</c:v>
                </c:pt>
                <c:pt idx="23" formatCode="0">
                  <c:v>76.341636323398234</c:v>
                </c:pt>
                <c:pt idx="24" formatCode="0">
                  <c:v>77.803144739173149</c:v>
                </c:pt>
                <c:pt idx="25" formatCode="0">
                  <c:v>67.060366811240783</c:v>
                </c:pt>
                <c:pt idx="26" formatCode="0">
                  <c:v>43.862143063503026</c:v>
                </c:pt>
                <c:pt idx="27" formatCode="0">
                  <c:v>26.605809559269801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143-4BDB-8585-0A61055F1F31}"/>
            </c:ext>
          </c:extLst>
        </c:ser>
        <c:ser>
          <c:idx val="2"/>
          <c:order val="4"/>
          <c:tx>
            <c:strRef>
              <c:f>'[210304 P21 till in och omvärld.xlsx]figurer'!$A$7</c:f>
              <c:strCache>
                <c:ptCount val="1"/>
                <c:pt idx="0">
                  <c:v>Flyttnetto utlandet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numRef>
              <c:f>'[210304 P21 till in och omvärld.xlsx]figurer'!$B$3:$AC$3</c:f>
              <c:numCache>
                <c:formatCode>General</c:formatCode>
                <c:ptCount val="2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  <c:pt idx="21">
                  <c:v>2026</c:v>
                </c:pt>
                <c:pt idx="22">
                  <c:v>2027</c:v>
                </c:pt>
                <c:pt idx="23">
                  <c:v>2028</c:v>
                </c:pt>
                <c:pt idx="24">
                  <c:v>2029</c:v>
                </c:pt>
                <c:pt idx="25">
                  <c:v>2030</c:v>
                </c:pt>
                <c:pt idx="26">
                  <c:v>2031</c:v>
                </c:pt>
                <c:pt idx="27">
                  <c:v>2032</c:v>
                </c:pt>
              </c:numCache>
            </c:numRef>
          </c:cat>
          <c:val>
            <c:numRef>
              <c:f>'[210304 P21 till in och omvärld.xlsx]figurer'!$B$7:$AC$7</c:f>
              <c:numCache>
                <c:formatCode>General</c:formatCode>
                <c:ptCount val="28"/>
                <c:pt idx="0">
                  <c:v>216</c:v>
                </c:pt>
                <c:pt idx="1">
                  <c:v>263</c:v>
                </c:pt>
                <c:pt idx="2">
                  <c:v>241</c:v>
                </c:pt>
                <c:pt idx="3">
                  <c:v>403</c:v>
                </c:pt>
                <c:pt idx="4">
                  <c:v>679</c:v>
                </c:pt>
                <c:pt idx="5">
                  <c:v>724</c:v>
                </c:pt>
                <c:pt idx="6">
                  <c:v>336</c:v>
                </c:pt>
                <c:pt idx="7">
                  <c:v>130</c:v>
                </c:pt>
                <c:pt idx="8">
                  <c:v>488</c:v>
                </c:pt>
                <c:pt idx="9">
                  <c:v>482</c:v>
                </c:pt>
                <c:pt idx="10">
                  <c:v>186</c:v>
                </c:pt>
                <c:pt idx="11">
                  <c:v>791</c:v>
                </c:pt>
                <c:pt idx="12">
                  <c:v>995</c:v>
                </c:pt>
                <c:pt idx="13">
                  <c:v>756</c:v>
                </c:pt>
                <c:pt idx="14">
                  <c:v>833</c:v>
                </c:pt>
                <c:pt idx="15">
                  <c:v>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143-4BDB-8585-0A61055F1F31}"/>
            </c:ext>
          </c:extLst>
        </c:ser>
        <c:ser>
          <c:idx val="5"/>
          <c:order val="5"/>
          <c:tx>
            <c:strRef>
              <c:f>'[210304 P21 till in och omvärld.xlsx]figurer'!$A$12</c:f>
              <c:strCache>
                <c:ptCount val="1"/>
                <c:pt idx="0">
                  <c:v>Prognos flyttnetto utlandet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'[210304 P21 till in och omvärld.xlsx]figurer'!$B$3:$AC$3</c:f>
              <c:numCache>
                <c:formatCode>General</c:formatCode>
                <c:ptCount val="2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  <c:pt idx="21">
                  <c:v>2026</c:v>
                </c:pt>
                <c:pt idx="22">
                  <c:v>2027</c:v>
                </c:pt>
                <c:pt idx="23">
                  <c:v>2028</c:v>
                </c:pt>
                <c:pt idx="24">
                  <c:v>2029</c:v>
                </c:pt>
                <c:pt idx="25">
                  <c:v>2030</c:v>
                </c:pt>
                <c:pt idx="26">
                  <c:v>2031</c:v>
                </c:pt>
                <c:pt idx="27">
                  <c:v>2032</c:v>
                </c:pt>
              </c:numCache>
            </c:numRef>
          </c:cat>
          <c:val>
            <c:numRef>
              <c:f>'[210304 P21 till in och omvärld.xlsx]figurer'!$B$12:$AC$12</c:f>
              <c:numCache>
                <c:formatCode>General</c:formatCode>
                <c:ptCount val="28"/>
                <c:pt idx="16" formatCode="0">
                  <c:v>510.82109415512241</c:v>
                </c:pt>
                <c:pt idx="17" formatCode="0">
                  <c:v>541.89868388241189</c:v>
                </c:pt>
                <c:pt idx="18" formatCode="0">
                  <c:v>576.8145848328486</c:v>
                </c:pt>
                <c:pt idx="19" formatCode="0">
                  <c:v>583.10890410538741</c:v>
                </c:pt>
                <c:pt idx="20" formatCode="0">
                  <c:v>578.96808641111977</c:v>
                </c:pt>
                <c:pt idx="21" formatCode="0">
                  <c:v>576.41619987055651</c:v>
                </c:pt>
                <c:pt idx="22" formatCode="0">
                  <c:v>574.29353263733299</c:v>
                </c:pt>
                <c:pt idx="23" formatCode="0">
                  <c:v>571.07894154028395</c:v>
                </c:pt>
                <c:pt idx="24" formatCode="0">
                  <c:v>568.61669761794303</c:v>
                </c:pt>
                <c:pt idx="25" formatCode="0">
                  <c:v>564.94530603568592</c:v>
                </c:pt>
                <c:pt idx="26" formatCode="0">
                  <c:v>560.83757381989801</c:v>
                </c:pt>
                <c:pt idx="27" formatCode="0">
                  <c:v>556.62120417501194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143-4BDB-8585-0A61055F1F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755413536"/>
        <c:axId val="755408944"/>
      </c:barChart>
      <c:catAx>
        <c:axId val="755413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55408944"/>
        <c:crosses val="autoZero"/>
        <c:auto val="1"/>
        <c:lblAlgn val="ctr"/>
        <c:lblOffset val="100"/>
        <c:noMultiLvlLbl val="0"/>
      </c:catAx>
      <c:valAx>
        <c:axId val="755408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55413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'[Prognos 2020 Utkast 2020-02-14 Demografiska antagandena.xlsx]Blad2'!$R$5</c:f>
              <c:strCache>
                <c:ptCount val="1"/>
                <c:pt idx="0">
                  <c:v>Inkomna ansökningar om asyl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 Light" panose="020F0302020204030204" pitchFamily="34" charset="0"/>
                    <a:ea typeface="+mn-ea"/>
                    <a:cs typeface="Calibri Light" panose="020F030202020403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'[Prognos 2020 Utkast 2020-02-14 Demografiska antagandena.xlsx]Blad2'!$Q$6:$Q$13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'[Prognos 2020 Utkast 2020-02-14 Demografiska antagandena.xlsx]Blad2'!$R$6:$R$13</c:f>
              <c:numCache>
                <c:formatCode>_-* #\ ##0_-;\-* #\ ##0_-;_-* "-"??_-;_-@_-</c:formatCode>
                <c:ptCount val="8"/>
                <c:pt idx="0">
                  <c:v>54259</c:v>
                </c:pt>
                <c:pt idx="1">
                  <c:v>81301</c:v>
                </c:pt>
                <c:pt idx="2">
                  <c:v>162877</c:v>
                </c:pt>
                <c:pt idx="3">
                  <c:v>28939</c:v>
                </c:pt>
                <c:pt idx="4">
                  <c:v>25666</c:v>
                </c:pt>
                <c:pt idx="5">
                  <c:v>21502</c:v>
                </c:pt>
                <c:pt idx="6">
                  <c:v>21958</c:v>
                </c:pt>
                <c:pt idx="7">
                  <c:v>12991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4E-4A2F-A9B6-C0E5D55EA6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7"/>
        <c:axId val="561991512"/>
        <c:axId val="561982000"/>
      </c:barChart>
      <c:catAx>
        <c:axId val="561991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pPr>
            <a:endParaRPr lang="sv-SE"/>
          </a:p>
        </c:txPr>
        <c:crossAx val="561982000"/>
        <c:crosses val="autoZero"/>
        <c:auto val="1"/>
        <c:lblAlgn val="ctr"/>
        <c:lblOffset val="100"/>
        <c:noMultiLvlLbl val="0"/>
      </c:catAx>
      <c:valAx>
        <c:axId val="561982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AFAFAF"/>
              </a:solidFill>
              <a:prstDash val="dash"/>
              <a:round/>
            </a:ln>
            <a:effectLst/>
          </c:spPr>
        </c:majorGridlines>
        <c:numFmt formatCode="_-* #\ ##0_-;\-* #\ 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pPr>
            <a:endParaRPr lang="sv-SE"/>
          </a:p>
        </c:txPr>
        <c:crossAx val="561991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>
          <a:latin typeface="Calibri Light" panose="020F0302020204030204" pitchFamily="34" charset="0"/>
          <a:cs typeface="Calibri Light" panose="020F0302020204030204" pitchFamily="34" charset="0"/>
        </a:defRPr>
      </a:pPr>
      <a:endParaRPr lang="sv-SE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befolkning!$A$110</c:f>
              <c:strCache>
                <c:ptCount val="1"/>
                <c:pt idx="0">
                  <c:v>1-5 år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befolkning!$B$3:$AH$3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befolkning!$B$110:$AH$110</c:f>
              <c:numCache>
                <c:formatCode>0</c:formatCode>
                <c:ptCount val="33"/>
                <c:pt idx="0">
                  <c:v>5550</c:v>
                </c:pt>
                <c:pt idx="1">
                  <c:v>5388</c:v>
                </c:pt>
                <c:pt idx="2">
                  <c:v>5385</c:v>
                </c:pt>
                <c:pt idx="3">
                  <c:v>5374</c:v>
                </c:pt>
                <c:pt idx="4">
                  <c:v>5562</c:v>
                </c:pt>
                <c:pt idx="5">
                  <c:v>5696</c:v>
                </c:pt>
                <c:pt idx="6">
                  <c:v>5875</c:v>
                </c:pt>
                <c:pt idx="7">
                  <c:v>6159</c:v>
                </c:pt>
                <c:pt idx="8">
                  <c:v>6384</c:v>
                </c:pt>
                <c:pt idx="9">
                  <c:v>6595</c:v>
                </c:pt>
                <c:pt idx="10">
                  <c:v>6862</c:v>
                </c:pt>
                <c:pt idx="11">
                  <c:v>7050</c:v>
                </c:pt>
                <c:pt idx="12">
                  <c:v>7170</c:v>
                </c:pt>
                <c:pt idx="13">
                  <c:v>7284</c:v>
                </c:pt>
                <c:pt idx="14">
                  <c:v>7337</c:v>
                </c:pt>
                <c:pt idx="15">
                  <c:v>7307</c:v>
                </c:pt>
                <c:pt idx="16">
                  <c:v>7389</c:v>
                </c:pt>
                <c:pt idx="17">
                  <c:v>7459</c:v>
                </c:pt>
                <c:pt idx="18">
                  <c:v>7534</c:v>
                </c:pt>
                <c:pt idx="19">
                  <c:v>7531</c:v>
                </c:pt>
                <c:pt idx="20">
                  <c:v>7546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EC9-47AA-A9A2-1F672C5A335C}"/>
            </c:ext>
          </c:extLst>
        </c:ser>
        <c:ser>
          <c:idx val="1"/>
          <c:order val="1"/>
          <c:tx>
            <c:strRef>
              <c:f>befolkning!$A$111</c:f>
              <c:strCache>
                <c:ptCount val="1"/>
                <c:pt idx="0">
                  <c:v>P21 1-5 år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befolkning!$B$3:$AH$3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befolkning!$B$111:$AH$111</c:f>
              <c:numCache>
                <c:formatCode>General</c:formatCode>
                <c:ptCount val="33"/>
                <c:pt idx="20" formatCode="0">
                  <c:v>7546</c:v>
                </c:pt>
                <c:pt idx="21" formatCode="0">
                  <c:v>7565.0236250760408</c:v>
                </c:pt>
                <c:pt idx="22" formatCode="0">
                  <c:v>7616.2412315390393</c:v>
                </c:pt>
                <c:pt idx="23" formatCode="0">
                  <c:v>7701.9583899464733</c:v>
                </c:pt>
                <c:pt idx="24" formatCode="0">
                  <c:v>7834.8931597807123</c:v>
                </c:pt>
                <c:pt idx="25" formatCode="0">
                  <c:v>7953.846937340325</c:v>
                </c:pt>
                <c:pt idx="26" formatCode="0">
                  <c:v>8111.1569465992288</c:v>
                </c:pt>
                <c:pt idx="27" formatCode="0">
                  <c:v>8240.1506879959434</c:v>
                </c:pt>
                <c:pt idx="28" formatCode="0">
                  <c:v>8385.0885757347132</c:v>
                </c:pt>
                <c:pt idx="29" formatCode="0">
                  <c:v>8542.7606473351152</c:v>
                </c:pt>
                <c:pt idx="30" formatCode="0">
                  <c:v>8689.4392782409577</c:v>
                </c:pt>
                <c:pt idx="31" formatCode="0">
                  <c:v>8805.2822754350127</c:v>
                </c:pt>
                <c:pt idx="32" formatCode="0">
                  <c:v>8895.2431096606942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EC9-47AA-A9A2-1F672C5A335C}"/>
            </c:ext>
          </c:extLst>
        </c:ser>
        <c:ser>
          <c:idx val="2"/>
          <c:order val="2"/>
          <c:tx>
            <c:strRef>
              <c:f>befolkning!$A$112</c:f>
              <c:strCache>
                <c:ptCount val="1"/>
                <c:pt idx="0">
                  <c:v>P20 1-5 år</c:v>
                </c:pt>
              </c:strCache>
            </c:strRef>
          </c:tx>
          <c:spPr>
            <a:ln w="38100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befolkning!$B$3:$AH$3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befolkning!$B$112:$AH$112</c:f>
              <c:numCache>
                <c:formatCode>General</c:formatCode>
                <c:ptCount val="33"/>
                <c:pt idx="19" formatCode="_-* #\ ##0\ _k_r_-;\-* #\ ##0\ _k_r_-;_-* &quot;-&quot;??\ _k_r_-;_-@_-">
                  <c:v>7523</c:v>
                </c:pt>
                <c:pt idx="20" formatCode="_-* #\ ##0\ _k_r_-;\-* #\ ##0\ _k_r_-;_-* &quot;-&quot;??\ _k_r_-;_-@_-">
                  <c:v>7592.4841462913473</c:v>
                </c:pt>
                <c:pt idx="21" formatCode="_-* #\ ##0\ _k_r_-;\-* #\ ##0\ _k_r_-;_-* &quot;-&quot;??\ _k_r_-;_-@_-">
                  <c:v>7761.4742543518978</c:v>
                </c:pt>
                <c:pt idx="22" formatCode="_-* #\ ##0\ _k_r_-;\-* #\ ##0\ _k_r_-;_-* &quot;-&quot;??\ _k_r_-;_-@_-">
                  <c:v>7901.8767131677869</c:v>
                </c:pt>
                <c:pt idx="23" formatCode="_-* #\ ##0\ _k_r_-;\-* #\ ##0\ _k_r_-;_-* &quot;-&quot;??\ _k_r_-;_-@_-">
                  <c:v>8090.982532093929</c:v>
                </c:pt>
                <c:pt idx="24" formatCode="_-* #\ ##0\ _k_r_-;\-* #\ ##0\ _k_r_-;_-* &quot;-&quot;??\ _k_r_-;_-@_-">
                  <c:v>8327.5047854725126</c:v>
                </c:pt>
                <c:pt idx="25" formatCode="_-* #\ ##0\ _k_r_-;\-* #\ ##0\ _k_r_-;_-* &quot;-&quot;??\ _k_r_-;_-@_-">
                  <c:v>8522.4852139653685</c:v>
                </c:pt>
                <c:pt idx="26" formatCode="_-* #\ ##0\ _k_r_-;\-* #\ ##0\ _k_r_-;_-* &quot;-&quot;??\ _k_r_-;_-@_-">
                  <c:v>8635.3615313318442</c:v>
                </c:pt>
                <c:pt idx="27" formatCode="_-* #\ ##0\ _k_r_-;\-* #\ ##0\ _k_r_-;_-* &quot;-&quot;??\ _k_r_-;_-@_-">
                  <c:v>8730.4837326602319</c:v>
                </c:pt>
                <c:pt idx="28" formatCode="_-* #\ ##0\ _k_r_-;\-* #\ ##0\ _k_r_-;_-* &quot;-&quot;??\ _k_r_-;_-@_-">
                  <c:v>8810.5243098679948</c:v>
                </c:pt>
                <c:pt idx="29" formatCode="_-* #\ ##0\ _k_r_-;\-* #\ ##0\ _k_r_-;_-* &quot;-&quot;??\ _k_r_-;_-@_-">
                  <c:v>8880.5001890385774</c:v>
                </c:pt>
                <c:pt idx="30" formatCode="_-* #\ ##0\ _k_r_-;\-* #\ ##0\ _k_r_-;_-* &quot;-&quot;??\ _k_r_-;_-@_-">
                  <c:v>8935.8173007316582</c:v>
                </c:pt>
                <c:pt idx="31" formatCode="_-* #\ ##0\ _k_r_-;\-* #\ ##0\ _k_r_-;_-* &quot;-&quot;??\ _k_r_-;_-@_-">
                  <c:v>8978.6531704139579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EC9-47AA-A9A2-1F672C5A33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73634832"/>
        <c:axId val="773631880"/>
      </c:lineChart>
      <c:catAx>
        <c:axId val="773634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73631880"/>
        <c:crosses val="autoZero"/>
        <c:auto val="1"/>
        <c:lblAlgn val="ctr"/>
        <c:lblOffset val="100"/>
        <c:noMultiLvlLbl val="0"/>
      </c:catAx>
      <c:valAx>
        <c:axId val="773631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73634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befolkning!$A$115</c:f>
              <c:strCache>
                <c:ptCount val="1"/>
                <c:pt idx="0">
                  <c:v>6-12 år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befolkning!$B$3:$AH$3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befolkning!$B$115:$AH$115</c:f>
              <c:numCache>
                <c:formatCode>0</c:formatCode>
                <c:ptCount val="33"/>
                <c:pt idx="0">
                  <c:v>10111</c:v>
                </c:pt>
                <c:pt idx="1">
                  <c:v>9963</c:v>
                </c:pt>
                <c:pt idx="2">
                  <c:v>9712</c:v>
                </c:pt>
                <c:pt idx="3">
                  <c:v>9390</c:v>
                </c:pt>
                <c:pt idx="4">
                  <c:v>8871</c:v>
                </c:pt>
                <c:pt idx="5">
                  <c:v>8350</c:v>
                </c:pt>
                <c:pt idx="6">
                  <c:v>8052</c:v>
                </c:pt>
                <c:pt idx="7">
                  <c:v>7764</c:v>
                </c:pt>
                <c:pt idx="8">
                  <c:v>7623</c:v>
                </c:pt>
                <c:pt idx="9">
                  <c:v>7712</c:v>
                </c:pt>
                <c:pt idx="10">
                  <c:v>7826</c:v>
                </c:pt>
                <c:pt idx="11">
                  <c:v>8030</c:v>
                </c:pt>
                <c:pt idx="12">
                  <c:v>8378</c:v>
                </c:pt>
                <c:pt idx="13">
                  <c:v>8622</c:v>
                </c:pt>
                <c:pt idx="14">
                  <c:v>8951</c:v>
                </c:pt>
                <c:pt idx="15">
                  <c:v>9323</c:v>
                </c:pt>
                <c:pt idx="16">
                  <c:v>9653</c:v>
                </c:pt>
                <c:pt idx="17">
                  <c:v>9993</c:v>
                </c:pt>
                <c:pt idx="18">
                  <c:v>10285</c:v>
                </c:pt>
                <c:pt idx="19">
                  <c:v>10431</c:v>
                </c:pt>
                <c:pt idx="20">
                  <c:v>10584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E98-4104-92C8-0A4FF6DA366E}"/>
            </c:ext>
          </c:extLst>
        </c:ser>
        <c:ser>
          <c:idx val="1"/>
          <c:order val="1"/>
          <c:tx>
            <c:strRef>
              <c:f>befolkning!$A$116</c:f>
              <c:strCache>
                <c:ptCount val="1"/>
                <c:pt idx="0">
                  <c:v>P21 6-12 år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befolkning!$B$3:$AH$3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befolkning!$B$116:$AH$116</c:f>
              <c:numCache>
                <c:formatCode>General</c:formatCode>
                <c:ptCount val="33"/>
                <c:pt idx="20" formatCode="0">
                  <c:v>10584</c:v>
                </c:pt>
                <c:pt idx="21" formatCode="0">
                  <c:v>10619.584586300374</c:v>
                </c:pt>
                <c:pt idx="22" formatCode="0">
                  <c:v>10680.442633479353</c:v>
                </c:pt>
                <c:pt idx="23" formatCode="0">
                  <c:v>10731.573041423131</c:v>
                </c:pt>
                <c:pt idx="24" formatCode="0">
                  <c:v>10706.449865383087</c:v>
                </c:pt>
                <c:pt idx="25" formatCode="0">
                  <c:v>10730.841657253199</c:v>
                </c:pt>
                <c:pt idx="26" formatCode="0">
                  <c:v>10763.223311222744</c:v>
                </c:pt>
                <c:pt idx="27" formatCode="0">
                  <c:v>10871.699746096001</c:v>
                </c:pt>
                <c:pt idx="28" formatCode="0">
                  <c:v>10968.550472421732</c:v>
                </c:pt>
                <c:pt idx="29" formatCode="0">
                  <c:v>11046.063631638501</c:v>
                </c:pt>
                <c:pt idx="30" formatCode="0">
                  <c:v>11174.974242123761</c:v>
                </c:pt>
                <c:pt idx="31" formatCode="0">
                  <c:v>11362.61575045029</c:v>
                </c:pt>
                <c:pt idx="32" formatCode="0">
                  <c:v>11532.372438816936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E98-4104-92C8-0A4FF6DA366E}"/>
            </c:ext>
          </c:extLst>
        </c:ser>
        <c:ser>
          <c:idx val="2"/>
          <c:order val="2"/>
          <c:tx>
            <c:strRef>
              <c:f>befolkning!$A$117</c:f>
              <c:strCache>
                <c:ptCount val="1"/>
                <c:pt idx="0">
                  <c:v>P20 6-12 år</c:v>
                </c:pt>
              </c:strCache>
            </c:strRef>
          </c:tx>
          <c:spPr>
            <a:ln w="38100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befolkning!$B$3:$AH$3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befolkning!$B$117:$AH$117</c:f>
              <c:numCache>
                <c:formatCode>General</c:formatCode>
                <c:ptCount val="33"/>
                <c:pt idx="19" formatCode="_-* #\ ##0\ _k_r_-;\-* #\ ##0\ _k_r_-;_-* &quot;-&quot;??\ _k_r_-;_-@_-">
                  <c:v>10427</c:v>
                </c:pt>
                <c:pt idx="20" formatCode="_-* #\ ##0\ _k_r_-;\-* #\ ##0\ _k_r_-;_-* &quot;-&quot;??\ _k_r_-;_-@_-">
                  <c:v>10653.739319740187</c:v>
                </c:pt>
                <c:pt idx="21" formatCode="_-* #\ ##0\ _k_r_-;\-* #\ ##0\ _k_r_-;_-* &quot;-&quot;??\ _k_r_-;_-@_-">
                  <c:v>10719.732717557428</c:v>
                </c:pt>
                <c:pt idx="22" formatCode="_-* #\ ##0\ _k_r_-;\-* #\ ##0\ _k_r_-;_-* &quot;-&quot;??\ _k_r_-;_-@_-">
                  <c:v>10804.988026736837</c:v>
                </c:pt>
                <c:pt idx="23" formatCode="_-* #\ ##0\ _k_r_-;\-* #\ ##0\ _k_r_-;_-* &quot;-&quot;??\ _k_r_-;_-@_-">
                  <c:v>10878.848428439869</c:v>
                </c:pt>
                <c:pt idx="24" formatCode="_-* #\ ##0\ _k_r_-;\-* #\ ##0\ _k_r_-;_-* &quot;-&quot;??\ _k_r_-;_-@_-">
                  <c:v>10876.691333934237</c:v>
                </c:pt>
                <c:pt idx="25" formatCode="_-* #\ ##0\ _k_r_-;\-* #\ ##0\ _k_r_-;_-* &quot;-&quot;??\ _k_r_-;_-@_-">
                  <c:v>10926.606311185093</c:v>
                </c:pt>
                <c:pt idx="26" formatCode="_-* #\ ##0\ _k_r_-;\-* #\ ##0\ _k_r_-;_-* &quot;-&quot;??\ _k_r_-;_-@_-">
                  <c:v>11076.326199483181</c:v>
                </c:pt>
                <c:pt idx="27" formatCode="_-* #\ ##0\ _k_r_-;\-* #\ ##0\ _k_r_-;_-* &quot;-&quot;??\ _k_r_-;_-@_-">
                  <c:v>11261.477918733139</c:v>
                </c:pt>
                <c:pt idx="28" formatCode="_-* #\ ##0\ _k_r_-;\-* #\ ##0\ _k_r_-;_-* &quot;-&quot;??\ _k_r_-;_-@_-">
                  <c:v>11462.813267611362</c:v>
                </c:pt>
                <c:pt idx="29" formatCode="_-* #\ ##0\ _k_r_-;\-* #\ ##0\ _k_r_-;_-* &quot;-&quot;??\ _k_r_-;_-@_-">
                  <c:v>11634.217388850269</c:v>
                </c:pt>
                <c:pt idx="30" formatCode="_-* #\ ##0\ _k_r_-;\-* #\ ##0\ _k_r_-;_-* &quot;-&quot;??\ _k_r_-;_-@_-">
                  <c:v>11842.240596259386</c:v>
                </c:pt>
                <c:pt idx="31" formatCode="_-* #\ ##0\ _k_r_-;\-* #\ ##0\ _k_r_-;_-* &quot;-&quot;??\ _k_r_-;_-@_-">
                  <c:v>12087.161506934337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E98-4104-92C8-0A4FF6DA36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73634832"/>
        <c:axId val="773631880"/>
      </c:lineChart>
      <c:catAx>
        <c:axId val="773634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73631880"/>
        <c:crosses val="autoZero"/>
        <c:auto val="1"/>
        <c:lblAlgn val="ctr"/>
        <c:lblOffset val="100"/>
        <c:noMultiLvlLbl val="0"/>
      </c:catAx>
      <c:valAx>
        <c:axId val="773631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73634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befolkning!$A$120</c:f>
              <c:strCache>
                <c:ptCount val="1"/>
                <c:pt idx="0">
                  <c:v>13-15 år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befolkning!$B$3:$AH$3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befolkning!$B$120:$AH$120</c:f>
              <c:numCache>
                <c:formatCode>0</c:formatCode>
                <c:ptCount val="33"/>
                <c:pt idx="0">
                  <c:v>3884</c:v>
                </c:pt>
                <c:pt idx="1">
                  <c:v>3975</c:v>
                </c:pt>
                <c:pt idx="2">
                  <c:v>4093</c:v>
                </c:pt>
                <c:pt idx="3">
                  <c:v>4243</c:v>
                </c:pt>
                <c:pt idx="4">
                  <c:v>4427</c:v>
                </c:pt>
                <c:pt idx="5">
                  <c:v>4617</c:v>
                </c:pt>
                <c:pt idx="6">
                  <c:v>4490</c:v>
                </c:pt>
                <c:pt idx="7">
                  <c:v>4327</c:v>
                </c:pt>
                <c:pt idx="8">
                  <c:v>4043</c:v>
                </c:pt>
                <c:pt idx="9">
                  <c:v>3811</c:v>
                </c:pt>
                <c:pt idx="10">
                  <c:v>3593</c:v>
                </c:pt>
                <c:pt idx="11">
                  <c:v>3345</c:v>
                </c:pt>
                <c:pt idx="12">
                  <c:v>3245</c:v>
                </c:pt>
                <c:pt idx="13">
                  <c:v>3187</c:v>
                </c:pt>
                <c:pt idx="14">
                  <c:v>3286</c:v>
                </c:pt>
                <c:pt idx="15">
                  <c:v>3380</c:v>
                </c:pt>
                <c:pt idx="16">
                  <c:v>3551</c:v>
                </c:pt>
                <c:pt idx="17">
                  <c:v>3729</c:v>
                </c:pt>
                <c:pt idx="18">
                  <c:v>3881</c:v>
                </c:pt>
                <c:pt idx="19">
                  <c:v>4058</c:v>
                </c:pt>
                <c:pt idx="20">
                  <c:v>4109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51E-4158-8FDE-55FEB7C9CE48}"/>
            </c:ext>
          </c:extLst>
        </c:ser>
        <c:ser>
          <c:idx val="1"/>
          <c:order val="1"/>
          <c:tx>
            <c:strRef>
              <c:f>befolkning!$A$121</c:f>
              <c:strCache>
                <c:ptCount val="1"/>
                <c:pt idx="0">
                  <c:v>P21 13-15 år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befolkning!$B$3:$AH$3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befolkning!$B$121:$AH$121</c:f>
              <c:numCache>
                <c:formatCode>General</c:formatCode>
                <c:ptCount val="33"/>
                <c:pt idx="20" formatCode="0">
                  <c:v>4109</c:v>
                </c:pt>
                <c:pt idx="21" formatCode="0">
                  <c:v>4298.9202057413386</c:v>
                </c:pt>
                <c:pt idx="22" formatCode="0">
                  <c:v>4389.5531364740164</c:v>
                </c:pt>
                <c:pt idx="23" formatCode="0">
                  <c:v>4565.77402104264</c:v>
                </c:pt>
                <c:pt idx="24" formatCode="0">
                  <c:v>4608.8002567902813</c:v>
                </c:pt>
                <c:pt idx="25" formatCode="0">
                  <c:v>4642.123591992914</c:v>
                </c:pt>
                <c:pt idx="26" formatCode="0">
                  <c:v>4673.0206936427876</c:v>
                </c:pt>
                <c:pt idx="27" formatCode="0">
                  <c:v>4647.2097974140706</c:v>
                </c:pt>
                <c:pt idx="28" formatCode="0">
                  <c:v>4644.0910617474783</c:v>
                </c:pt>
                <c:pt idx="29" formatCode="0">
                  <c:v>4685.984402679188</c:v>
                </c:pt>
                <c:pt idx="30" formatCode="0">
                  <c:v>4725.4084590340444</c:v>
                </c:pt>
                <c:pt idx="31" formatCode="0">
                  <c:v>4711.9432229664562</c:v>
                </c:pt>
                <c:pt idx="32" formatCode="0">
                  <c:v>4712.0670423539141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51E-4158-8FDE-55FEB7C9CE48}"/>
            </c:ext>
          </c:extLst>
        </c:ser>
        <c:ser>
          <c:idx val="2"/>
          <c:order val="2"/>
          <c:tx>
            <c:strRef>
              <c:f>befolkning!$A$122</c:f>
              <c:strCache>
                <c:ptCount val="1"/>
                <c:pt idx="0">
                  <c:v>P20 13-15 år</c:v>
                </c:pt>
              </c:strCache>
            </c:strRef>
          </c:tx>
          <c:spPr>
            <a:ln w="38100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befolkning!$B$3:$AH$3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befolkning!$B$122:$AH$122</c:f>
              <c:numCache>
                <c:formatCode>General</c:formatCode>
                <c:ptCount val="33"/>
                <c:pt idx="19" formatCode="_-* #\ ##0_-;\-* #\ ##0_-;_-* &quot;-&quot;??_-;_-@_-">
                  <c:v>4054</c:v>
                </c:pt>
                <c:pt idx="20" formatCode="_-* #\ ##0_-;\-* #\ ##0_-;_-* &quot;-&quot;??_-;_-@_-">
                  <c:v>4123.3588710461063</c:v>
                </c:pt>
                <c:pt idx="21" formatCode="_-* #\ ##0_-;\-* #\ ##0_-;_-* &quot;-&quot;??_-;_-@_-">
                  <c:v>4315.9679965079995</c:v>
                </c:pt>
                <c:pt idx="22" formatCode="_-* #\ ##0_-;\-* #\ ##0_-;_-* &quot;-&quot;??_-;_-@_-">
                  <c:v>4431.280796603447</c:v>
                </c:pt>
                <c:pt idx="23" formatCode="_-* #\ ##0_-;\-* #\ ##0_-;_-* &quot;-&quot;??_-;_-@_-">
                  <c:v>4610.9894094975016</c:v>
                </c:pt>
                <c:pt idx="24" formatCode="_-* #\ ##0_-;\-* #\ ##0_-;_-* &quot;-&quot;??_-;_-@_-">
                  <c:v>4677.2966455203068</c:v>
                </c:pt>
                <c:pt idx="25" formatCode="_-* #\ ##0_-;\-* #\ ##0_-;_-* &quot;-&quot;??_-;_-@_-">
                  <c:v>4712.3735513998718</c:v>
                </c:pt>
                <c:pt idx="26" formatCode="_-* #\ ##0_-;\-* #\ ##0_-;_-* &quot;-&quot;??_-;_-@_-">
                  <c:v>4755.8976828795994</c:v>
                </c:pt>
                <c:pt idx="27" formatCode="_-* #\ ##0_-;\-* #\ ##0_-;_-* &quot;-&quot;??_-;_-@_-">
                  <c:v>4748.7681518578938</c:v>
                </c:pt>
                <c:pt idx="28" formatCode="_-* #\ ##0_-;\-* #\ ##0_-;_-* &quot;-&quot;??_-;_-@_-">
                  <c:v>4747.4683556033633</c:v>
                </c:pt>
                <c:pt idx="29" formatCode="_-* #\ ##0_-;\-* #\ ##0_-;_-* &quot;-&quot;??_-;_-@_-">
                  <c:v>4801.2296748246363</c:v>
                </c:pt>
                <c:pt idx="30" formatCode="_-* #\ ##0_-;\-* #\ ##0_-;_-* &quot;-&quot;??_-;_-@_-">
                  <c:v>4839.4117021508655</c:v>
                </c:pt>
                <c:pt idx="31" formatCode="_-* #\ ##0_-;\-* #\ ##0_-;_-* &quot;-&quot;??_-;_-@_-">
                  <c:v>4844.3298465883918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51E-4158-8FDE-55FEB7C9CE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73634832"/>
        <c:axId val="773631880"/>
      </c:lineChart>
      <c:catAx>
        <c:axId val="773634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73631880"/>
        <c:crosses val="autoZero"/>
        <c:auto val="1"/>
        <c:lblAlgn val="ctr"/>
        <c:lblOffset val="100"/>
        <c:noMultiLvlLbl val="0"/>
      </c:catAx>
      <c:valAx>
        <c:axId val="773631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73634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befolkning!$A$125</c:f>
              <c:strCache>
                <c:ptCount val="1"/>
                <c:pt idx="0">
                  <c:v>16-18 år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befolkning!$B$3:$AH$3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befolkning!$B$125:$AH$125</c:f>
              <c:numCache>
                <c:formatCode>0</c:formatCode>
                <c:ptCount val="33"/>
                <c:pt idx="0">
                  <c:v>3557</c:v>
                </c:pt>
                <c:pt idx="1">
                  <c:v>3656</c:v>
                </c:pt>
                <c:pt idx="2">
                  <c:v>3766</c:v>
                </c:pt>
                <c:pt idx="3">
                  <c:v>3922</c:v>
                </c:pt>
                <c:pt idx="4">
                  <c:v>4050</c:v>
                </c:pt>
                <c:pt idx="5">
                  <c:v>4152</c:v>
                </c:pt>
                <c:pt idx="6">
                  <c:v>4315</c:v>
                </c:pt>
                <c:pt idx="7">
                  <c:v>4523</c:v>
                </c:pt>
                <c:pt idx="8">
                  <c:v>4667</c:v>
                </c:pt>
                <c:pt idx="9">
                  <c:v>4588</c:v>
                </c:pt>
                <c:pt idx="10">
                  <c:v>4437</c:v>
                </c:pt>
                <c:pt idx="11">
                  <c:v>4143</c:v>
                </c:pt>
                <c:pt idx="12">
                  <c:v>3919</c:v>
                </c:pt>
                <c:pt idx="13">
                  <c:v>3700</c:v>
                </c:pt>
                <c:pt idx="14">
                  <c:v>3471</c:v>
                </c:pt>
                <c:pt idx="15">
                  <c:v>3385</c:v>
                </c:pt>
                <c:pt idx="16">
                  <c:v>3376</c:v>
                </c:pt>
                <c:pt idx="17">
                  <c:v>3592</c:v>
                </c:pt>
                <c:pt idx="18">
                  <c:v>3602</c:v>
                </c:pt>
                <c:pt idx="19">
                  <c:v>3725</c:v>
                </c:pt>
                <c:pt idx="20">
                  <c:v>3858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284-40D9-A24C-38F8A81AB22E}"/>
            </c:ext>
          </c:extLst>
        </c:ser>
        <c:ser>
          <c:idx val="1"/>
          <c:order val="1"/>
          <c:tx>
            <c:strRef>
              <c:f>befolkning!$A$126</c:f>
              <c:strCache>
                <c:ptCount val="1"/>
                <c:pt idx="0">
                  <c:v>P21 16-18 år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befolkning!$B$3:$AH$3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befolkning!$B$126:$AH$126</c:f>
              <c:numCache>
                <c:formatCode>General</c:formatCode>
                <c:ptCount val="33"/>
                <c:pt idx="20" formatCode="0">
                  <c:v>3858</c:v>
                </c:pt>
                <c:pt idx="21" formatCode="0">
                  <c:v>4036.5910014900528</c:v>
                </c:pt>
                <c:pt idx="22" formatCode="0">
                  <c:v>4175.8997154629214</c:v>
                </c:pt>
                <c:pt idx="23" formatCode="0">
                  <c:v>4213.1012646774298</c:v>
                </c:pt>
                <c:pt idx="24" formatCode="0">
                  <c:v>4394.8758785138216</c:v>
                </c:pt>
                <c:pt idx="25" formatCode="0">
                  <c:v>4484.6611641053296</c:v>
                </c:pt>
                <c:pt idx="26" formatCode="0">
                  <c:v>4652.058952529258</c:v>
                </c:pt>
                <c:pt idx="27" formatCode="0">
                  <c:v>4695.1492897139187</c:v>
                </c:pt>
                <c:pt idx="28" formatCode="0">
                  <c:v>4729.5572165367994</c:v>
                </c:pt>
                <c:pt idx="29" formatCode="0">
                  <c:v>4761.2977515871353</c:v>
                </c:pt>
                <c:pt idx="30" formatCode="0">
                  <c:v>4739.4442855008183</c:v>
                </c:pt>
                <c:pt idx="31" formatCode="0">
                  <c:v>4738.5229046750037</c:v>
                </c:pt>
                <c:pt idx="32" formatCode="0">
                  <c:v>4780.3881555673561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284-40D9-A24C-38F8A81AB22E}"/>
            </c:ext>
          </c:extLst>
        </c:ser>
        <c:ser>
          <c:idx val="2"/>
          <c:order val="2"/>
          <c:tx>
            <c:strRef>
              <c:f>befolkning!$A$127</c:f>
              <c:strCache>
                <c:ptCount val="1"/>
                <c:pt idx="0">
                  <c:v>P20 16-18 år</c:v>
                </c:pt>
              </c:strCache>
            </c:strRef>
          </c:tx>
          <c:spPr>
            <a:ln w="38100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befolkning!$B$3:$AH$3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befolkning!$B$127:$AH$127</c:f>
              <c:numCache>
                <c:formatCode>General</c:formatCode>
                <c:ptCount val="33"/>
                <c:pt idx="19" formatCode="_-* #\ ##0_-;\-* #\ ##0_-;_-* &quot;-&quot;??_-;_-@_-">
                  <c:v>3721</c:v>
                </c:pt>
                <c:pt idx="20" formatCode="_-* #\ ##0_-;\-* #\ ##0_-;_-* &quot;-&quot;??_-;_-@_-">
                  <c:v>3902.43226919267</c:v>
                </c:pt>
                <c:pt idx="21" formatCode="_-* #\ ##0_-;\-* #\ ##0_-;_-* &quot;-&quot;??_-;_-@_-">
                  <c:v>4051.4238873767727</c:v>
                </c:pt>
                <c:pt idx="22" formatCode="_-* #\ ##0_-;\-* #\ ##0_-;_-* &quot;-&quot;??_-;_-@_-">
                  <c:v>4214.242105773249</c:v>
                </c:pt>
                <c:pt idx="23" formatCode="_-* #\ ##0_-;\-* #\ ##0_-;_-* &quot;-&quot;??_-;_-@_-">
                  <c:v>4279.8217204161629</c:v>
                </c:pt>
                <c:pt idx="24" formatCode="_-* #\ ##0_-;\-* #\ ##0_-;_-* &quot;-&quot;??_-;_-@_-">
                  <c:v>4461.9542406439623</c:v>
                </c:pt>
                <c:pt idx="25" formatCode="_-* #\ ##0_-;\-* #\ ##0_-;_-* &quot;-&quot;??_-;_-@_-">
                  <c:v>4574.3228448667842</c:v>
                </c:pt>
                <c:pt idx="26" formatCode="_-* #\ ##0_-;\-* #\ ##0_-;_-* &quot;-&quot;??_-;_-@_-">
                  <c:v>4744.6856835428707</c:v>
                </c:pt>
                <c:pt idx="27" formatCode="_-* #\ ##0_-;\-* #\ ##0_-;_-* &quot;-&quot;??_-;_-@_-">
                  <c:v>4809.9963192066525</c:v>
                </c:pt>
                <c:pt idx="28" formatCode="_-* #\ ##0_-;\-* #\ ##0_-;_-* &quot;-&quot;??_-;_-@_-">
                  <c:v>4846.595037136356</c:v>
                </c:pt>
                <c:pt idx="29" formatCode="_-* #\ ##0_-;\-* #\ ##0_-;_-* &quot;-&quot;??_-;_-@_-">
                  <c:v>4890.8494726711906</c:v>
                </c:pt>
                <c:pt idx="30" formatCode="_-* #\ ##0_-;\-* #\ ##0_-;_-* &quot;-&quot;??_-;_-@_-">
                  <c:v>4887.3765125632563</c:v>
                </c:pt>
                <c:pt idx="31" formatCode="_-* #\ ##0_-;\-* #\ ##0_-;_-* &quot;-&quot;??_-;_-@_-">
                  <c:v>4888.8227059878709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284-40D9-A24C-38F8A81AB2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73634832"/>
        <c:axId val="773631880"/>
      </c:lineChart>
      <c:catAx>
        <c:axId val="773634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73631880"/>
        <c:crosses val="autoZero"/>
        <c:auto val="1"/>
        <c:lblAlgn val="ctr"/>
        <c:lblOffset val="100"/>
        <c:noMultiLvlLbl val="0"/>
      </c:catAx>
      <c:valAx>
        <c:axId val="773631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73634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befolkning!$A$130</c:f>
              <c:strCache>
                <c:ptCount val="1"/>
                <c:pt idx="0">
                  <c:v>65-79 år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befolkning!$B$3:$AH$3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befolkning!$B$130:$AH$130</c:f>
              <c:numCache>
                <c:formatCode>0</c:formatCode>
                <c:ptCount val="33"/>
                <c:pt idx="0">
                  <c:v>9644</c:v>
                </c:pt>
                <c:pt idx="1">
                  <c:v>9677</c:v>
                </c:pt>
                <c:pt idx="2">
                  <c:v>9789</c:v>
                </c:pt>
                <c:pt idx="3">
                  <c:v>9853</c:v>
                </c:pt>
                <c:pt idx="4">
                  <c:v>10041</c:v>
                </c:pt>
                <c:pt idx="5">
                  <c:v>10204</c:v>
                </c:pt>
                <c:pt idx="6">
                  <c:v>10306</c:v>
                </c:pt>
                <c:pt idx="7">
                  <c:v>10741</c:v>
                </c:pt>
                <c:pt idx="8">
                  <c:v>11211</c:v>
                </c:pt>
                <c:pt idx="9">
                  <c:v>11716</c:v>
                </c:pt>
                <c:pt idx="10">
                  <c:v>12249</c:v>
                </c:pt>
                <c:pt idx="11">
                  <c:v>12875</c:v>
                </c:pt>
                <c:pt idx="12">
                  <c:v>13371</c:v>
                </c:pt>
                <c:pt idx="13">
                  <c:v>13965</c:v>
                </c:pt>
                <c:pt idx="14">
                  <c:v>14582</c:v>
                </c:pt>
                <c:pt idx="15">
                  <c:v>15027</c:v>
                </c:pt>
                <c:pt idx="16">
                  <c:v>15343</c:v>
                </c:pt>
                <c:pt idx="17">
                  <c:v>15723</c:v>
                </c:pt>
                <c:pt idx="18">
                  <c:v>16063</c:v>
                </c:pt>
                <c:pt idx="19">
                  <c:v>16306</c:v>
                </c:pt>
                <c:pt idx="20">
                  <c:v>16577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32E-484A-B51A-5C298D5875B1}"/>
            </c:ext>
          </c:extLst>
        </c:ser>
        <c:ser>
          <c:idx val="1"/>
          <c:order val="1"/>
          <c:tx>
            <c:strRef>
              <c:f>befolkning!$A$131</c:f>
              <c:strCache>
                <c:ptCount val="1"/>
                <c:pt idx="0">
                  <c:v>P21 65-79 år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befolkning!$B$3:$AH$3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befolkning!$B$131:$AH$131</c:f>
              <c:numCache>
                <c:formatCode>General</c:formatCode>
                <c:ptCount val="33"/>
                <c:pt idx="20" formatCode="0">
                  <c:v>16577</c:v>
                </c:pt>
                <c:pt idx="21" formatCode="0">
                  <c:v>16834.505150223922</c:v>
                </c:pt>
                <c:pt idx="22" formatCode="0">
                  <c:v>17018.612930238982</c:v>
                </c:pt>
                <c:pt idx="23" formatCode="0">
                  <c:v>17094.991115993009</c:v>
                </c:pt>
                <c:pt idx="24" formatCode="0">
                  <c:v>17082.006700897553</c:v>
                </c:pt>
                <c:pt idx="25" formatCode="0">
                  <c:v>16990.206517604918</c:v>
                </c:pt>
                <c:pt idx="26" formatCode="0">
                  <c:v>16888.731845414819</c:v>
                </c:pt>
                <c:pt idx="27" formatCode="0">
                  <c:v>16787.222867311248</c:v>
                </c:pt>
                <c:pt idx="28" formatCode="0">
                  <c:v>16752.374844030826</c:v>
                </c:pt>
                <c:pt idx="29" formatCode="0">
                  <c:v>16753.703314902425</c:v>
                </c:pt>
                <c:pt idx="30" formatCode="0">
                  <c:v>16924.514933662671</c:v>
                </c:pt>
                <c:pt idx="31" formatCode="0">
                  <c:v>17180.082571941937</c:v>
                </c:pt>
                <c:pt idx="32" formatCode="0">
                  <c:v>17387.934500306845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32E-484A-B51A-5C298D5875B1}"/>
            </c:ext>
          </c:extLst>
        </c:ser>
        <c:ser>
          <c:idx val="2"/>
          <c:order val="2"/>
          <c:tx>
            <c:strRef>
              <c:f>befolkning!$A$132</c:f>
              <c:strCache>
                <c:ptCount val="1"/>
                <c:pt idx="0">
                  <c:v>P20 65-79 år</c:v>
                </c:pt>
              </c:strCache>
            </c:strRef>
          </c:tx>
          <c:spPr>
            <a:ln w="38100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befolkning!$B$3:$AH$3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befolkning!$B$132:$AH$132</c:f>
              <c:numCache>
                <c:formatCode>General</c:formatCode>
                <c:ptCount val="33"/>
                <c:pt idx="19" formatCode="_-* #\ ##0_-;\-* #\ ##0_-;_-* &quot;-&quot;??_-;_-@_-">
                  <c:v>16308</c:v>
                </c:pt>
                <c:pt idx="20" formatCode="_-* #\ ##0_-;\-* #\ ##0_-;_-* &quot;-&quot;??_-;_-@_-">
                  <c:v>16560.503000190918</c:v>
                </c:pt>
                <c:pt idx="21" formatCode="_-* #\ ##0_-;\-* #\ ##0_-;_-* &quot;-&quot;??_-;_-@_-">
                  <c:v>16815.952665388264</c:v>
                </c:pt>
                <c:pt idx="22" formatCode="_-* #\ ##0_-;\-* #\ ##0_-;_-* &quot;-&quot;??_-;_-@_-">
                  <c:v>17005.96311604758</c:v>
                </c:pt>
                <c:pt idx="23" formatCode="_-* #\ ##0_-;\-* #\ ##0_-;_-* &quot;-&quot;??_-;_-@_-">
                  <c:v>17085.438816097845</c:v>
                </c:pt>
                <c:pt idx="24" formatCode="_-* #\ ##0_-;\-* #\ ##0_-;_-* &quot;-&quot;??_-;_-@_-">
                  <c:v>17086.654643754544</c:v>
                </c:pt>
                <c:pt idx="25" formatCode="_-* #\ ##0_-;\-* #\ ##0_-;_-* &quot;-&quot;??_-;_-@_-">
                  <c:v>16997.127799527378</c:v>
                </c:pt>
                <c:pt idx="26" formatCode="_-* #\ ##0_-;\-* #\ ##0_-;_-* &quot;-&quot;??_-;_-@_-">
                  <c:v>16900.821429684103</c:v>
                </c:pt>
                <c:pt idx="27" formatCode="_-* #\ ##0_-;\-* #\ ##0_-;_-* &quot;-&quot;??_-;_-@_-">
                  <c:v>16818.050800760539</c:v>
                </c:pt>
                <c:pt idx="28" formatCode="_-* #\ ##0_-;\-* #\ ##0_-;_-* &quot;-&quot;??_-;_-@_-">
                  <c:v>16798.961282266373</c:v>
                </c:pt>
                <c:pt idx="29" formatCode="_-* #\ ##0_-;\-* #\ ##0_-;_-* &quot;-&quot;??_-;_-@_-">
                  <c:v>16814.451294285933</c:v>
                </c:pt>
                <c:pt idx="30" formatCode="_-* #\ ##0_-;\-* #\ ##0_-;_-* &quot;-&quot;??_-;_-@_-">
                  <c:v>16996.577238730653</c:v>
                </c:pt>
                <c:pt idx="31" formatCode="_-* #\ ##0_-;\-* #\ ##0_-;_-* &quot;-&quot;??_-;_-@_-">
                  <c:v>17265.819142259988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32E-484A-B51A-5C298D5875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73634832"/>
        <c:axId val="773631880"/>
      </c:lineChart>
      <c:catAx>
        <c:axId val="773634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73631880"/>
        <c:crosses val="autoZero"/>
        <c:auto val="1"/>
        <c:lblAlgn val="ctr"/>
        <c:lblOffset val="100"/>
        <c:noMultiLvlLbl val="0"/>
      </c:catAx>
      <c:valAx>
        <c:axId val="773631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73634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förändringskomponenter!$A$6</c:f>
              <c:strCache>
                <c:ptCount val="1"/>
                <c:pt idx="0">
                  <c:v>Födelsenetto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förändringskomponenter!$B$3:$V$3</c:f>
              <c:strCach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strCache>
            </c:strRef>
          </c:cat>
          <c:val>
            <c:numRef>
              <c:f>förändringskomponenter!$B$6:$V$6</c:f>
              <c:numCache>
                <c:formatCode>_-* #\ ##0_-;\-* #\ ##0_-;_-* "-"??_-;_-@_-</c:formatCode>
                <c:ptCount val="21"/>
                <c:pt idx="0">
                  <c:v>420</c:v>
                </c:pt>
                <c:pt idx="1">
                  <c:v>409</c:v>
                </c:pt>
                <c:pt idx="2">
                  <c:v>365</c:v>
                </c:pt>
                <c:pt idx="3">
                  <c:v>512</c:v>
                </c:pt>
                <c:pt idx="4">
                  <c:v>498</c:v>
                </c:pt>
                <c:pt idx="5">
                  <c:v>522</c:v>
                </c:pt>
                <c:pt idx="6">
                  <c:v>656</c:v>
                </c:pt>
                <c:pt idx="7">
                  <c:v>581</c:v>
                </c:pt>
                <c:pt idx="8">
                  <c:v>699</c:v>
                </c:pt>
                <c:pt idx="9">
                  <c:v>665</c:v>
                </c:pt>
                <c:pt idx="10">
                  <c:v>681</c:v>
                </c:pt>
                <c:pt idx="11">
                  <c:v>731</c:v>
                </c:pt>
                <c:pt idx="12">
                  <c:v>593</c:v>
                </c:pt>
                <c:pt idx="13">
                  <c:v>665</c:v>
                </c:pt>
                <c:pt idx="14">
                  <c:v>588</c:v>
                </c:pt>
                <c:pt idx="15">
                  <c:v>600</c:v>
                </c:pt>
                <c:pt idx="16">
                  <c:v>648</c:v>
                </c:pt>
                <c:pt idx="17">
                  <c:v>647</c:v>
                </c:pt>
                <c:pt idx="18">
                  <c:v>574</c:v>
                </c:pt>
                <c:pt idx="19">
                  <c:v>622</c:v>
                </c:pt>
                <c:pt idx="20">
                  <c:v>612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C4-4EA1-B5E0-12113C46E92A}"/>
            </c:ext>
          </c:extLst>
        </c:ser>
        <c:ser>
          <c:idx val="1"/>
          <c:order val="1"/>
          <c:tx>
            <c:strRef>
              <c:f>förändringskomponenter!$I$6</c:f>
              <c:strCache>
                <c:ptCount val="1"/>
                <c:pt idx="0">
                  <c:v> 581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förändringskomponenter!$B$3:$V$3</c:f>
              <c:strCach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strCache>
            </c:strRef>
          </c:cat>
          <c:val>
            <c:numRef>
              <c:f>förändringskomponenter!$B$7:$V$7</c:f>
              <c:numCache>
                <c:formatCode>_-* #\ ##0_-;\-* #\ ##0_-;_-* "-"??_-;_-@_-</c:formatCode>
                <c:ptCount val="21"/>
                <c:pt idx="0">
                  <c:v>136</c:v>
                </c:pt>
                <c:pt idx="1">
                  <c:v>96</c:v>
                </c:pt>
                <c:pt idx="2">
                  <c:v>1156</c:v>
                </c:pt>
                <c:pt idx="3">
                  <c:v>888</c:v>
                </c:pt>
                <c:pt idx="4">
                  <c:v>988</c:v>
                </c:pt>
                <c:pt idx="5">
                  <c:v>862</c:v>
                </c:pt>
                <c:pt idx="6">
                  <c:v>-169</c:v>
                </c:pt>
                <c:pt idx="7">
                  <c:v>-34</c:v>
                </c:pt>
                <c:pt idx="8">
                  <c:v>262</c:v>
                </c:pt>
                <c:pt idx="9">
                  <c:v>683</c:v>
                </c:pt>
                <c:pt idx="10">
                  <c:v>728</c:v>
                </c:pt>
                <c:pt idx="11">
                  <c:v>258</c:v>
                </c:pt>
                <c:pt idx="12">
                  <c:v>234</c:v>
                </c:pt>
                <c:pt idx="13">
                  <c:v>378</c:v>
                </c:pt>
                <c:pt idx="14">
                  <c:v>678</c:v>
                </c:pt>
                <c:pt idx="15">
                  <c:v>557</c:v>
                </c:pt>
                <c:pt idx="16">
                  <c:v>1445</c:v>
                </c:pt>
                <c:pt idx="17">
                  <c:v>1525</c:v>
                </c:pt>
                <c:pt idx="18">
                  <c:v>1457</c:v>
                </c:pt>
                <c:pt idx="19">
                  <c:v>1141</c:v>
                </c:pt>
                <c:pt idx="20">
                  <c:v>692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C4-4EA1-B5E0-12113C46E9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727022296"/>
        <c:axId val="727023608"/>
      </c:barChart>
      <c:catAx>
        <c:axId val="727022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27023608"/>
        <c:crosses val="autoZero"/>
        <c:auto val="1"/>
        <c:lblAlgn val="ctr"/>
        <c:lblOffset val="100"/>
        <c:noMultiLvlLbl val="0"/>
      </c:catAx>
      <c:valAx>
        <c:axId val="727023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\ ##0_-;\-* #\ 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27022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befolkning!$A$135</c:f>
              <c:strCache>
                <c:ptCount val="1"/>
                <c:pt idx="0">
                  <c:v>80+ år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befolkning!$B$3:$AH$3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befolkning!$B$135:$AH$135</c:f>
              <c:numCache>
                <c:formatCode>0</c:formatCode>
                <c:ptCount val="33"/>
                <c:pt idx="0">
                  <c:v>3162</c:v>
                </c:pt>
                <c:pt idx="1">
                  <c:v>3344</c:v>
                </c:pt>
                <c:pt idx="2">
                  <c:v>3451</c:v>
                </c:pt>
                <c:pt idx="3">
                  <c:v>3619</c:v>
                </c:pt>
                <c:pt idx="4">
                  <c:v>3697</c:v>
                </c:pt>
                <c:pt idx="5">
                  <c:v>3808</c:v>
                </c:pt>
                <c:pt idx="6">
                  <c:v>3949</c:v>
                </c:pt>
                <c:pt idx="7">
                  <c:v>4032</c:v>
                </c:pt>
                <c:pt idx="8">
                  <c:v>4168</c:v>
                </c:pt>
                <c:pt idx="9">
                  <c:v>4249</c:v>
                </c:pt>
                <c:pt idx="10">
                  <c:v>4344</c:v>
                </c:pt>
                <c:pt idx="11">
                  <c:v>4404</c:v>
                </c:pt>
                <c:pt idx="12">
                  <c:v>4488</c:v>
                </c:pt>
                <c:pt idx="13">
                  <c:v>4557</c:v>
                </c:pt>
                <c:pt idx="14">
                  <c:v>4634</c:v>
                </c:pt>
                <c:pt idx="15">
                  <c:v>4760</c:v>
                </c:pt>
                <c:pt idx="16">
                  <c:v>4905</c:v>
                </c:pt>
                <c:pt idx="17">
                  <c:v>5065</c:v>
                </c:pt>
                <c:pt idx="18">
                  <c:v>5218</c:v>
                </c:pt>
                <c:pt idx="19">
                  <c:v>5367</c:v>
                </c:pt>
                <c:pt idx="20">
                  <c:v>5517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AFD-41AE-94A2-9BE540D60D22}"/>
            </c:ext>
          </c:extLst>
        </c:ser>
        <c:ser>
          <c:idx val="1"/>
          <c:order val="1"/>
          <c:tx>
            <c:strRef>
              <c:f>befolkning!$A$136</c:f>
              <c:strCache>
                <c:ptCount val="1"/>
                <c:pt idx="0">
                  <c:v>P21 80+ år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befolkning!$B$3:$AH$3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befolkning!$B$136:$AH$136</c:f>
              <c:numCache>
                <c:formatCode>General</c:formatCode>
                <c:ptCount val="33"/>
                <c:pt idx="20" formatCode="0">
                  <c:v>5517</c:v>
                </c:pt>
                <c:pt idx="21" formatCode="0">
                  <c:v>5657.5236941124031</c:v>
                </c:pt>
                <c:pt idx="22" formatCode="0">
                  <c:v>5897.9276405085629</c:v>
                </c:pt>
                <c:pt idx="23" formatCode="0">
                  <c:v>6253.1192763003692</c:v>
                </c:pt>
                <c:pt idx="24" formatCode="0">
                  <c:v>6620.0145628881919</c:v>
                </c:pt>
                <c:pt idx="25" formatCode="0">
                  <c:v>7005.1126801179062</c:v>
                </c:pt>
                <c:pt idx="26" formatCode="0">
                  <c:v>7400.859892406278</c:v>
                </c:pt>
                <c:pt idx="27" formatCode="0">
                  <c:v>7758.276991419576</c:v>
                </c:pt>
                <c:pt idx="28" formatCode="0">
                  <c:v>8113.1542898429407</c:v>
                </c:pt>
                <c:pt idx="29" formatCode="0">
                  <c:v>8492.8508340849276</c:v>
                </c:pt>
                <c:pt idx="30" formatCode="0">
                  <c:v>8770.062083518209</c:v>
                </c:pt>
                <c:pt idx="31" formatCode="0">
                  <c:v>8940.9146584582013</c:v>
                </c:pt>
                <c:pt idx="32" formatCode="0">
                  <c:v>9129.0351311882423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AFD-41AE-94A2-9BE540D60D22}"/>
            </c:ext>
          </c:extLst>
        </c:ser>
        <c:ser>
          <c:idx val="2"/>
          <c:order val="2"/>
          <c:tx>
            <c:strRef>
              <c:f>befolkning!$A$137</c:f>
              <c:strCache>
                <c:ptCount val="1"/>
                <c:pt idx="0">
                  <c:v>P20 80+ år</c:v>
                </c:pt>
              </c:strCache>
            </c:strRef>
          </c:tx>
          <c:spPr>
            <a:ln w="38100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befolkning!$B$3:$AH$3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befolkning!$B$137:$AH$137</c:f>
              <c:numCache>
                <c:formatCode>General</c:formatCode>
                <c:ptCount val="33"/>
                <c:pt idx="19" formatCode="_-* #\ ##0_-;\-* #\ ##0_-;_-* &quot;-&quot;??_-;_-@_-">
                  <c:v>5380</c:v>
                </c:pt>
                <c:pt idx="20" formatCode="_-* #\ ##0_-;\-* #\ ##0_-;_-* &quot;-&quot;??_-;_-@_-">
                  <c:v>5538.2142740046665</c:v>
                </c:pt>
                <c:pt idx="21" formatCode="_-* #\ ##0_-;\-* #\ ##0_-;_-* &quot;-&quot;??_-;_-@_-">
                  <c:v>5676.0423623314537</c:v>
                </c:pt>
                <c:pt idx="22" formatCode="_-* #\ ##0_-;\-* #\ ##0_-;_-* &quot;-&quot;??_-;_-@_-">
                  <c:v>5915.7317187498475</c:v>
                </c:pt>
                <c:pt idx="23" formatCode="_-* #\ ##0_-;\-* #\ ##0_-;_-* &quot;-&quot;??_-;_-@_-">
                  <c:v>6267.3433933106753</c:v>
                </c:pt>
                <c:pt idx="24" formatCode="_-* #\ ##0_-;\-* #\ ##0_-;_-* &quot;-&quot;??_-;_-@_-">
                  <c:v>6625.1264999472933</c:v>
                </c:pt>
                <c:pt idx="25" formatCode="_-* #\ ##0_-;\-* #\ ##0_-;_-* &quot;-&quot;??_-;_-@_-">
                  <c:v>7012.648599464279</c:v>
                </c:pt>
                <c:pt idx="26" formatCode="_-* #\ ##0_-;\-* #\ ##0_-;_-* &quot;-&quot;??_-;_-@_-">
                  <c:v>7408.3719119606149</c:v>
                </c:pt>
                <c:pt idx="27" formatCode="_-* #\ ##0_-;\-* #\ ##0_-;_-* &quot;-&quot;??_-;_-@_-">
                  <c:v>7758.7252932150468</c:v>
                </c:pt>
                <c:pt idx="28" formatCode="_-* #\ ##0_-;\-* #\ ##0_-;_-* &quot;-&quot;??_-;_-@_-">
                  <c:v>8114.528295149471</c:v>
                </c:pt>
                <c:pt idx="29" formatCode="_-* #\ ##0_-;\-* #\ ##0_-;_-* &quot;-&quot;??_-;_-@_-">
                  <c:v>8494.3579559680711</c:v>
                </c:pt>
                <c:pt idx="30" formatCode="_-* #\ ##0_-;\-* #\ ##0_-;_-* &quot;-&quot;??_-;_-@_-">
                  <c:v>8773.9601456849632</c:v>
                </c:pt>
                <c:pt idx="31" formatCode="_-* #\ ##0_-;\-* #\ ##0_-;_-* &quot;-&quot;??_-;_-@_-">
                  <c:v>8947.9439045062591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AFD-41AE-94A2-9BE540D60D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73634832"/>
        <c:axId val="773631880"/>
      </c:lineChart>
      <c:catAx>
        <c:axId val="773634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73631880"/>
        <c:crosses val="autoZero"/>
        <c:auto val="1"/>
        <c:lblAlgn val="ctr"/>
        <c:lblOffset val="100"/>
        <c:noMultiLvlLbl val="0"/>
      </c:catAx>
      <c:valAx>
        <c:axId val="773631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73634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befolkning!$G$166</c:f>
              <c:strCache>
                <c:ptCount val="1"/>
                <c:pt idx="0">
                  <c:v>0-19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4"/>
            <c:spPr>
              <a:solidFill>
                <a:schemeClr val="tx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t" anchorCtr="0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Lit>
              <c:formatCode>General</c:formatCode>
              <c:ptCount val="1"/>
              <c:pt idx="0">
                <c:v>1</c:v>
              </c:pt>
            </c:numLit>
          </c:xVal>
          <c:yVal>
            <c:numRef>
              <c:f>befolkning!$K$166</c:f>
              <c:numCache>
                <c:formatCode>0%</c:formatCode>
                <c:ptCount val="1"/>
                <c:pt idx="0">
                  <c:v>0.15321356632963964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18B-43A1-8700-EB41B6F9D129}"/>
            </c:ext>
          </c:extLst>
        </c:ser>
        <c:ser>
          <c:idx val="1"/>
          <c:order val="1"/>
          <c:tx>
            <c:strRef>
              <c:f>befolkning!$G$167</c:f>
              <c:strCache>
                <c:ptCount val="1"/>
                <c:pt idx="0">
                  <c:v>20-64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4"/>
            <c:spPr>
              <a:solidFill>
                <a:schemeClr val="tx1"/>
              </a:solidFill>
              <a:ln w="9525" cmpd="sng">
                <a:solidFill>
                  <a:schemeClr val="tx1"/>
                </a:solidFill>
                <a:headEnd type="diamond" w="lg" len="med"/>
                <a:tailEnd type="diamond" w="lg" len="med"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Lit>
              <c:formatCode>General</c:formatCode>
              <c:ptCount val="1"/>
              <c:pt idx="0">
                <c:v>2</c:v>
              </c:pt>
            </c:numLit>
          </c:xVal>
          <c:yVal>
            <c:numRef>
              <c:f>befolkning!$K$167</c:f>
              <c:numCache>
                <c:formatCode>0%</c:formatCode>
                <c:ptCount val="1"/>
                <c:pt idx="0">
                  <c:v>0.11530530365266267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18B-43A1-8700-EB41B6F9D129}"/>
            </c:ext>
          </c:extLst>
        </c:ser>
        <c:ser>
          <c:idx val="2"/>
          <c:order val="2"/>
          <c:tx>
            <c:strRef>
              <c:f>befolkning!$G$168</c:f>
              <c:strCache>
                <c:ptCount val="1"/>
                <c:pt idx="0">
                  <c:v>65-79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4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Lit>
              <c:formatCode>General</c:formatCode>
              <c:ptCount val="1"/>
              <c:pt idx="0">
                <c:v>3</c:v>
              </c:pt>
            </c:numLit>
          </c:xVal>
          <c:yVal>
            <c:numRef>
              <c:f>befolkning!$K$168</c:f>
              <c:numCache>
                <c:formatCode>0%</c:formatCode>
                <c:ptCount val="1"/>
                <c:pt idx="0">
                  <c:v>4.8919255613611913E-2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E18B-43A1-8700-EB41B6F9D129}"/>
            </c:ext>
          </c:extLst>
        </c:ser>
        <c:ser>
          <c:idx val="3"/>
          <c:order val="3"/>
          <c:tx>
            <c:strRef>
              <c:f>befolkning!$G$169</c:f>
              <c:strCache>
                <c:ptCount val="1"/>
                <c:pt idx="0">
                  <c:v>80+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4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Lit>
              <c:formatCode>General</c:formatCode>
              <c:ptCount val="1"/>
              <c:pt idx="0">
                <c:v>4</c:v>
              </c:pt>
            </c:numLit>
          </c:xVal>
          <c:yVal>
            <c:numRef>
              <c:f>befolkning!$K$169</c:f>
              <c:numCache>
                <c:formatCode>0%</c:formatCode>
                <c:ptCount val="1"/>
                <c:pt idx="0">
                  <c:v>0.65471001109085414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E18B-43A1-8700-EB41B6F9D1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49116336"/>
        <c:axId val="649120928"/>
      </c:scatterChart>
      <c:valAx>
        <c:axId val="649116336"/>
        <c:scaling>
          <c:orientation val="minMax"/>
          <c:min val="0.5"/>
        </c:scaling>
        <c:delete val="1"/>
        <c:axPos val="b"/>
        <c:numFmt formatCode="General" sourceLinked="1"/>
        <c:majorTickMark val="out"/>
        <c:minorTickMark val="none"/>
        <c:tickLblPos val="nextTo"/>
        <c:crossAx val="649120928"/>
        <c:crosses val="autoZero"/>
        <c:crossBetween val="midCat"/>
        <c:majorUnit val="1"/>
      </c:valAx>
      <c:valAx>
        <c:axId val="649120928"/>
        <c:scaling>
          <c:orientation val="minMax"/>
          <c:max val="0.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49116336"/>
        <c:crosses val="autoZero"/>
        <c:crossBetween val="midCat"/>
      </c:valAx>
      <c:spPr>
        <a:solidFill>
          <a:schemeClr val="bg1">
            <a:lumMod val="95000"/>
          </a:schemeClr>
        </a:solidFill>
        <a:ln>
          <a:noFill/>
        </a:ln>
        <a:effectLst>
          <a:outerShdw blurRad="50800" dist="50800" dir="5400000" algn="ctr" rotWithShape="0">
            <a:schemeClr val="bg1"/>
          </a:outerShdw>
        </a:effectLst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dLbl>
              <c:idx val="3"/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09C4EE76-3C81-4A3A-B5A0-E63832A4EF52}" type="VALUE">
                      <a:rPr lang="en-US" baseline="0"/>
                      <a:pPr/>
                      <a:t>[VÄRDE]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E74B-4004-BEC2-D598FE4FD6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befolkning!$G$166:$G$169</c:f>
              <c:strCache>
                <c:ptCount val="4"/>
                <c:pt idx="0">
                  <c:v>0-19</c:v>
                </c:pt>
                <c:pt idx="1">
                  <c:v>20-64</c:v>
                </c:pt>
                <c:pt idx="2">
                  <c:v>65-79</c:v>
                </c:pt>
                <c:pt idx="3">
                  <c:v>80+</c:v>
                </c:pt>
              </c:strCache>
            </c:strRef>
          </c:cat>
          <c:val>
            <c:numRef>
              <c:f>befolkning!$J$166:$J$169</c:f>
              <c:numCache>
                <c:formatCode>_-* #\ ##0_-;\-* #\ ##0_-;_-* "-"??_-;_-@_-</c:formatCode>
                <c:ptCount val="4"/>
                <c:pt idx="0">
                  <c:v>4473.6829232591481</c:v>
                </c:pt>
                <c:pt idx="1">
                  <c:v>9101.1629226083169</c:v>
                </c:pt>
                <c:pt idx="2">
                  <c:v>810.93450030684471</c:v>
                </c:pt>
                <c:pt idx="3">
                  <c:v>3612.0351311882423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4B-4004-BEC2-D598FE4FD6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49116336"/>
        <c:axId val="649120928"/>
      </c:barChart>
      <c:catAx>
        <c:axId val="649116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49120928"/>
        <c:crosses val="autoZero"/>
        <c:auto val="1"/>
        <c:lblAlgn val="ctr"/>
        <c:lblOffset val="100"/>
        <c:noMultiLvlLbl val="0"/>
      </c:catAx>
      <c:valAx>
        <c:axId val="649120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\ ##0_-;\-* #\ 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49116336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/>
      </a:pPr>
      <a:endParaRPr lang="sv-SE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befolkning!$A$142</c:f>
              <c:strCache>
                <c:ptCount val="1"/>
                <c:pt idx="0">
                  <c:v>20-64 år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befolkning!$B$3:$AH$3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befolkning!$B$142:$AH$142</c:f>
              <c:numCache>
                <c:formatCode>0</c:formatCode>
                <c:ptCount val="33"/>
                <c:pt idx="0">
                  <c:v>66145</c:v>
                </c:pt>
                <c:pt idx="1">
                  <c:v>66475</c:v>
                </c:pt>
                <c:pt idx="2">
                  <c:v>67790</c:v>
                </c:pt>
                <c:pt idx="3">
                  <c:v>68852</c:v>
                </c:pt>
                <c:pt idx="4">
                  <c:v>69980</c:v>
                </c:pt>
                <c:pt idx="5">
                  <c:v>71070</c:v>
                </c:pt>
                <c:pt idx="6">
                  <c:v>71311</c:v>
                </c:pt>
                <c:pt idx="7">
                  <c:v>71274</c:v>
                </c:pt>
                <c:pt idx="8">
                  <c:v>71458</c:v>
                </c:pt>
                <c:pt idx="9">
                  <c:v>72058</c:v>
                </c:pt>
                <c:pt idx="10">
                  <c:v>72720</c:v>
                </c:pt>
                <c:pt idx="11">
                  <c:v>73197</c:v>
                </c:pt>
                <c:pt idx="12">
                  <c:v>73588</c:v>
                </c:pt>
                <c:pt idx="13">
                  <c:v>73907</c:v>
                </c:pt>
                <c:pt idx="14">
                  <c:v>74399</c:v>
                </c:pt>
                <c:pt idx="15">
                  <c:v>74685</c:v>
                </c:pt>
                <c:pt idx="16">
                  <c:v>75709</c:v>
                </c:pt>
                <c:pt idx="17">
                  <c:v>76656</c:v>
                </c:pt>
                <c:pt idx="18">
                  <c:v>77491</c:v>
                </c:pt>
                <c:pt idx="19">
                  <c:v>78389</c:v>
                </c:pt>
                <c:pt idx="20">
                  <c:v>78931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9BB-4D39-A4AF-63BF356808E4}"/>
            </c:ext>
          </c:extLst>
        </c:ser>
        <c:ser>
          <c:idx val="4"/>
          <c:order val="1"/>
          <c:tx>
            <c:strRef>
              <c:f>befolkning!$A$145</c:f>
              <c:strCache>
                <c:ptCount val="1"/>
                <c:pt idx="0">
                  <c:v>Prognos 20-64 år</c:v>
                </c:pt>
              </c:strCache>
            </c:strRef>
          </c:tx>
          <c:spPr>
            <a:ln w="38100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20"/>
              <c:layout>
                <c:manualLayout>
                  <c:x val="-3.9018444183702754E-2"/>
                  <c:y val="-8.26730878268109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9BB-4D39-A4AF-63BF356808E4}"/>
                </c:ext>
              </c:extLst>
            </c:dLbl>
            <c:dLbl>
              <c:idx val="32"/>
              <c:layout>
                <c:manualLayout>
                  <c:x val="-1.5851242949629245E-2"/>
                  <c:y val="-4.1336543913405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9BB-4D39-A4AF-63BF356808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befolkning!$B$3:$AH$3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befolkning!$B$145:$AH$145</c:f>
              <c:numCache>
                <c:formatCode>General</c:formatCode>
                <c:ptCount val="33"/>
                <c:pt idx="20">
                  <c:v>78931</c:v>
                </c:pt>
                <c:pt idx="21" formatCode="0">
                  <c:v>79523.94401948071</c:v>
                </c:pt>
                <c:pt idx="22" formatCode="0">
                  <c:v>80059.233670529487</c:v>
                </c:pt>
                <c:pt idx="23" formatCode="0">
                  <c:v>80747.360504926866</c:v>
                </c:pt>
                <c:pt idx="24" formatCode="0">
                  <c:v>81509.813555924047</c:v>
                </c:pt>
                <c:pt idx="25" formatCode="0">
                  <c:v>82337.66084126127</c:v>
                </c:pt>
                <c:pt idx="26" formatCode="0">
                  <c:v>83241.143505297121</c:v>
                </c:pt>
                <c:pt idx="27" formatCode="0">
                  <c:v>84094.759227850634</c:v>
                </c:pt>
                <c:pt idx="28" formatCode="0">
                  <c:v>85007.891261785</c:v>
                </c:pt>
                <c:pt idx="29" formatCode="0">
                  <c:v>85847.171730347065</c:v>
                </c:pt>
                <c:pt idx="30" formatCode="0">
                  <c:v>86574.951273797327</c:v>
                </c:pt>
                <c:pt idx="31" formatCode="0">
                  <c:v>87307.449582272646</c:v>
                </c:pt>
                <c:pt idx="32" formatCode="0">
                  <c:v>88032.162922608317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9BB-4D39-A4AF-63BF356808E4}"/>
            </c:ext>
          </c:extLst>
        </c:ser>
        <c:ser>
          <c:idx val="0"/>
          <c:order val="2"/>
          <c:tx>
            <c:strRef>
              <c:f>befolkning!$A$141</c:f>
              <c:strCache>
                <c:ptCount val="1"/>
                <c:pt idx="0">
                  <c:v>0-19 år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befolkning!$B$3:$AH$3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befolkning!$B$141:$AH$141</c:f>
              <c:numCache>
                <c:formatCode>0</c:formatCode>
                <c:ptCount val="33"/>
                <c:pt idx="0">
                  <c:v>25561</c:v>
                </c:pt>
                <c:pt idx="1">
                  <c:v>25510</c:v>
                </c:pt>
                <c:pt idx="2">
                  <c:v>25495</c:v>
                </c:pt>
                <c:pt idx="3">
                  <c:v>25593</c:v>
                </c:pt>
                <c:pt idx="4">
                  <c:v>25672</c:v>
                </c:pt>
                <c:pt idx="5">
                  <c:v>25676</c:v>
                </c:pt>
                <c:pt idx="6">
                  <c:v>25669</c:v>
                </c:pt>
                <c:pt idx="7">
                  <c:v>25724</c:v>
                </c:pt>
                <c:pt idx="8">
                  <c:v>25891</c:v>
                </c:pt>
                <c:pt idx="9">
                  <c:v>26052</c:v>
                </c:pt>
                <c:pt idx="10">
                  <c:v>26160</c:v>
                </c:pt>
                <c:pt idx="11">
                  <c:v>25989</c:v>
                </c:pt>
                <c:pt idx="12">
                  <c:v>25847</c:v>
                </c:pt>
                <c:pt idx="13">
                  <c:v>25920</c:v>
                </c:pt>
                <c:pt idx="14">
                  <c:v>25998</c:v>
                </c:pt>
                <c:pt idx="15">
                  <c:v>26305</c:v>
                </c:pt>
                <c:pt idx="16">
                  <c:v>26935</c:v>
                </c:pt>
                <c:pt idx="17">
                  <c:v>27636</c:v>
                </c:pt>
                <c:pt idx="18">
                  <c:v>28347</c:v>
                </c:pt>
                <c:pt idx="19">
                  <c:v>28839</c:v>
                </c:pt>
                <c:pt idx="20">
                  <c:v>29199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9BB-4D39-A4AF-63BF356808E4}"/>
            </c:ext>
          </c:extLst>
        </c:ser>
        <c:ser>
          <c:idx val="3"/>
          <c:order val="3"/>
          <c:tx>
            <c:strRef>
              <c:f>befolkning!$A$144</c:f>
              <c:strCache>
                <c:ptCount val="1"/>
                <c:pt idx="0">
                  <c:v>Prognos 0-19 år</c:v>
                </c:pt>
              </c:strCache>
            </c:strRef>
          </c:tx>
          <c:spPr>
            <a:ln w="38100" cap="rnd">
              <a:solidFill>
                <a:schemeClr val="accent3"/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20"/>
              <c:layout>
                <c:manualLayout>
                  <c:x val="-2.1947874853332799E-2"/>
                  <c:y val="-6.33827006672218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9BB-4D39-A4AF-63BF356808E4}"/>
                </c:ext>
              </c:extLst>
            </c:dLbl>
            <c:dLbl>
              <c:idx val="32"/>
              <c:layout>
                <c:manualLayout>
                  <c:x val="-3.0483159518517777E-2"/>
                  <c:y val="-6.6138470261448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9BB-4D39-A4AF-63BF356808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befolkning!$B$3:$AH$3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befolkning!$B$144:$AH$144</c:f>
              <c:numCache>
                <c:formatCode>General</c:formatCode>
                <c:ptCount val="33"/>
                <c:pt idx="20">
                  <c:v>29199</c:v>
                </c:pt>
                <c:pt idx="21" formatCode="0">
                  <c:v>29634.959112251152</c:v>
                </c:pt>
                <c:pt idx="22" formatCode="0">
                  <c:v>30125.46881980617</c:v>
                </c:pt>
                <c:pt idx="23" formatCode="0">
                  <c:v>30497.831127610556</c:v>
                </c:pt>
                <c:pt idx="24" formatCode="0">
                  <c:v>30898.496490175738</c:v>
                </c:pt>
                <c:pt idx="25" formatCode="0">
                  <c:v>31300.090249183111</c:v>
                </c:pt>
                <c:pt idx="26" formatCode="0">
                  <c:v>31640.828398781407</c:v>
                </c:pt>
                <c:pt idx="27" formatCode="0">
                  <c:v>32084.768427993455</c:v>
                </c:pt>
                <c:pt idx="28" formatCode="0">
                  <c:v>32401.332713722863</c:v>
                </c:pt>
                <c:pt idx="29" formatCode="0">
                  <c:v>32733.347008344823</c:v>
                </c:pt>
                <c:pt idx="30" formatCode="0">
                  <c:v>33070.427615989123</c:v>
                </c:pt>
                <c:pt idx="31" formatCode="0">
                  <c:v>33371.052844295693</c:v>
                </c:pt>
                <c:pt idx="32" formatCode="0">
                  <c:v>33672.682923259148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9BB-4D39-A4AF-63BF356808E4}"/>
            </c:ext>
          </c:extLst>
        </c:ser>
        <c:ser>
          <c:idx val="2"/>
          <c:order val="4"/>
          <c:tx>
            <c:strRef>
              <c:f>befolkning!$A$143</c:f>
              <c:strCache>
                <c:ptCount val="1"/>
                <c:pt idx="0">
                  <c:v>65+ år</c:v>
                </c:pt>
              </c:strCache>
            </c:strRef>
          </c:tx>
          <c:spPr>
            <a:ln w="38100" cap="rnd">
              <a:solidFill>
                <a:schemeClr val="accent4"/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befolkning!$B$3:$AH$3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befolkning!$B$143:$AH$143</c:f>
              <c:numCache>
                <c:formatCode>0</c:formatCode>
                <c:ptCount val="33"/>
                <c:pt idx="0">
                  <c:v>12806</c:v>
                </c:pt>
                <c:pt idx="1">
                  <c:v>13021</c:v>
                </c:pt>
                <c:pt idx="2">
                  <c:v>13240</c:v>
                </c:pt>
                <c:pt idx="3">
                  <c:v>13472</c:v>
                </c:pt>
                <c:pt idx="4">
                  <c:v>13738</c:v>
                </c:pt>
                <c:pt idx="5">
                  <c:v>14012</c:v>
                </c:pt>
                <c:pt idx="6">
                  <c:v>14255</c:v>
                </c:pt>
                <c:pt idx="7">
                  <c:v>14773</c:v>
                </c:pt>
                <c:pt idx="8">
                  <c:v>15379</c:v>
                </c:pt>
                <c:pt idx="9">
                  <c:v>15965</c:v>
                </c:pt>
                <c:pt idx="10">
                  <c:v>16593</c:v>
                </c:pt>
                <c:pt idx="11">
                  <c:v>17279</c:v>
                </c:pt>
                <c:pt idx="12">
                  <c:v>17859</c:v>
                </c:pt>
                <c:pt idx="13">
                  <c:v>18522</c:v>
                </c:pt>
                <c:pt idx="14">
                  <c:v>19216</c:v>
                </c:pt>
                <c:pt idx="15">
                  <c:v>19787</c:v>
                </c:pt>
                <c:pt idx="16">
                  <c:v>20248</c:v>
                </c:pt>
                <c:pt idx="17">
                  <c:v>20788</c:v>
                </c:pt>
                <c:pt idx="18">
                  <c:v>21281</c:v>
                </c:pt>
                <c:pt idx="19">
                  <c:v>21673</c:v>
                </c:pt>
                <c:pt idx="20">
                  <c:v>22094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9BB-4D39-A4AF-63BF356808E4}"/>
            </c:ext>
          </c:extLst>
        </c:ser>
        <c:ser>
          <c:idx val="5"/>
          <c:order val="5"/>
          <c:tx>
            <c:strRef>
              <c:f>befolkning!$A$146</c:f>
              <c:strCache>
                <c:ptCount val="1"/>
                <c:pt idx="0">
                  <c:v>Prognos 65+ år</c:v>
                </c:pt>
              </c:strCache>
            </c:strRef>
          </c:tx>
          <c:spPr>
            <a:ln w="38100" cap="rnd">
              <a:solidFill>
                <a:schemeClr val="accent4"/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20"/>
              <c:layout>
                <c:manualLayout>
                  <c:x val="-1.2193263807407111E-2"/>
                  <c:y val="7.9917318232583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9BB-4D39-A4AF-63BF356808E4}"/>
                </c:ext>
              </c:extLst>
            </c:dLbl>
            <c:dLbl>
              <c:idx val="32"/>
              <c:layout>
                <c:manualLayout>
                  <c:x val="-1.2193263807407111E-2"/>
                  <c:y val="9.64519357979461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9BB-4D39-A4AF-63BF356808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befolkning!$B$3:$AH$3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befolkning!$B$146:$AH$146</c:f>
              <c:numCache>
                <c:formatCode>General</c:formatCode>
                <c:ptCount val="33"/>
                <c:pt idx="20">
                  <c:v>22094</c:v>
                </c:pt>
                <c:pt idx="21" formatCode="0">
                  <c:v>22492.028844336321</c:v>
                </c:pt>
                <c:pt idx="22" formatCode="0">
                  <c:v>22916.540570747544</c:v>
                </c:pt>
                <c:pt idx="23" formatCode="0">
                  <c:v>23348.11039229338</c:v>
                </c:pt>
                <c:pt idx="24" formatCode="0">
                  <c:v>23702.021263785751</c:v>
                </c:pt>
                <c:pt idx="25" formatCode="0">
                  <c:v>23995.319197722831</c:v>
                </c:pt>
                <c:pt idx="26" formatCode="0">
                  <c:v>24289.591737821087</c:v>
                </c:pt>
                <c:pt idx="27" formatCode="0">
                  <c:v>24545.499858730826</c:v>
                </c:pt>
                <c:pt idx="28" formatCode="0">
                  <c:v>24865.529133873773</c:v>
                </c:pt>
                <c:pt idx="29" formatCode="0">
                  <c:v>25246.554148987354</c:v>
                </c:pt>
                <c:pt idx="30" formatCode="0">
                  <c:v>25694.577017180884</c:v>
                </c:pt>
                <c:pt idx="31" formatCode="0">
                  <c:v>26120.997230400146</c:v>
                </c:pt>
                <c:pt idx="32" formatCode="0">
                  <c:v>26516.969631495103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9BB-4D39-A4AF-63BF356808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73634832"/>
        <c:axId val="773631880"/>
      </c:lineChart>
      <c:catAx>
        <c:axId val="773634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73631880"/>
        <c:crosses val="autoZero"/>
        <c:auto val="1"/>
        <c:lblAlgn val="ctr"/>
        <c:lblOffset val="100"/>
        <c:noMultiLvlLbl val="0"/>
      </c:catAx>
      <c:valAx>
        <c:axId val="773631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73634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1145462504234966E-2"/>
          <c:y val="2.6887579068811937E-2"/>
          <c:w val="0.28684432284037376"/>
          <c:h val="0.2243141393905769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befolkning!$A$149</c:f>
              <c:strCache>
                <c:ptCount val="1"/>
                <c:pt idx="0">
                  <c:v>20-64 år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befolkning!$B$3:$AH$3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befolkning!$B$149:$AH$149</c:f>
              <c:numCache>
                <c:formatCode>0</c:formatCode>
                <c:ptCount val="33"/>
                <c:pt idx="0">
                  <c:v>66145</c:v>
                </c:pt>
                <c:pt idx="1">
                  <c:v>66475</c:v>
                </c:pt>
                <c:pt idx="2">
                  <c:v>67790</c:v>
                </c:pt>
                <c:pt idx="3">
                  <c:v>68852</c:v>
                </c:pt>
                <c:pt idx="4">
                  <c:v>69980</c:v>
                </c:pt>
                <c:pt idx="5">
                  <c:v>71070</c:v>
                </c:pt>
                <c:pt idx="6">
                  <c:v>71311</c:v>
                </c:pt>
                <c:pt idx="7">
                  <c:v>71274</c:v>
                </c:pt>
                <c:pt idx="8">
                  <c:v>71458</c:v>
                </c:pt>
                <c:pt idx="9">
                  <c:v>72058</c:v>
                </c:pt>
                <c:pt idx="10">
                  <c:v>72720</c:v>
                </c:pt>
                <c:pt idx="11">
                  <c:v>73197</c:v>
                </c:pt>
                <c:pt idx="12">
                  <c:v>73588</c:v>
                </c:pt>
                <c:pt idx="13">
                  <c:v>73907</c:v>
                </c:pt>
                <c:pt idx="14">
                  <c:v>74399</c:v>
                </c:pt>
                <c:pt idx="15">
                  <c:v>74685</c:v>
                </c:pt>
                <c:pt idx="16">
                  <c:v>75709</c:v>
                </c:pt>
                <c:pt idx="17">
                  <c:v>76656</c:v>
                </c:pt>
                <c:pt idx="18">
                  <c:v>77491</c:v>
                </c:pt>
                <c:pt idx="19">
                  <c:v>78389</c:v>
                </c:pt>
                <c:pt idx="20">
                  <c:v>78931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3E2-420D-89CD-2B3B482A12B2}"/>
            </c:ext>
          </c:extLst>
        </c:ser>
        <c:ser>
          <c:idx val="0"/>
          <c:order val="1"/>
          <c:tx>
            <c:strRef>
              <c:f>befolkning!$A$151</c:f>
              <c:strCache>
                <c:ptCount val="1"/>
                <c:pt idx="0">
                  <c:v>Prognos 20-64 år</c:v>
                </c:pt>
              </c:strCache>
            </c:strRef>
          </c:tx>
          <c:spPr>
            <a:ln w="38100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befolkning!$B$3:$AH$3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befolkning!$B$151:$AH$151</c:f>
              <c:numCache>
                <c:formatCode>General</c:formatCode>
                <c:ptCount val="33"/>
                <c:pt idx="20">
                  <c:v>78931</c:v>
                </c:pt>
                <c:pt idx="21" formatCode="0">
                  <c:v>79523.94401948071</c:v>
                </c:pt>
                <c:pt idx="22" formatCode="0">
                  <c:v>80059.233670529487</c:v>
                </c:pt>
                <c:pt idx="23" formatCode="0">
                  <c:v>80747.360504926866</c:v>
                </c:pt>
                <c:pt idx="24" formatCode="0">
                  <c:v>81509.813555924047</c:v>
                </c:pt>
                <c:pt idx="25" formatCode="0">
                  <c:v>82337.66084126127</c:v>
                </c:pt>
                <c:pt idx="26" formatCode="0">
                  <c:v>83241.143505297121</c:v>
                </c:pt>
                <c:pt idx="27" formatCode="0">
                  <c:v>84094.759227850634</c:v>
                </c:pt>
                <c:pt idx="28" formatCode="0">
                  <c:v>85007.891261785</c:v>
                </c:pt>
                <c:pt idx="29" formatCode="0">
                  <c:v>85847.171730347065</c:v>
                </c:pt>
                <c:pt idx="30" formatCode="0">
                  <c:v>86574.951273797327</c:v>
                </c:pt>
                <c:pt idx="31" formatCode="0">
                  <c:v>87307.449582272646</c:v>
                </c:pt>
                <c:pt idx="32" formatCode="0">
                  <c:v>88032.162922608317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3E2-420D-89CD-2B3B482A12B2}"/>
            </c:ext>
          </c:extLst>
        </c:ser>
        <c:ser>
          <c:idx val="4"/>
          <c:order val="2"/>
          <c:tx>
            <c:strRef>
              <c:f>befolkning!$A$150</c:f>
              <c:strCache>
                <c:ptCount val="1"/>
                <c:pt idx="0">
                  <c:v>0-19 + 65+ år</c:v>
                </c:pt>
              </c:strCache>
            </c:strRef>
          </c:tx>
          <c:spPr>
            <a:ln w="38100" cap="rnd">
              <a:solidFill>
                <a:schemeClr val="accent3"/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befolkning!$B$3:$AH$3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befolkning!$B$150:$AH$150</c:f>
              <c:numCache>
                <c:formatCode>0</c:formatCode>
                <c:ptCount val="33"/>
                <c:pt idx="0">
                  <c:v>38367</c:v>
                </c:pt>
                <c:pt idx="1">
                  <c:v>38531</c:v>
                </c:pt>
                <c:pt idx="2">
                  <c:v>38735</c:v>
                </c:pt>
                <c:pt idx="3">
                  <c:v>39065</c:v>
                </c:pt>
                <c:pt idx="4">
                  <c:v>39410</c:v>
                </c:pt>
                <c:pt idx="5">
                  <c:v>39688</c:v>
                </c:pt>
                <c:pt idx="6">
                  <c:v>39924</c:v>
                </c:pt>
                <c:pt idx="7">
                  <c:v>40497</c:v>
                </c:pt>
                <c:pt idx="8">
                  <c:v>41270</c:v>
                </c:pt>
                <c:pt idx="9">
                  <c:v>42017</c:v>
                </c:pt>
                <c:pt idx="10">
                  <c:v>42753</c:v>
                </c:pt>
                <c:pt idx="11">
                  <c:v>43268</c:v>
                </c:pt>
                <c:pt idx="12">
                  <c:v>43706</c:v>
                </c:pt>
                <c:pt idx="13">
                  <c:v>44442</c:v>
                </c:pt>
                <c:pt idx="14">
                  <c:v>45214</c:v>
                </c:pt>
                <c:pt idx="15">
                  <c:v>46092</c:v>
                </c:pt>
                <c:pt idx="16">
                  <c:v>47183</c:v>
                </c:pt>
                <c:pt idx="17">
                  <c:v>48424</c:v>
                </c:pt>
                <c:pt idx="18">
                  <c:v>49628</c:v>
                </c:pt>
                <c:pt idx="19">
                  <c:v>50512</c:v>
                </c:pt>
                <c:pt idx="20">
                  <c:v>51293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3E2-420D-89CD-2B3B482A12B2}"/>
            </c:ext>
          </c:extLst>
        </c:ser>
        <c:ser>
          <c:idx val="3"/>
          <c:order val="3"/>
          <c:tx>
            <c:strRef>
              <c:f>befolkning!$A$152</c:f>
              <c:strCache>
                <c:ptCount val="1"/>
                <c:pt idx="0">
                  <c:v>Prognos 0-19 + 65+ år</c:v>
                </c:pt>
              </c:strCache>
            </c:strRef>
          </c:tx>
          <c:spPr>
            <a:ln w="38100" cap="rnd">
              <a:solidFill>
                <a:schemeClr val="accent3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befolkning!$B$3:$AH$3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befolkning!$B$152:$AH$152</c:f>
              <c:numCache>
                <c:formatCode>General</c:formatCode>
                <c:ptCount val="33"/>
                <c:pt idx="20">
                  <c:v>51293</c:v>
                </c:pt>
                <c:pt idx="21" formatCode="0">
                  <c:v>52126.987956587473</c:v>
                </c:pt>
                <c:pt idx="22" formatCode="0">
                  <c:v>53042.009390553714</c:v>
                </c:pt>
                <c:pt idx="23" formatCode="0">
                  <c:v>53845.941519903936</c:v>
                </c:pt>
                <c:pt idx="24" formatCode="0">
                  <c:v>54600.517753961489</c:v>
                </c:pt>
                <c:pt idx="25" formatCode="0">
                  <c:v>55295.409446905942</c:v>
                </c:pt>
                <c:pt idx="26" formatCode="0">
                  <c:v>55930.420136602494</c:v>
                </c:pt>
                <c:pt idx="27" formatCode="0">
                  <c:v>56630.268286724284</c:v>
                </c:pt>
                <c:pt idx="28" formatCode="0">
                  <c:v>57266.861847596636</c:v>
                </c:pt>
                <c:pt idx="29" formatCode="0">
                  <c:v>57979.901157332177</c:v>
                </c:pt>
                <c:pt idx="30" formatCode="0">
                  <c:v>58765.004633170007</c:v>
                </c:pt>
                <c:pt idx="31" formatCode="0">
                  <c:v>59492.050074695842</c:v>
                </c:pt>
                <c:pt idx="32" formatCode="0">
                  <c:v>60189.652554754255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3E2-420D-89CD-2B3B482A12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73634832"/>
        <c:axId val="773631880"/>
      </c:lineChart>
      <c:catAx>
        <c:axId val="773634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73631880"/>
        <c:crosses val="autoZero"/>
        <c:auto val="1"/>
        <c:lblAlgn val="ctr"/>
        <c:lblOffset val="100"/>
        <c:noMultiLvlLbl val="0"/>
      </c:catAx>
      <c:valAx>
        <c:axId val="773631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73634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1145462504234966E-2"/>
          <c:y val="2.6887579068811937E-2"/>
          <c:w val="0.34781061637512273"/>
          <c:h val="0.2243141393905769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befolkning!$A$155</c:f>
              <c:strCache>
                <c:ptCount val="1"/>
                <c:pt idx="0">
                  <c:v>Försörjningskvot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t" anchorCtr="0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befolkning!$B$3:$AH$3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befolkning!$B$155:$AH$155</c:f>
              <c:numCache>
                <c:formatCode>0</c:formatCode>
                <c:ptCount val="33"/>
                <c:pt idx="0">
                  <c:v>58.004384307203871</c:v>
                </c:pt>
                <c:pt idx="1">
                  <c:v>57.96314403911245</c:v>
                </c:pt>
                <c:pt idx="2">
                  <c:v>57.139696120371738</c:v>
                </c:pt>
                <c:pt idx="3">
                  <c:v>56.737640155696276</c:v>
                </c:pt>
                <c:pt idx="4">
                  <c:v>56.316090311517577</c:v>
                </c:pt>
                <c:pt idx="5">
                  <c:v>55.843534543407905</c:v>
                </c:pt>
                <c:pt idx="6">
                  <c:v>55.985752548695153</c:v>
                </c:pt>
                <c:pt idx="7">
                  <c:v>56.818755787524196</c:v>
                </c:pt>
                <c:pt idx="8">
                  <c:v>57.754205267429818</c:v>
                </c:pt>
                <c:pt idx="9">
                  <c:v>58.309972522134942</c:v>
                </c:pt>
                <c:pt idx="10">
                  <c:v>58.791254125412543</c:v>
                </c:pt>
                <c:pt idx="11">
                  <c:v>59.111712228643256</c:v>
                </c:pt>
                <c:pt idx="12">
                  <c:v>59.392835788443762</c:v>
                </c:pt>
                <c:pt idx="13">
                  <c:v>60.132328466856997</c:v>
                </c:pt>
                <c:pt idx="14">
                  <c:v>60.772322208631834</c:v>
                </c:pt>
                <c:pt idx="15">
                  <c:v>61.71520385619602</c:v>
                </c:pt>
                <c:pt idx="16">
                  <c:v>62.321520558982421</c:v>
                </c:pt>
                <c:pt idx="17">
                  <c:v>63.17052807347109</c:v>
                </c:pt>
                <c:pt idx="18">
                  <c:v>64.043566349640599</c:v>
                </c:pt>
                <c:pt idx="19">
                  <c:v>64.437612420109971</c:v>
                </c:pt>
                <c:pt idx="20">
                  <c:v>64.98460680847829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9FE-47F5-8CBD-DD8AAA75C83C}"/>
            </c:ext>
          </c:extLst>
        </c:ser>
        <c:ser>
          <c:idx val="0"/>
          <c:order val="1"/>
          <c:tx>
            <c:strRef>
              <c:f>befolkning!$A$156</c:f>
              <c:strCache>
                <c:ptCount val="1"/>
                <c:pt idx="0">
                  <c:v>Prognos 21</c:v>
                </c:pt>
              </c:strCache>
            </c:strRef>
          </c:tx>
          <c:spPr>
            <a:ln w="38100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9FE-47F5-8CBD-DD8AAA75C8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befolkning!$B$3:$AH$3</c:f>
              <c:strCache>
                <c:ptCount val="3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</c:strCache>
            </c:strRef>
          </c:cat>
          <c:val>
            <c:numRef>
              <c:f>befolkning!$B$156:$AH$156</c:f>
              <c:numCache>
                <c:formatCode>General</c:formatCode>
                <c:ptCount val="33"/>
                <c:pt idx="20" formatCode="0">
                  <c:v>64.98460680847829</c:v>
                </c:pt>
                <c:pt idx="21" formatCode="0">
                  <c:v>65.548796151028554</c:v>
                </c:pt>
                <c:pt idx="22" formatCode="0">
                  <c:v>66.253456295671427</c:v>
                </c:pt>
                <c:pt idx="23" formatCode="0">
                  <c:v>66.684460251327323</c:v>
                </c:pt>
                <c:pt idx="24" formatCode="0">
                  <c:v>66.986434359219786</c:v>
                </c:pt>
                <c:pt idx="25" formatCode="0">
                  <c:v>67.156886510912585</c:v>
                </c:pt>
                <c:pt idx="26" formatCode="0">
                  <c:v>67.190835903213312</c:v>
                </c:pt>
                <c:pt idx="27" formatCode="0">
                  <c:v>67.341019591110722</c:v>
                </c:pt>
                <c:pt idx="28" formatCode="0">
                  <c:v>67.366524445643734</c:v>
                </c:pt>
                <c:pt idx="29" formatCode="0">
                  <c:v>67.538510574875716</c:v>
                </c:pt>
                <c:pt idx="30" formatCode="0">
                  <c:v>67.877606361363036</c:v>
                </c:pt>
                <c:pt idx="31" formatCode="0">
                  <c:v>68.14086353379794</c:v>
                </c:pt>
                <c:pt idx="32" formatCode="0">
                  <c:v>68.372343194235455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9FE-47F5-8CBD-DD8AAA75C8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73634832"/>
        <c:axId val="773631880"/>
      </c:lineChart>
      <c:catAx>
        <c:axId val="773634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73631880"/>
        <c:crosses val="autoZero"/>
        <c:auto val="1"/>
        <c:lblAlgn val="ctr"/>
        <c:lblOffset val="100"/>
        <c:noMultiLvlLbl val="0"/>
      </c:catAx>
      <c:valAx>
        <c:axId val="773631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73634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5199304657529142"/>
          <c:y val="0.62448494774778773"/>
          <c:w val="0.21898544940385981"/>
          <c:h val="0.2243141393905769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förändringskomponenter!$A$8</c:f>
              <c:strCache>
                <c:ptCount val="1"/>
                <c:pt idx="0">
                  <c:v>flyttnetto Västerbotten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förändringskomponenter!$B$3:$V$3</c:f>
              <c:strCach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strCache>
            </c:strRef>
          </c:cat>
          <c:val>
            <c:numRef>
              <c:f>förändringskomponenter!$B$8:$V$8</c:f>
              <c:numCache>
                <c:formatCode>_-* #\ ##0_-;\-* #\ ##0_-;_-* "-"??_-;_-@_-</c:formatCode>
                <c:ptCount val="21"/>
                <c:pt idx="0">
                  <c:v>402</c:v>
                </c:pt>
                <c:pt idx="1">
                  <c:v>458</c:v>
                </c:pt>
                <c:pt idx="2">
                  <c:v>553</c:v>
                </c:pt>
                <c:pt idx="3">
                  <c:v>370</c:v>
                </c:pt>
                <c:pt idx="4">
                  <c:v>326</c:v>
                </c:pt>
                <c:pt idx="5">
                  <c:v>476</c:v>
                </c:pt>
                <c:pt idx="6">
                  <c:v>317</c:v>
                </c:pt>
                <c:pt idx="7">
                  <c:v>365</c:v>
                </c:pt>
                <c:pt idx="8">
                  <c:v>465</c:v>
                </c:pt>
                <c:pt idx="9">
                  <c:v>420</c:v>
                </c:pt>
                <c:pt idx="10">
                  <c:v>349</c:v>
                </c:pt>
                <c:pt idx="11">
                  <c:v>373</c:v>
                </c:pt>
                <c:pt idx="12">
                  <c:v>360</c:v>
                </c:pt>
                <c:pt idx="13">
                  <c:v>359</c:v>
                </c:pt>
                <c:pt idx="14">
                  <c:v>325</c:v>
                </c:pt>
                <c:pt idx="15">
                  <c:v>342</c:v>
                </c:pt>
                <c:pt idx="16">
                  <c:v>384</c:v>
                </c:pt>
                <c:pt idx="17">
                  <c:v>454</c:v>
                </c:pt>
                <c:pt idx="18">
                  <c:v>339</c:v>
                </c:pt>
                <c:pt idx="19">
                  <c:v>265</c:v>
                </c:pt>
                <c:pt idx="20">
                  <c:v>-21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06-411E-B45A-80BCA849EE1F}"/>
            </c:ext>
          </c:extLst>
        </c:ser>
        <c:ser>
          <c:idx val="1"/>
          <c:order val="1"/>
          <c:tx>
            <c:strRef>
              <c:f>förändringskomponenter!$A$9</c:f>
              <c:strCache>
                <c:ptCount val="1"/>
                <c:pt idx="0">
                  <c:v>flyttnetto övr. län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förändringskomponenter!$B$3:$V$3</c:f>
              <c:strCach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strCache>
            </c:strRef>
          </c:cat>
          <c:val>
            <c:numRef>
              <c:f>förändringskomponenter!$B$9:$V$9</c:f>
              <c:numCache>
                <c:formatCode>_-* #\ ##0_-;\-* #\ ##0_-;_-* "-"??_-;_-@_-</c:formatCode>
                <c:ptCount val="21"/>
                <c:pt idx="0">
                  <c:v>-527</c:v>
                </c:pt>
                <c:pt idx="1">
                  <c:v>-575</c:v>
                </c:pt>
                <c:pt idx="2">
                  <c:v>461</c:v>
                </c:pt>
                <c:pt idx="3">
                  <c:v>244</c:v>
                </c:pt>
                <c:pt idx="4">
                  <c:v>155</c:v>
                </c:pt>
                <c:pt idx="5">
                  <c:v>170</c:v>
                </c:pt>
                <c:pt idx="6">
                  <c:v>-749</c:v>
                </c:pt>
                <c:pt idx="7">
                  <c:v>-640</c:v>
                </c:pt>
                <c:pt idx="8">
                  <c:v>-606</c:v>
                </c:pt>
                <c:pt idx="9">
                  <c:v>-416</c:v>
                </c:pt>
                <c:pt idx="10">
                  <c:v>-345</c:v>
                </c:pt>
                <c:pt idx="11">
                  <c:v>-451</c:v>
                </c:pt>
                <c:pt idx="12">
                  <c:v>-256</c:v>
                </c:pt>
                <c:pt idx="13">
                  <c:v>-469</c:v>
                </c:pt>
                <c:pt idx="14">
                  <c:v>-129</c:v>
                </c:pt>
                <c:pt idx="15">
                  <c:v>29</c:v>
                </c:pt>
                <c:pt idx="16">
                  <c:v>270</c:v>
                </c:pt>
                <c:pt idx="17">
                  <c:v>76</c:v>
                </c:pt>
                <c:pt idx="18">
                  <c:v>362</c:v>
                </c:pt>
                <c:pt idx="19">
                  <c:v>43</c:v>
                </c:pt>
                <c:pt idx="20">
                  <c:v>286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06-411E-B45A-80BCA849EE1F}"/>
            </c:ext>
          </c:extLst>
        </c:ser>
        <c:ser>
          <c:idx val="2"/>
          <c:order val="2"/>
          <c:tx>
            <c:strRef>
              <c:f>förändringskomponenter!$A$10</c:f>
              <c:strCache>
                <c:ptCount val="1"/>
                <c:pt idx="0">
                  <c:v>flyttnetto utland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förändringskomponenter!$B$3:$V$3</c:f>
              <c:strCach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strCache>
            </c:strRef>
          </c:cat>
          <c:val>
            <c:numRef>
              <c:f>förändringskomponenter!$B$10:$V$10</c:f>
              <c:numCache>
                <c:formatCode>_-* #\ ##0_-;\-* #\ ##0_-;_-* "-"??_-;_-@_-</c:formatCode>
                <c:ptCount val="21"/>
                <c:pt idx="0">
                  <c:v>261</c:v>
                </c:pt>
                <c:pt idx="1">
                  <c:v>213</c:v>
                </c:pt>
                <c:pt idx="2">
                  <c:v>142</c:v>
                </c:pt>
                <c:pt idx="3">
                  <c:v>274</c:v>
                </c:pt>
                <c:pt idx="4">
                  <c:v>507</c:v>
                </c:pt>
                <c:pt idx="5">
                  <c:v>216</c:v>
                </c:pt>
                <c:pt idx="6">
                  <c:v>263</c:v>
                </c:pt>
                <c:pt idx="7">
                  <c:v>241</c:v>
                </c:pt>
                <c:pt idx="8">
                  <c:v>403</c:v>
                </c:pt>
                <c:pt idx="9">
                  <c:v>679</c:v>
                </c:pt>
                <c:pt idx="10">
                  <c:v>724</c:v>
                </c:pt>
                <c:pt idx="11">
                  <c:v>336</c:v>
                </c:pt>
                <c:pt idx="12">
                  <c:v>130</c:v>
                </c:pt>
                <c:pt idx="13">
                  <c:v>488</c:v>
                </c:pt>
                <c:pt idx="14">
                  <c:v>482</c:v>
                </c:pt>
                <c:pt idx="15">
                  <c:v>186</c:v>
                </c:pt>
                <c:pt idx="16">
                  <c:v>791</c:v>
                </c:pt>
                <c:pt idx="17">
                  <c:v>995</c:v>
                </c:pt>
                <c:pt idx="18">
                  <c:v>756</c:v>
                </c:pt>
                <c:pt idx="19">
                  <c:v>833</c:v>
                </c:pt>
                <c:pt idx="20">
                  <c:v>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306-411E-B45A-80BCA849EE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727022296"/>
        <c:axId val="727023608"/>
      </c:barChart>
      <c:catAx>
        <c:axId val="727022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27023608"/>
        <c:crosses val="autoZero"/>
        <c:auto val="1"/>
        <c:lblAlgn val="ctr"/>
        <c:lblOffset val="100"/>
        <c:noMultiLvlLbl val="0"/>
      </c:catAx>
      <c:valAx>
        <c:axId val="727023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\ ##0_-;\-* #\ 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27022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förändringskomponenter!$A$8</c:f>
              <c:strCache>
                <c:ptCount val="1"/>
                <c:pt idx="0">
                  <c:v>flyttnetto Västerbotten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förändringskomponenter!$B$3:$V$3</c:f>
              <c:strCach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strCache>
            </c:strRef>
          </c:cat>
          <c:val>
            <c:numRef>
              <c:f>förändringskomponenter!$B$8:$V$8</c:f>
              <c:numCache>
                <c:formatCode>_-* #\ ##0_-;\-* #\ ##0_-;_-* "-"??_-;_-@_-</c:formatCode>
                <c:ptCount val="21"/>
                <c:pt idx="0">
                  <c:v>402</c:v>
                </c:pt>
                <c:pt idx="1">
                  <c:v>458</c:v>
                </c:pt>
                <c:pt idx="2">
                  <c:v>553</c:v>
                </c:pt>
                <c:pt idx="3">
                  <c:v>370</c:v>
                </c:pt>
                <c:pt idx="4">
                  <c:v>326</c:v>
                </c:pt>
                <c:pt idx="5">
                  <c:v>476</c:v>
                </c:pt>
                <c:pt idx="6">
                  <c:v>317</c:v>
                </c:pt>
                <c:pt idx="7">
                  <c:v>365</c:v>
                </c:pt>
                <c:pt idx="8">
                  <c:v>465</c:v>
                </c:pt>
                <c:pt idx="9">
                  <c:v>420</c:v>
                </c:pt>
                <c:pt idx="10">
                  <c:v>349</c:v>
                </c:pt>
                <c:pt idx="11">
                  <c:v>373</c:v>
                </c:pt>
                <c:pt idx="12">
                  <c:v>360</c:v>
                </c:pt>
                <c:pt idx="13">
                  <c:v>359</c:v>
                </c:pt>
                <c:pt idx="14">
                  <c:v>325</c:v>
                </c:pt>
                <c:pt idx="15">
                  <c:v>342</c:v>
                </c:pt>
                <c:pt idx="16">
                  <c:v>384</c:v>
                </c:pt>
                <c:pt idx="17">
                  <c:v>454</c:v>
                </c:pt>
                <c:pt idx="18">
                  <c:v>339</c:v>
                </c:pt>
                <c:pt idx="19">
                  <c:v>265</c:v>
                </c:pt>
                <c:pt idx="20">
                  <c:v>-21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CC-4F0A-A9FC-9BE8CF5068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727022296"/>
        <c:axId val="727023608"/>
      </c:barChart>
      <c:catAx>
        <c:axId val="727022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27023608"/>
        <c:crosses val="autoZero"/>
        <c:auto val="1"/>
        <c:lblAlgn val="ctr"/>
        <c:lblOffset val="100"/>
        <c:noMultiLvlLbl val="0"/>
      </c:catAx>
      <c:valAx>
        <c:axId val="727023608"/>
        <c:scaling>
          <c:orientation val="minMax"/>
          <c:max val="1000"/>
          <c:min val="-1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\ ##0_-;\-* #\ 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27022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förändringskomponenter!$A$9</c:f>
              <c:strCache>
                <c:ptCount val="1"/>
                <c:pt idx="0">
                  <c:v>flyttnetto övr. län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förändringskomponenter!$B$3:$V$3</c:f>
              <c:strCach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strCache>
            </c:strRef>
          </c:cat>
          <c:val>
            <c:numRef>
              <c:f>förändringskomponenter!$B$9:$V$9</c:f>
              <c:numCache>
                <c:formatCode>_-* #\ ##0_-;\-* #\ ##0_-;_-* "-"??_-;_-@_-</c:formatCode>
                <c:ptCount val="21"/>
                <c:pt idx="0">
                  <c:v>-527</c:v>
                </c:pt>
                <c:pt idx="1">
                  <c:v>-575</c:v>
                </c:pt>
                <c:pt idx="2">
                  <c:v>461</c:v>
                </c:pt>
                <c:pt idx="3">
                  <c:v>244</c:v>
                </c:pt>
                <c:pt idx="4">
                  <c:v>155</c:v>
                </c:pt>
                <c:pt idx="5">
                  <c:v>170</c:v>
                </c:pt>
                <c:pt idx="6">
                  <c:v>-749</c:v>
                </c:pt>
                <c:pt idx="7">
                  <c:v>-640</c:v>
                </c:pt>
                <c:pt idx="8">
                  <c:v>-606</c:v>
                </c:pt>
                <c:pt idx="9">
                  <c:v>-416</c:v>
                </c:pt>
                <c:pt idx="10">
                  <c:v>-345</c:v>
                </c:pt>
                <c:pt idx="11">
                  <c:v>-451</c:v>
                </c:pt>
                <c:pt idx="12">
                  <c:v>-256</c:v>
                </c:pt>
                <c:pt idx="13">
                  <c:v>-469</c:v>
                </c:pt>
                <c:pt idx="14">
                  <c:v>-129</c:v>
                </c:pt>
                <c:pt idx="15">
                  <c:v>29</c:v>
                </c:pt>
                <c:pt idx="16">
                  <c:v>270</c:v>
                </c:pt>
                <c:pt idx="17">
                  <c:v>76</c:v>
                </c:pt>
                <c:pt idx="18">
                  <c:v>362</c:v>
                </c:pt>
                <c:pt idx="19">
                  <c:v>43</c:v>
                </c:pt>
                <c:pt idx="20">
                  <c:v>286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35-44C4-BD91-D4A5755A92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727022296"/>
        <c:axId val="727023608"/>
      </c:barChart>
      <c:catAx>
        <c:axId val="727022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27023608"/>
        <c:crosses val="autoZero"/>
        <c:auto val="1"/>
        <c:lblAlgn val="ctr"/>
        <c:lblOffset val="100"/>
        <c:noMultiLvlLbl val="0"/>
      </c:catAx>
      <c:valAx>
        <c:axId val="727023608"/>
        <c:scaling>
          <c:orientation val="minMax"/>
          <c:max val="1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\ ##0_-;\-* #\ 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27022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0"/>
          <c:tx>
            <c:strRef>
              <c:f>förändringskomponenter!$A$10</c:f>
              <c:strCache>
                <c:ptCount val="1"/>
                <c:pt idx="0">
                  <c:v>flyttnetto utland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förändringskomponenter!$B$3:$V$3</c:f>
              <c:strCach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strCache>
            </c:strRef>
          </c:cat>
          <c:val>
            <c:numRef>
              <c:f>förändringskomponenter!$B$10:$V$10</c:f>
              <c:numCache>
                <c:formatCode>_-* #\ ##0_-;\-* #\ ##0_-;_-* "-"??_-;_-@_-</c:formatCode>
                <c:ptCount val="21"/>
                <c:pt idx="0">
                  <c:v>261</c:v>
                </c:pt>
                <c:pt idx="1">
                  <c:v>213</c:v>
                </c:pt>
                <c:pt idx="2">
                  <c:v>142</c:v>
                </c:pt>
                <c:pt idx="3">
                  <c:v>274</c:v>
                </c:pt>
                <c:pt idx="4">
                  <c:v>507</c:v>
                </c:pt>
                <c:pt idx="5">
                  <c:v>216</c:v>
                </c:pt>
                <c:pt idx="6">
                  <c:v>263</c:v>
                </c:pt>
                <c:pt idx="7">
                  <c:v>241</c:v>
                </c:pt>
                <c:pt idx="8">
                  <c:v>403</c:v>
                </c:pt>
                <c:pt idx="9">
                  <c:v>679</c:v>
                </c:pt>
                <c:pt idx="10">
                  <c:v>724</c:v>
                </c:pt>
                <c:pt idx="11">
                  <c:v>336</c:v>
                </c:pt>
                <c:pt idx="12">
                  <c:v>130</c:v>
                </c:pt>
                <c:pt idx="13">
                  <c:v>488</c:v>
                </c:pt>
                <c:pt idx="14">
                  <c:v>482</c:v>
                </c:pt>
                <c:pt idx="15">
                  <c:v>186</c:v>
                </c:pt>
                <c:pt idx="16">
                  <c:v>791</c:v>
                </c:pt>
                <c:pt idx="17">
                  <c:v>995</c:v>
                </c:pt>
                <c:pt idx="18">
                  <c:v>756</c:v>
                </c:pt>
                <c:pt idx="19">
                  <c:v>833</c:v>
                </c:pt>
                <c:pt idx="20">
                  <c:v>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7B-4498-87DE-D9DB8CE4B5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727022296"/>
        <c:axId val="727023608"/>
      </c:barChart>
      <c:catAx>
        <c:axId val="727022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27023608"/>
        <c:crosses val="autoZero"/>
        <c:auto val="1"/>
        <c:lblAlgn val="ctr"/>
        <c:lblOffset val="100"/>
        <c:noMultiLvlLbl val="0"/>
      </c:catAx>
      <c:valAx>
        <c:axId val="727023608"/>
        <c:scaling>
          <c:orientation val="minMax"/>
          <c:max val="1000"/>
          <c:min val="-1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\ ##0_-;\-* #\ 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27022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9979791825463129E-2"/>
          <c:y val="2.294189036680595E-2"/>
          <c:w val="0.94660761798638904"/>
          <c:h val="0.80809688504730282"/>
        </c:manualLayout>
      </c:layout>
      <c:lineChart>
        <c:grouping val="standard"/>
        <c:varyColors val="0"/>
        <c:ser>
          <c:idx val="0"/>
          <c:order val="0"/>
          <c:tx>
            <c:strRef>
              <c:f>bild_13!$B$2</c:f>
              <c:strCache>
                <c:ptCount val="1"/>
                <c:pt idx="0">
                  <c:v>fruktsamhetsutv Umeå</c:v>
                </c:pt>
              </c:strCache>
            </c:strRef>
          </c:tx>
          <c:spPr>
            <a:ln w="28575" cap="rnd">
              <a:solidFill>
                <a:srgbClr val="1F497D"/>
              </a:solidFill>
              <a:round/>
            </a:ln>
            <a:effectLst/>
          </c:spPr>
          <c:marker>
            <c:symbol val="none"/>
          </c:marker>
          <c:cat>
            <c:numRef>
              <c:f>bild_13!$A$3:$A$64</c:f>
              <c:numCache>
                <c:formatCode>General</c:formatCode>
                <c:ptCount val="62"/>
                <c:pt idx="0">
                  <c:v>1969</c:v>
                </c:pt>
                <c:pt idx="1">
                  <c:v>1970</c:v>
                </c:pt>
                <c:pt idx="2">
                  <c:v>1971</c:v>
                </c:pt>
                <c:pt idx="3">
                  <c:v>1972</c:v>
                </c:pt>
                <c:pt idx="4">
                  <c:v>1973</c:v>
                </c:pt>
                <c:pt idx="5">
                  <c:v>1974</c:v>
                </c:pt>
                <c:pt idx="6">
                  <c:v>1975</c:v>
                </c:pt>
                <c:pt idx="7">
                  <c:v>1976</c:v>
                </c:pt>
                <c:pt idx="8">
                  <c:v>1977</c:v>
                </c:pt>
                <c:pt idx="9">
                  <c:v>1978</c:v>
                </c:pt>
                <c:pt idx="10">
                  <c:v>1979</c:v>
                </c:pt>
                <c:pt idx="11">
                  <c:v>1980</c:v>
                </c:pt>
                <c:pt idx="12">
                  <c:v>1981</c:v>
                </c:pt>
                <c:pt idx="13">
                  <c:v>1982</c:v>
                </c:pt>
                <c:pt idx="14">
                  <c:v>1983</c:v>
                </c:pt>
                <c:pt idx="15">
                  <c:v>1984</c:v>
                </c:pt>
                <c:pt idx="16">
                  <c:v>1985</c:v>
                </c:pt>
                <c:pt idx="17">
                  <c:v>1986</c:v>
                </c:pt>
                <c:pt idx="18">
                  <c:v>1987</c:v>
                </c:pt>
                <c:pt idx="19">
                  <c:v>1988</c:v>
                </c:pt>
                <c:pt idx="20">
                  <c:v>1989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  <c:pt idx="41">
                  <c:v>2010</c:v>
                </c:pt>
                <c:pt idx="42">
                  <c:v>2011</c:v>
                </c:pt>
                <c:pt idx="43">
                  <c:v>2012</c:v>
                </c:pt>
                <c:pt idx="44">
                  <c:v>2013</c:v>
                </c:pt>
                <c:pt idx="45">
                  <c:v>2014</c:v>
                </c:pt>
                <c:pt idx="46">
                  <c:v>2015</c:v>
                </c:pt>
                <c:pt idx="47">
                  <c:v>2016</c:v>
                </c:pt>
                <c:pt idx="48">
                  <c:v>2017</c:v>
                </c:pt>
                <c:pt idx="49">
                  <c:v>2018</c:v>
                </c:pt>
                <c:pt idx="50">
                  <c:v>2019</c:v>
                </c:pt>
                <c:pt idx="51">
                  <c:v>2020</c:v>
                </c:pt>
                <c:pt idx="52">
                  <c:v>2021</c:v>
                </c:pt>
                <c:pt idx="53">
                  <c:v>2022</c:v>
                </c:pt>
                <c:pt idx="54">
                  <c:v>2023</c:v>
                </c:pt>
                <c:pt idx="55">
                  <c:v>2024</c:v>
                </c:pt>
                <c:pt idx="56">
                  <c:v>2025</c:v>
                </c:pt>
                <c:pt idx="57">
                  <c:v>2026</c:v>
                </c:pt>
                <c:pt idx="58">
                  <c:v>2027</c:v>
                </c:pt>
                <c:pt idx="59">
                  <c:v>2028</c:v>
                </c:pt>
                <c:pt idx="60">
                  <c:v>2029</c:v>
                </c:pt>
                <c:pt idx="61">
                  <c:v>2030</c:v>
                </c:pt>
              </c:numCache>
            </c:numRef>
          </c:cat>
          <c:val>
            <c:numRef>
              <c:f>bild_13!$B$3:$B$64</c:f>
              <c:numCache>
                <c:formatCode>General</c:formatCode>
                <c:ptCount val="62"/>
                <c:pt idx="0">
                  <c:v>1.97306</c:v>
                </c:pt>
                <c:pt idx="1">
                  <c:v>1.9329499999999999</c:v>
                </c:pt>
                <c:pt idx="2">
                  <c:v>1.8509100000000001</c:v>
                </c:pt>
                <c:pt idx="3">
                  <c:v>1.94855</c:v>
                </c:pt>
                <c:pt idx="4">
                  <c:v>1.8889899999999999</c:v>
                </c:pt>
                <c:pt idx="5">
                  <c:v>1.9774799999999999</c:v>
                </c:pt>
                <c:pt idx="6">
                  <c:v>1.85205</c:v>
                </c:pt>
                <c:pt idx="7">
                  <c:v>1.5508299999999999</c:v>
                </c:pt>
                <c:pt idx="8">
                  <c:v>1.5785100000000001</c:v>
                </c:pt>
                <c:pt idx="9">
                  <c:v>1.53213</c:v>
                </c:pt>
                <c:pt idx="10">
                  <c:v>1.55904</c:v>
                </c:pt>
                <c:pt idx="11">
                  <c:v>1.6313899999999999</c:v>
                </c:pt>
                <c:pt idx="12">
                  <c:v>1.5749299999999999</c:v>
                </c:pt>
                <c:pt idx="13">
                  <c:v>1.6333200000000001</c:v>
                </c:pt>
                <c:pt idx="14">
                  <c:v>1.5313000000000001</c:v>
                </c:pt>
                <c:pt idx="15">
                  <c:v>1.5991599999999999</c:v>
                </c:pt>
                <c:pt idx="16">
                  <c:v>1.8111600000000001</c:v>
                </c:pt>
                <c:pt idx="17">
                  <c:v>1.7738400000000001</c:v>
                </c:pt>
                <c:pt idx="18">
                  <c:v>1.8427100000000001</c:v>
                </c:pt>
                <c:pt idx="19">
                  <c:v>1.99335</c:v>
                </c:pt>
                <c:pt idx="20">
                  <c:v>1.9888999999999999</c:v>
                </c:pt>
                <c:pt idx="21">
                  <c:v>2.0082800000000001</c:v>
                </c:pt>
                <c:pt idx="22">
                  <c:v>2.1599699999999999</c:v>
                </c:pt>
                <c:pt idx="23">
                  <c:v>2.08982</c:v>
                </c:pt>
                <c:pt idx="24">
                  <c:v>1.77061</c:v>
                </c:pt>
                <c:pt idx="25">
                  <c:v>1.7585299999999999</c:v>
                </c:pt>
                <c:pt idx="26">
                  <c:v>1.5646599999999999</c:v>
                </c:pt>
                <c:pt idx="27">
                  <c:v>1.4841599999999999</c:v>
                </c:pt>
                <c:pt idx="28">
                  <c:v>1.4066700000000001</c:v>
                </c:pt>
                <c:pt idx="29">
                  <c:v>1.2793300000000001</c:v>
                </c:pt>
                <c:pt idx="30">
                  <c:v>1.28312</c:v>
                </c:pt>
                <c:pt idx="31">
                  <c:v>1.31576</c:v>
                </c:pt>
                <c:pt idx="32">
                  <c:v>1.3575600000000001</c:v>
                </c:pt>
                <c:pt idx="33">
                  <c:v>1.3377399999999999</c:v>
                </c:pt>
                <c:pt idx="34">
                  <c:v>1.5239199999999999</c:v>
                </c:pt>
                <c:pt idx="35">
                  <c:v>1.48369</c:v>
                </c:pt>
                <c:pt idx="36">
                  <c:v>1.51867</c:v>
                </c:pt>
                <c:pt idx="37">
                  <c:v>1.64724</c:v>
                </c:pt>
                <c:pt idx="38">
                  <c:v>1.5621</c:v>
                </c:pt>
                <c:pt idx="39">
                  <c:v>1.68814</c:v>
                </c:pt>
                <c:pt idx="40">
                  <c:v>1.77108</c:v>
                </c:pt>
                <c:pt idx="41">
                  <c:v>1.7097</c:v>
                </c:pt>
                <c:pt idx="42">
                  <c:v>1.7547382897883204</c:v>
                </c:pt>
                <c:pt idx="43">
                  <c:v>1.6777334587709363</c:v>
                </c:pt>
                <c:pt idx="44">
                  <c:v>1.7128946072154423</c:v>
                </c:pt>
                <c:pt idx="45">
                  <c:v>1.5991827503479006</c:v>
                </c:pt>
                <c:pt idx="46">
                  <c:v>1.6195822590125155</c:v>
                </c:pt>
                <c:pt idx="47">
                  <c:v>1.6183041126325926</c:v>
                </c:pt>
                <c:pt idx="48">
                  <c:v>1.5937207932483599</c:v>
                </c:pt>
                <c:pt idx="49">
                  <c:v>1.5351875267852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CFC-476B-B76E-239ECA3FF367}"/>
            </c:ext>
          </c:extLst>
        </c:ser>
        <c:ser>
          <c:idx val="1"/>
          <c:order val="1"/>
          <c:tx>
            <c:strRef>
              <c:f>bild_13!$C$2</c:f>
              <c:strCache>
                <c:ptCount val="1"/>
                <c:pt idx="0">
                  <c:v>Glidande medelvärde</c:v>
                </c:pt>
              </c:strCache>
            </c:strRef>
          </c:tx>
          <c:spPr>
            <a:ln w="28575" cap="rnd">
              <a:solidFill>
                <a:srgbClr val="4F81BD"/>
              </a:solidFill>
              <a:round/>
            </a:ln>
            <a:effectLst/>
          </c:spPr>
          <c:marker>
            <c:symbol val="none"/>
          </c:marker>
          <c:cat>
            <c:numRef>
              <c:f>bild_13!$A$3:$A$64</c:f>
              <c:numCache>
                <c:formatCode>General</c:formatCode>
                <c:ptCount val="62"/>
                <c:pt idx="0">
                  <c:v>1969</c:v>
                </c:pt>
                <c:pt idx="1">
                  <c:v>1970</c:v>
                </c:pt>
                <c:pt idx="2">
                  <c:v>1971</c:v>
                </c:pt>
                <c:pt idx="3">
                  <c:v>1972</c:v>
                </c:pt>
                <c:pt idx="4">
                  <c:v>1973</c:v>
                </c:pt>
                <c:pt idx="5">
                  <c:v>1974</c:v>
                </c:pt>
                <c:pt idx="6">
                  <c:v>1975</c:v>
                </c:pt>
                <c:pt idx="7">
                  <c:v>1976</c:v>
                </c:pt>
                <c:pt idx="8">
                  <c:v>1977</c:v>
                </c:pt>
                <c:pt idx="9">
                  <c:v>1978</c:v>
                </c:pt>
                <c:pt idx="10">
                  <c:v>1979</c:v>
                </c:pt>
                <c:pt idx="11">
                  <c:v>1980</c:v>
                </c:pt>
                <c:pt idx="12">
                  <c:v>1981</c:v>
                </c:pt>
                <c:pt idx="13">
                  <c:v>1982</c:v>
                </c:pt>
                <c:pt idx="14">
                  <c:v>1983</c:v>
                </c:pt>
                <c:pt idx="15">
                  <c:v>1984</c:v>
                </c:pt>
                <c:pt idx="16">
                  <c:v>1985</c:v>
                </c:pt>
                <c:pt idx="17">
                  <c:v>1986</c:v>
                </c:pt>
                <c:pt idx="18">
                  <c:v>1987</c:v>
                </c:pt>
                <c:pt idx="19">
                  <c:v>1988</c:v>
                </c:pt>
                <c:pt idx="20">
                  <c:v>1989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  <c:pt idx="41">
                  <c:v>2010</c:v>
                </c:pt>
                <c:pt idx="42">
                  <c:v>2011</c:v>
                </c:pt>
                <c:pt idx="43">
                  <c:v>2012</c:v>
                </c:pt>
                <c:pt idx="44">
                  <c:v>2013</c:v>
                </c:pt>
                <c:pt idx="45">
                  <c:v>2014</c:v>
                </c:pt>
                <c:pt idx="46">
                  <c:v>2015</c:v>
                </c:pt>
                <c:pt idx="47">
                  <c:v>2016</c:v>
                </c:pt>
                <c:pt idx="48">
                  <c:v>2017</c:v>
                </c:pt>
                <c:pt idx="49">
                  <c:v>2018</c:v>
                </c:pt>
                <c:pt idx="50">
                  <c:v>2019</c:v>
                </c:pt>
                <c:pt idx="51">
                  <c:v>2020</c:v>
                </c:pt>
                <c:pt idx="52">
                  <c:v>2021</c:v>
                </c:pt>
                <c:pt idx="53">
                  <c:v>2022</c:v>
                </c:pt>
                <c:pt idx="54">
                  <c:v>2023</c:v>
                </c:pt>
                <c:pt idx="55">
                  <c:v>2024</c:v>
                </c:pt>
                <c:pt idx="56">
                  <c:v>2025</c:v>
                </c:pt>
                <c:pt idx="57">
                  <c:v>2026</c:v>
                </c:pt>
                <c:pt idx="58">
                  <c:v>2027</c:v>
                </c:pt>
                <c:pt idx="59">
                  <c:v>2028</c:v>
                </c:pt>
                <c:pt idx="60">
                  <c:v>2029</c:v>
                </c:pt>
                <c:pt idx="61">
                  <c:v>2030</c:v>
                </c:pt>
              </c:numCache>
            </c:numRef>
          </c:cat>
          <c:val>
            <c:numRef>
              <c:f>bild_13!$C$3:$C$64</c:f>
              <c:numCache>
                <c:formatCode>General</c:formatCode>
                <c:ptCount val="62"/>
                <c:pt idx="0">
                  <c:v>1.97306</c:v>
                </c:pt>
                <c:pt idx="1">
                  <c:v>1.9189733333333334</c:v>
                </c:pt>
                <c:pt idx="2">
                  <c:v>1.9108033333333332</c:v>
                </c:pt>
                <c:pt idx="3">
                  <c:v>1.8961499999999998</c:v>
                </c:pt>
                <c:pt idx="4">
                  <c:v>1.93834</c:v>
                </c:pt>
                <c:pt idx="5">
                  <c:v>1.9061733333333333</c:v>
                </c:pt>
                <c:pt idx="6">
                  <c:v>1.7934533333333331</c:v>
                </c:pt>
                <c:pt idx="7">
                  <c:v>1.6604633333333332</c:v>
                </c:pt>
                <c:pt idx="8">
                  <c:v>1.5538233333333331</c:v>
                </c:pt>
                <c:pt idx="9">
                  <c:v>1.5565599999999999</c:v>
                </c:pt>
                <c:pt idx="10">
                  <c:v>1.5741866666666666</c:v>
                </c:pt>
                <c:pt idx="11">
                  <c:v>1.5884533333333335</c:v>
                </c:pt>
                <c:pt idx="12">
                  <c:v>1.6132133333333334</c:v>
                </c:pt>
                <c:pt idx="13">
                  <c:v>1.5798500000000002</c:v>
                </c:pt>
                <c:pt idx="14">
                  <c:v>1.5879266666666669</c:v>
                </c:pt>
                <c:pt idx="15">
                  <c:v>1.6472066666666667</c:v>
                </c:pt>
                <c:pt idx="16">
                  <c:v>1.7280533333333334</c:v>
                </c:pt>
                <c:pt idx="17">
                  <c:v>1.8092366666666668</c:v>
                </c:pt>
                <c:pt idx="18">
                  <c:v>1.8699666666666666</c:v>
                </c:pt>
                <c:pt idx="19">
                  <c:v>1.9416533333333332</c:v>
                </c:pt>
                <c:pt idx="20">
                  <c:v>1.9968433333333333</c:v>
                </c:pt>
                <c:pt idx="21">
                  <c:v>2.0523833333333332</c:v>
                </c:pt>
                <c:pt idx="22">
                  <c:v>2.0860233333333333</c:v>
                </c:pt>
                <c:pt idx="23">
                  <c:v>2.0068000000000001</c:v>
                </c:pt>
                <c:pt idx="24">
                  <c:v>1.8729866666666666</c:v>
                </c:pt>
                <c:pt idx="25">
                  <c:v>1.6979333333333333</c:v>
                </c:pt>
                <c:pt idx="26">
                  <c:v>1.6024499999999999</c:v>
                </c:pt>
                <c:pt idx="27">
                  <c:v>1.4851633333333334</c:v>
                </c:pt>
                <c:pt idx="28">
                  <c:v>1.3900533333333334</c:v>
                </c:pt>
                <c:pt idx="29">
                  <c:v>1.32304</c:v>
                </c:pt>
                <c:pt idx="30">
                  <c:v>1.2927366666666666</c:v>
                </c:pt>
                <c:pt idx="31">
                  <c:v>1.3188133333333336</c:v>
                </c:pt>
                <c:pt idx="32">
                  <c:v>1.3370200000000001</c:v>
                </c:pt>
                <c:pt idx="33">
                  <c:v>1.4064066666666666</c:v>
                </c:pt>
                <c:pt idx="34">
                  <c:v>1.44845</c:v>
                </c:pt>
                <c:pt idx="35">
                  <c:v>1.5087599999999999</c:v>
                </c:pt>
                <c:pt idx="36">
                  <c:v>1.5498666666666665</c:v>
                </c:pt>
                <c:pt idx="37">
                  <c:v>1.5760033333333334</c:v>
                </c:pt>
                <c:pt idx="38">
                  <c:v>1.6324933333333334</c:v>
                </c:pt>
                <c:pt idx="39">
                  <c:v>1.6737733333333331</c:v>
                </c:pt>
                <c:pt idx="40">
                  <c:v>1.7229733333333332</c:v>
                </c:pt>
                <c:pt idx="41">
                  <c:v>1.7451727632627734</c:v>
                </c:pt>
                <c:pt idx="42">
                  <c:v>1.7140572495197521</c:v>
                </c:pt>
                <c:pt idx="43">
                  <c:v>1.7151221185915666</c:v>
                </c:pt>
                <c:pt idx="44">
                  <c:v>1.6632702721114263</c:v>
                </c:pt>
                <c:pt idx="45">
                  <c:v>1.6438865388586195</c:v>
                </c:pt>
                <c:pt idx="46">
                  <c:v>1.6123563739976694</c:v>
                </c:pt>
                <c:pt idx="47">
                  <c:v>1.610535721631156</c:v>
                </c:pt>
                <c:pt idx="48">
                  <c:v>1.5824041442220509</c:v>
                </c:pt>
                <c:pt idx="49">
                  <c:v>1.5351875267852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CFC-476B-B76E-239ECA3FF367}"/>
            </c:ext>
          </c:extLst>
        </c:ser>
        <c:ser>
          <c:idx val="2"/>
          <c:order val="2"/>
          <c:tx>
            <c:strRef>
              <c:f>bild_13!$D$2</c:f>
              <c:strCache>
                <c:ptCount val="1"/>
                <c:pt idx="0">
                  <c:v>Riket</c:v>
                </c:pt>
              </c:strCache>
            </c:strRef>
          </c:tx>
          <c:spPr>
            <a:ln w="28575" cap="rnd">
              <a:solidFill>
                <a:sysClr val="window" lastClr="FFFFFF">
                  <a:lumMod val="50000"/>
                </a:sysClr>
              </a:solidFill>
              <a:round/>
            </a:ln>
            <a:effectLst/>
          </c:spPr>
          <c:marker>
            <c:symbol val="none"/>
          </c:marker>
          <c:cat>
            <c:numRef>
              <c:f>bild_13!$A$3:$A$64</c:f>
              <c:numCache>
                <c:formatCode>General</c:formatCode>
                <c:ptCount val="62"/>
                <c:pt idx="0">
                  <c:v>1969</c:v>
                </c:pt>
                <c:pt idx="1">
                  <c:v>1970</c:v>
                </c:pt>
                <c:pt idx="2">
                  <c:v>1971</c:v>
                </c:pt>
                <c:pt idx="3">
                  <c:v>1972</c:v>
                </c:pt>
                <c:pt idx="4">
                  <c:v>1973</c:v>
                </c:pt>
                <c:pt idx="5">
                  <c:v>1974</c:v>
                </c:pt>
                <c:pt idx="6">
                  <c:v>1975</c:v>
                </c:pt>
                <c:pt idx="7">
                  <c:v>1976</c:v>
                </c:pt>
                <c:pt idx="8">
                  <c:v>1977</c:v>
                </c:pt>
                <c:pt idx="9">
                  <c:v>1978</c:v>
                </c:pt>
                <c:pt idx="10">
                  <c:v>1979</c:v>
                </c:pt>
                <c:pt idx="11">
                  <c:v>1980</c:v>
                </c:pt>
                <c:pt idx="12">
                  <c:v>1981</c:v>
                </c:pt>
                <c:pt idx="13">
                  <c:v>1982</c:v>
                </c:pt>
                <c:pt idx="14">
                  <c:v>1983</c:v>
                </c:pt>
                <c:pt idx="15">
                  <c:v>1984</c:v>
                </c:pt>
                <c:pt idx="16">
                  <c:v>1985</c:v>
                </c:pt>
                <c:pt idx="17">
                  <c:v>1986</c:v>
                </c:pt>
                <c:pt idx="18">
                  <c:v>1987</c:v>
                </c:pt>
                <c:pt idx="19">
                  <c:v>1988</c:v>
                </c:pt>
                <c:pt idx="20">
                  <c:v>1989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  <c:pt idx="41">
                  <c:v>2010</c:v>
                </c:pt>
                <c:pt idx="42">
                  <c:v>2011</c:v>
                </c:pt>
                <c:pt idx="43">
                  <c:v>2012</c:v>
                </c:pt>
                <c:pt idx="44">
                  <c:v>2013</c:v>
                </c:pt>
                <c:pt idx="45">
                  <c:v>2014</c:v>
                </c:pt>
                <c:pt idx="46">
                  <c:v>2015</c:v>
                </c:pt>
                <c:pt idx="47">
                  <c:v>2016</c:v>
                </c:pt>
                <c:pt idx="48">
                  <c:v>2017</c:v>
                </c:pt>
                <c:pt idx="49">
                  <c:v>2018</c:v>
                </c:pt>
                <c:pt idx="50">
                  <c:v>2019</c:v>
                </c:pt>
                <c:pt idx="51">
                  <c:v>2020</c:v>
                </c:pt>
                <c:pt idx="52">
                  <c:v>2021</c:v>
                </c:pt>
                <c:pt idx="53">
                  <c:v>2022</c:v>
                </c:pt>
                <c:pt idx="54">
                  <c:v>2023</c:v>
                </c:pt>
                <c:pt idx="55">
                  <c:v>2024</c:v>
                </c:pt>
                <c:pt idx="56">
                  <c:v>2025</c:v>
                </c:pt>
                <c:pt idx="57">
                  <c:v>2026</c:v>
                </c:pt>
                <c:pt idx="58">
                  <c:v>2027</c:v>
                </c:pt>
                <c:pt idx="59">
                  <c:v>2028</c:v>
                </c:pt>
                <c:pt idx="60">
                  <c:v>2029</c:v>
                </c:pt>
                <c:pt idx="61">
                  <c:v>2030</c:v>
                </c:pt>
              </c:numCache>
            </c:numRef>
          </c:cat>
          <c:val>
            <c:numRef>
              <c:f>bild_13!$D$3:$D$64</c:f>
              <c:numCache>
                <c:formatCode>General</c:formatCode>
                <c:ptCount val="62"/>
                <c:pt idx="1">
                  <c:v>1.92</c:v>
                </c:pt>
                <c:pt idx="2">
                  <c:v>1.96</c:v>
                </c:pt>
                <c:pt idx="3">
                  <c:v>1.91</c:v>
                </c:pt>
                <c:pt idx="4">
                  <c:v>1.86</c:v>
                </c:pt>
                <c:pt idx="5">
                  <c:v>1.87</c:v>
                </c:pt>
                <c:pt idx="6">
                  <c:v>1.77</c:v>
                </c:pt>
                <c:pt idx="7">
                  <c:v>1.68</c:v>
                </c:pt>
                <c:pt idx="8">
                  <c:v>1.64</c:v>
                </c:pt>
                <c:pt idx="9">
                  <c:v>1.6</c:v>
                </c:pt>
                <c:pt idx="10">
                  <c:v>1.65</c:v>
                </c:pt>
                <c:pt idx="11">
                  <c:v>1.68</c:v>
                </c:pt>
                <c:pt idx="12">
                  <c:v>1.63</c:v>
                </c:pt>
                <c:pt idx="13">
                  <c:v>1.62</c:v>
                </c:pt>
                <c:pt idx="14">
                  <c:v>1.61</c:v>
                </c:pt>
                <c:pt idx="15">
                  <c:v>1.66</c:v>
                </c:pt>
                <c:pt idx="16">
                  <c:v>1.74</c:v>
                </c:pt>
                <c:pt idx="17">
                  <c:v>1.8</c:v>
                </c:pt>
                <c:pt idx="18">
                  <c:v>1.84</c:v>
                </c:pt>
                <c:pt idx="19">
                  <c:v>1.95</c:v>
                </c:pt>
                <c:pt idx="20">
                  <c:v>2.0099999999999998</c:v>
                </c:pt>
                <c:pt idx="21">
                  <c:v>2.12</c:v>
                </c:pt>
                <c:pt idx="22">
                  <c:v>2.1</c:v>
                </c:pt>
                <c:pt idx="23">
                  <c:v>2.0499999999999998</c:v>
                </c:pt>
                <c:pt idx="24">
                  <c:v>1.95</c:v>
                </c:pt>
                <c:pt idx="25">
                  <c:v>1.87</c:v>
                </c:pt>
                <c:pt idx="26">
                  <c:v>1.72</c:v>
                </c:pt>
                <c:pt idx="27">
                  <c:v>1.59</c:v>
                </c:pt>
                <c:pt idx="28">
                  <c:v>1.52</c:v>
                </c:pt>
                <c:pt idx="29">
                  <c:v>1.51</c:v>
                </c:pt>
                <c:pt idx="30">
                  <c:v>1.5</c:v>
                </c:pt>
                <c:pt idx="31">
                  <c:v>1.55</c:v>
                </c:pt>
                <c:pt idx="32">
                  <c:v>1.57</c:v>
                </c:pt>
                <c:pt idx="33">
                  <c:v>1.65</c:v>
                </c:pt>
                <c:pt idx="34">
                  <c:v>1.72</c:v>
                </c:pt>
                <c:pt idx="35">
                  <c:v>1.76</c:v>
                </c:pt>
                <c:pt idx="36">
                  <c:v>1.78</c:v>
                </c:pt>
                <c:pt idx="37">
                  <c:v>1.86</c:v>
                </c:pt>
                <c:pt idx="38">
                  <c:v>1.89</c:v>
                </c:pt>
                <c:pt idx="39">
                  <c:v>1.91</c:v>
                </c:pt>
                <c:pt idx="40">
                  <c:v>1.94</c:v>
                </c:pt>
                <c:pt idx="41">
                  <c:v>1.99</c:v>
                </c:pt>
                <c:pt idx="42">
                  <c:v>1.9</c:v>
                </c:pt>
                <c:pt idx="43">
                  <c:v>1.91</c:v>
                </c:pt>
                <c:pt idx="44">
                  <c:v>1.89</c:v>
                </c:pt>
                <c:pt idx="45">
                  <c:v>1.88</c:v>
                </c:pt>
                <c:pt idx="46">
                  <c:v>1.848879111604534</c:v>
                </c:pt>
                <c:pt idx="47">
                  <c:v>1.8538721937262099</c:v>
                </c:pt>
                <c:pt idx="48">
                  <c:v>1.78420218333075</c:v>
                </c:pt>
                <c:pt idx="49">
                  <c:v>1.7565875550961401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CFC-476B-B76E-239ECA3FF367}"/>
            </c:ext>
          </c:extLst>
        </c:ser>
        <c:ser>
          <c:idx val="3"/>
          <c:order val="3"/>
          <c:tx>
            <c:strRef>
              <c:f>bild_13!$E$2</c:f>
              <c:strCache>
                <c:ptCount val="1"/>
                <c:pt idx="0">
                  <c:v>Umeå prognos</c:v>
                </c:pt>
              </c:strCache>
            </c:strRef>
          </c:tx>
          <c:spPr>
            <a:ln w="28575" cap="rnd">
              <a:solidFill>
                <a:srgbClr val="1F497D"/>
              </a:solidFill>
              <a:prstDash val="sysDash"/>
              <a:round/>
            </a:ln>
            <a:effectLst/>
          </c:spPr>
          <c:marker>
            <c:symbol val="none"/>
          </c:marker>
          <c:dPt>
            <c:idx val="50"/>
            <c:marker>
              <c:symbol val="none"/>
            </c:marker>
            <c:bubble3D val="0"/>
            <c:spPr>
              <a:ln w="28575" cap="rnd">
                <a:solidFill>
                  <a:srgbClr val="1F497D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4CFC-476B-B76E-239ECA3FF367}"/>
              </c:ext>
            </c:extLst>
          </c:dPt>
          <c:cat>
            <c:numRef>
              <c:f>bild_13!$A$3:$A$64</c:f>
              <c:numCache>
                <c:formatCode>General</c:formatCode>
                <c:ptCount val="62"/>
                <c:pt idx="0">
                  <c:v>1969</c:v>
                </c:pt>
                <c:pt idx="1">
                  <c:v>1970</c:v>
                </c:pt>
                <c:pt idx="2">
                  <c:v>1971</c:v>
                </c:pt>
                <c:pt idx="3">
                  <c:v>1972</c:v>
                </c:pt>
                <c:pt idx="4">
                  <c:v>1973</c:v>
                </c:pt>
                <c:pt idx="5">
                  <c:v>1974</c:v>
                </c:pt>
                <c:pt idx="6">
                  <c:v>1975</c:v>
                </c:pt>
                <c:pt idx="7">
                  <c:v>1976</c:v>
                </c:pt>
                <c:pt idx="8">
                  <c:v>1977</c:v>
                </c:pt>
                <c:pt idx="9">
                  <c:v>1978</c:v>
                </c:pt>
                <c:pt idx="10">
                  <c:v>1979</c:v>
                </c:pt>
                <c:pt idx="11">
                  <c:v>1980</c:v>
                </c:pt>
                <c:pt idx="12">
                  <c:v>1981</c:v>
                </c:pt>
                <c:pt idx="13">
                  <c:v>1982</c:v>
                </c:pt>
                <c:pt idx="14">
                  <c:v>1983</c:v>
                </c:pt>
                <c:pt idx="15">
                  <c:v>1984</c:v>
                </c:pt>
                <c:pt idx="16">
                  <c:v>1985</c:v>
                </c:pt>
                <c:pt idx="17">
                  <c:v>1986</c:v>
                </c:pt>
                <c:pt idx="18">
                  <c:v>1987</c:v>
                </c:pt>
                <c:pt idx="19">
                  <c:v>1988</c:v>
                </c:pt>
                <c:pt idx="20">
                  <c:v>1989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  <c:pt idx="41">
                  <c:v>2010</c:v>
                </c:pt>
                <c:pt idx="42">
                  <c:v>2011</c:v>
                </c:pt>
                <c:pt idx="43">
                  <c:v>2012</c:v>
                </c:pt>
                <c:pt idx="44">
                  <c:v>2013</c:v>
                </c:pt>
                <c:pt idx="45">
                  <c:v>2014</c:v>
                </c:pt>
                <c:pt idx="46">
                  <c:v>2015</c:v>
                </c:pt>
                <c:pt idx="47">
                  <c:v>2016</c:v>
                </c:pt>
                <c:pt idx="48">
                  <c:v>2017</c:v>
                </c:pt>
                <c:pt idx="49">
                  <c:v>2018</c:v>
                </c:pt>
                <c:pt idx="50">
                  <c:v>2019</c:v>
                </c:pt>
                <c:pt idx="51">
                  <c:v>2020</c:v>
                </c:pt>
                <c:pt idx="52">
                  <c:v>2021</c:v>
                </c:pt>
                <c:pt idx="53">
                  <c:v>2022</c:v>
                </c:pt>
                <c:pt idx="54">
                  <c:v>2023</c:v>
                </c:pt>
                <c:pt idx="55">
                  <c:v>2024</c:v>
                </c:pt>
                <c:pt idx="56">
                  <c:v>2025</c:v>
                </c:pt>
                <c:pt idx="57">
                  <c:v>2026</c:v>
                </c:pt>
                <c:pt idx="58">
                  <c:v>2027</c:v>
                </c:pt>
                <c:pt idx="59">
                  <c:v>2028</c:v>
                </c:pt>
                <c:pt idx="60">
                  <c:v>2029</c:v>
                </c:pt>
                <c:pt idx="61">
                  <c:v>2030</c:v>
                </c:pt>
              </c:numCache>
            </c:numRef>
          </c:cat>
          <c:val>
            <c:numRef>
              <c:f>bild_13!$E$3:$E$64</c:f>
              <c:numCache>
                <c:formatCode>General</c:formatCode>
                <c:ptCount val="62"/>
                <c:pt idx="49">
                  <c:v>1.5351875267852</c:v>
                </c:pt>
                <c:pt idx="50">
                  <c:v>1.6118000000000001</c:v>
                </c:pt>
                <c:pt idx="51">
                  <c:v>1.6624000000000001</c:v>
                </c:pt>
                <c:pt idx="52">
                  <c:v>1.6791</c:v>
                </c:pt>
                <c:pt idx="53">
                  <c:v>1.6943000000000001</c:v>
                </c:pt>
                <c:pt idx="54">
                  <c:v>1.7055</c:v>
                </c:pt>
                <c:pt idx="55">
                  <c:v>1.7144000000000001</c:v>
                </c:pt>
                <c:pt idx="56">
                  <c:v>1.7223000000000002</c:v>
                </c:pt>
                <c:pt idx="57">
                  <c:v>1.7293000000000001</c:v>
                </c:pt>
                <c:pt idx="58">
                  <c:v>1.7358</c:v>
                </c:pt>
                <c:pt idx="59">
                  <c:v>1.7415</c:v>
                </c:pt>
                <c:pt idx="60">
                  <c:v>1.7372000000000001</c:v>
                </c:pt>
                <c:pt idx="61">
                  <c:v>1.7325000000000002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CFC-476B-B76E-239ECA3FF367}"/>
            </c:ext>
          </c:extLst>
        </c:ser>
        <c:ser>
          <c:idx val="4"/>
          <c:order val="4"/>
          <c:tx>
            <c:strRef>
              <c:f>bild_13!$F$2</c:f>
              <c:strCache>
                <c:ptCount val="1"/>
                <c:pt idx="0">
                  <c:v>Riket prognos</c:v>
                </c:pt>
              </c:strCache>
            </c:strRef>
          </c:tx>
          <c:spPr>
            <a:ln w="28575" cap="rnd">
              <a:solidFill>
                <a:sysClr val="window" lastClr="FFFFFF">
                  <a:lumMod val="50000"/>
                </a:sysClr>
              </a:solidFill>
              <a:prstDash val="sysDash"/>
              <a:round/>
            </a:ln>
            <a:effectLst/>
          </c:spPr>
          <c:marker>
            <c:symbol val="none"/>
          </c:marker>
          <c:dPt>
            <c:idx val="50"/>
            <c:marker>
              <c:symbol val="none"/>
            </c:marker>
            <c:bubble3D val="0"/>
            <c:spPr>
              <a:ln w="28575" cap="rnd">
                <a:solidFill>
                  <a:sysClr val="window" lastClr="FFFFFF">
                    <a:lumMod val="50000"/>
                  </a:sys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4CFC-476B-B76E-239ECA3FF367}"/>
              </c:ext>
            </c:extLst>
          </c:dPt>
          <c:cat>
            <c:numRef>
              <c:f>bild_13!$A$3:$A$64</c:f>
              <c:numCache>
                <c:formatCode>General</c:formatCode>
                <c:ptCount val="62"/>
                <c:pt idx="0">
                  <c:v>1969</c:v>
                </c:pt>
                <c:pt idx="1">
                  <c:v>1970</c:v>
                </c:pt>
                <c:pt idx="2">
                  <c:v>1971</c:v>
                </c:pt>
                <c:pt idx="3">
                  <c:v>1972</c:v>
                </c:pt>
                <c:pt idx="4">
                  <c:v>1973</c:v>
                </c:pt>
                <c:pt idx="5">
                  <c:v>1974</c:v>
                </c:pt>
                <c:pt idx="6">
                  <c:v>1975</c:v>
                </c:pt>
                <c:pt idx="7">
                  <c:v>1976</c:v>
                </c:pt>
                <c:pt idx="8">
                  <c:v>1977</c:v>
                </c:pt>
                <c:pt idx="9">
                  <c:v>1978</c:v>
                </c:pt>
                <c:pt idx="10">
                  <c:v>1979</c:v>
                </c:pt>
                <c:pt idx="11">
                  <c:v>1980</c:v>
                </c:pt>
                <c:pt idx="12">
                  <c:v>1981</c:v>
                </c:pt>
                <c:pt idx="13">
                  <c:v>1982</c:v>
                </c:pt>
                <c:pt idx="14">
                  <c:v>1983</c:v>
                </c:pt>
                <c:pt idx="15">
                  <c:v>1984</c:v>
                </c:pt>
                <c:pt idx="16">
                  <c:v>1985</c:v>
                </c:pt>
                <c:pt idx="17">
                  <c:v>1986</c:v>
                </c:pt>
                <c:pt idx="18">
                  <c:v>1987</c:v>
                </c:pt>
                <c:pt idx="19">
                  <c:v>1988</c:v>
                </c:pt>
                <c:pt idx="20">
                  <c:v>1989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  <c:pt idx="41">
                  <c:v>2010</c:v>
                </c:pt>
                <c:pt idx="42">
                  <c:v>2011</c:v>
                </c:pt>
                <c:pt idx="43">
                  <c:v>2012</c:v>
                </c:pt>
                <c:pt idx="44">
                  <c:v>2013</c:v>
                </c:pt>
                <c:pt idx="45">
                  <c:v>2014</c:v>
                </c:pt>
                <c:pt idx="46">
                  <c:v>2015</c:v>
                </c:pt>
                <c:pt idx="47">
                  <c:v>2016</c:v>
                </c:pt>
                <c:pt idx="48">
                  <c:v>2017</c:v>
                </c:pt>
                <c:pt idx="49">
                  <c:v>2018</c:v>
                </c:pt>
                <c:pt idx="50">
                  <c:v>2019</c:v>
                </c:pt>
                <c:pt idx="51">
                  <c:v>2020</c:v>
                </c:pt>
                <c:pt idx="52">
                  <c:v>2021</c:v>
                </c:pt>
                <c:pt idx="53">
                  <c:v>2022</c:v>
                </c:pt>
                <c:pt idx="54">
                  <c:v>2023</c:v>
                </c:pt>
                <c:pt idx="55">
                  <c:v>2024</c:v>
                </c:pt>
                <c:pt idx="56">
                  <c:v>2025</c:v>
                </c:pt>
                <c:pt idx="57">
                  <c:v>2026</c:v>
                </c:pt>
                <c:pt idx="58">
                  <c:v>2027</c:v>
                </c:pt>
                <c:pt idx="59">
                  <c:v>2028</c:v>
                </c:pt>
                <c:pt idx="60">
                  <c:v>2029</c:v>
                </c:pt>
                <c:pt idx="61">
                  <c:v>2030</c:v>
                </c:pt>
              </c:numCache>
            </c:numRef>
          </c:cat>
          <c:val>
            <c:numRef>
              <c:f>bild_13!$F$3:$F$64</c:f>
              <c:numCache>
                <c:formatCode>General</c:formatCode>
                <c:ptCount val="62"/>
                <c:pt idx="49">
                  <c:v>1.7565875550961401</c:v>
                </c:pt>
                <c:pt idx="50">
                  <c:v>1.7718</c:v>
                </c:pt>
                <c:pt idx="51">
                  <c:v>1.7924</c:v>
                </c:pt>
                <c:pt idx="52">
                  <c:v>1.8090999999999999</c:v>
                </c:pt>
                <c:pt idx="53">
                  <c:v>1.8243</c:v>
                </c:pt>
                <c:pt idx="54">
                  <c:v>1.8354999999999999</c:v>
                </c:pt>
                <c:pt idx="55">
                  <c:v>1.8444</c:v>
                </c:pt>
                <c:pt idx="56">
                  <c:v>1.8523000000000001</c:v>
                </c:pt>
                <c:pt idx="57">
                  <c:v>1.8593</c:v>
                </c:pt>
                <c:pt idx="58">
                  <c:v>1.8657999999999999</c:v>
                </c:pt>
                <c:pt idx="59">
                  <c:v>1.8714999999999999</c:v>
                </c:pt>
                <c:pt idx="60">
                  <c:v>1.8672</c:v>
                </c:pt>
                <c:pt idx="61">
                  <c:v>1.8625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CFC-476B-B76E-239ECA3FF3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34046512"/>
        <c:axId val="634042576"/>
      </c:lineChart>
      <c:catAx>
        <c:axId val="634046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34042576"/>
        <c:crosses val="autoZero"/>
        <c:auto val="1"/>
        <c:lblAlgn val="ctr"/>
        <c:lblOffset val="100"/>
        <c:noMultiLvlLbl val="0"/>
      </c:catAx>
      <c:valAx>
        <c:axId val="634042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34046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  <c:userShapes r:id="rId5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2"/>
          <c:order val="2"/>
          <c:tx>
            <c:strRef>
              <c:f>bild_18!$D$1:$D$2</c:f>
              <c:strCache>
                <c:ptCount val="2"/>
                <c:pt idx="0">
                  <c:v>faktisk</c:v>
                </c:pt>
                <c:pt idx="1">
                  <c:v>nettoflyttning_övriga_län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bild_18!$A$3:$A$65</c:f>
              <c:numCache>
                <c:formatCode>General</c:formatCode>
                <c:ptCount val="63"/>
                <c:pt idx="0">
                  <c:v>1968</c:v>
                </c:pt>
                <c:pt idx="1">
                  <c:v>1969</c:v>
                </c:pt>
                <c:pt idx="2">
                  <c:v>1970</c:v>
                </c:pt>
                <c:pt idx="3">
                  <c:v>1971</c:v>
                </c:pt>
                <c:pt idx="4">
                  <c:v>1972</c:v>
                </c:pt>
                <c:pt idx="5">
                  <c:v>1973</c:v>
                </c:pt>
                <c:pt idx="6">
                  <c:v>1974</c:v>
                </c:pt>
                <c:pt idx="7">
                  <c:v>1975</c:v>
                </c:pt>
                <c:pt idx="8">
                  <c:v>1976</c:v>
                </c:pt>
                <c:pt idx="9">
                  <c:v>1977</c:v>
                </c:pt>
                <c:pt idx="10">
                  <c:v>1978</c:v>
                </c:pt>
                <c:pt idx="11">
                  <c:v>1979</c:v>
                </c:pt>
                <c:pt idx="12">
                  <c:v>1980</c:v>
                </c:pt>
                <c:pt idx="13">
                  <c:v>1981</c:v>
                </c:pt>
                <c:pt idx="14">
                  <c:v>1982</c:v>
                </c:pt>
                <c:pt idx="15">
                  <c:v>1983</c:v>
                </c:pt>
                <c:pt idx="16">
                  <c:v>1984</c:v>
                </c:pt>
                <c:pt idx="17">
                  <c:v>1985</c:v>
                </c:pt>
                <c:pt idx="18">
                  <c:v>1986</c:v>
                </c:pt>
                <c:pt idx="19">
                  <c:v>1987</c:v>
                </c:pt>
                <c:pt idx="20">
                  <c:v>1988</c:v>
                </c:pt>
                <c:pt idx="21">
                  <c:v>1989</c:v>
                </c:pt>
                <c:pt idx="22">
                  <c:v>1990</c:v>
                </c:pt>
                <c:pt idx="23">
                  <c:v>1991</c:v>
                </c:pt>
                <c:pt idx="24">
                  <c:v>1992</c:v>
                </c:pt>
                <c:pt idx="25">
                  <c:v>1993</c:v>
                </c:pt>
                <c:pt idx="26">
                  <c:v>1994</c:v>
                </c:pt>
                <c:pt idx="27">
                  <c:v>1995</c:v>
                </c:pt>
                <c:pt idx="28">
                  <c:v>1996</c:v>
                </c:pt>
                <c:pt idx="29">
                  <c:v>1997</c:v>
                </c:pt>
                <c:pt idx="30">
                  <c:v>1998</c:v>
                </c:pt>
                <c:pt idx="31">
                  <c:v>1999</c:v>
                </c:pt>
                <c:pt idx="32">
                  <c:v>2000</c:v>
                </c:pt>
                <c:pt idx="33">
                  <c:v>2001</c:v>
                </c:pt>
                <c:pt idx="34">
                  <c:v>2002</c:v>
                </c:pt>
                <c:pt idx="35">
                  <c:v>2003</c:v>
                </c:pt>
                <c:pt idx="36">
                  <c:v>2004</c:v>
                </c:pt>
                <c:pt idx="37">
                  <c:v>2005</c:v>
                </c:pt>
                <c:pt idx="38">
                  <c:v>2006</c:v>
                </c:pt>
                <c:pt idx="39">
                  <c:v>2007</c:v>
                </c:pt>
                <c:pt idx="40">
                  <c:v>2008</c:v>
                </c:pt>
                <c:pt idx="41">
                  <c:v>2009</c:v>
                </c:pt>
                <c:pt idx="42">
                  <c:v>2010</c:v>
                </c:pt>
                <c:pt idx="43">
                  <c:v>2011</c:v>
                </c:pt>
                <c:pt idx="44">
                  <c:v>2012</c:v>
                </c:pt>
                <c:pt idx="45">
                  <c:v>2013</c:v>
                </c:pt>
                <c:pt idx="46">
                  <c:v>2014</c:v>
                </c:pt>
                <c:pt idx="47">
                  <c:v>2015</c:v>
                </c:pt>
                <c:pt idx="48">
                  <c:v>2016</c:v>
                </c:pt>
                <c:pt idx="49">
                  <c:v>2017</c:v>
                </c:pt>
                <c:pt idx="50">
                  <c:v>2018</c:v>
                </c:pt>
                <c:pt idx="51">
                  <c:v>2019</c:v>
                </c:pt>
                <c:pt idx="52">
                  <c:v>2020</c:v>
                </c:pt>
                <c:pt idx="53">
                  <c:v>2021</c:v>
                </c:pt>
                <c:pt idx="54">
                  <c:v>2022</c:v>
                </c:pt>
                <c:pt idx="55">
                  <c:v>2023</c:v>
                </c:pt>
                <c:pt idx="56">
                  <c:v>2024</c:v>
                </c:pt>
                <c:pt idx="57">
                  <c:v>2025</c:v>
                </c:pt>
                <c:pt idx="58">
                  <c:v>2026</c:v>
                </c:pt>
                <c:pt idx="59">
                  <c:v>2027</c:v>
                </c:pt>
                <c:pt idx="60">
                  <c:v>2028</c:v>
                </c:pt>
                <c:pt idx="61">
                  <c:v>2029</c:v>
                </c:pt>
                <c:pt idx="62">
                  <c:v>2030</c:v>
                </c:pt>
              </c:numCache>
            </c:numRef>
          </c:cat>
          <c:val>
            <c:numRef>
              <c:f>bild_18!$D$3:$D$65</c:f>
              <c:numCache>
                <c:formatCode>#,##0</c:formatCode>
                <c:ptCount val="63"/>
                <c:pt idx="0">
                  <c:v>-231</c:v>
                </c:pt>
                <c:pt idx="1">
                  <c:v>19</c:v>
                </c:pt>
                <c:pt idx="2">
                  <c:v>-119</c:v>
                </c:pt>
                <c:pt idx="3">
                  <c:v>-207</c:v>
                </c:pt>
                <c:pt idx="4">
                  <c:v>-23</c:v>
                </c:pt>
                <c:pt idx="5">
                  <c:v>-316</c:v>
                </c:pt>
                <c:pt idx="6">
                  <c:v>-250</c:v>
                </c:pt>
                <c:pt idx="7">
                  <c:v>369</c:v>
                </c:pt>
                <c:pt idx="8">
                  <c:v>192</c:v>
                </c:pt>
                <c:pt idx="9">
                  <c:v>299</c:v>
                </c:pt>
                <c:pt idx="10">
                  <c:v>601</c:v>
                </c:pt>
                <c:pt idx="11">
                  <c:v>452</c:v>
                </c:pt>
                <c:pt idx="12">
                  <c:v>412</c:v>
                </c:pt>
                <c:pt idx="13">
                  <c:v>354</c:v>
                </c:pt>
                <c:pt idx="14">
                  <c:v>37</c:v>
                </c:pt>
                <c:pt idx="15">
                  <c:v>-111</c:v>
                </c:pt>
                <c:pt idx="16">
                  <c:v>-388</c:v>
                </c:pt>
                <c:pt idx="17">
                  <c:v>-300</c:v>
                </c:pt>
                <c:pt idx="18">
                  <c:v>-506</c:v>
                </c:pt>
                <c:pt idx="19">
                  <c:v>-181</c:v>
                </c:pt>
                <c:pt idx="20">
                  <c:v>476</c:v>
                </c:pt>
                <c:pt idx="21">
                  <c:v>147</c:v>
                </c:pt>
                <c:pt idx="22">
                  <c:v>90</c:v>
                </c:pt>
                <c:pt idx="23">
                  <c:v>189</c:v>
                </c:pt>
                <c:pt idx="24">
                  <c:v>863</c:v>
                </c:pt>
                <c:pt idx="25">
                  <c:v>908</c:v>
                </c:pt>
                <c:pt idx="26">
                  <c:v>549</c:v>
                </c:pt>
                <c:pt idx="27">
                  <c:v>783</c:v>
                </c:pt>
                <c:pt idx="28">
                  <c:v>55</c:v>
                </c:pt>
                <c:pt idx="29">
                  <c:v>-212</c:v>
                </c:pt>
                <c:pt idx="30">
                  <c:v>-349</c:v>
                </c:pt>
                <c:pt idx="31">
                  <c:v>-590</c:v>
                </c:pt>
                <c:pt idx="32">
                  <c:v>-527</c:v>
                </c:pt>
                <c:pt idx="33">
                  <c:v>-575</c:v>
                </c:pt>
                <c:pt idx="34">
                  <c:v>461</c:v>
                </c:pt>
                <c:pt idx="35">
                  <c:v>244</c:v>
                </c:pt>
                <c:pt idx="36">
                  <c:v>155</c:v>
                </c:pt>
                <c:pt idx="37">
                  <c:v>170</c:v>
                </c:pt>
                <c:pt idx="38">
                  <c:v>-749</c:v>
                </c:pt>
                <c:pt idx="39">
                  <c:v>-640</c:v>
                </c:pt>
                <c:pt idx="40">
                  <c:v>-606</c:v>
                </c:pt>
                <c:pt idx="41">
                  <c:v>-416</c:v>
                </c:pt>
                <c:pt idx="42">
                  <c:v>-345</c:v>
                </c:pt>
                <c:pt idx="43">
                  <c:v>-451</c:v>
                </c:pt>
                <c:pt idx="44">
                  <c:v>-256</c:v>
                </c:pt>
                <c:pt idx="45">
                  <c:v>-469</c:v>
                </c:pt>
                <c:pt idx="46">
                  <c:v>-129</c:v>
                </c:pt>
                <c:pt idx="47">
                  <c:v>29</c:v>
                </c:pt>
                <c:pt idx="48">
                  <c:v>270</c:v>
                </c:pt>
                <c:pt idx="49">
                  <c:v>76</c:v>
                </c:pt>
                <c:pt idx="50">
                  <c:v>362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FD-43A7-990C-A40366321D9D}"/>
            </c:ext>
          </c:extLst>
        </c:ser>
        <c:ser>
          <c:idx val="5"/>
          <c:order val="5"/>
          <c:tx>
            <c:strRef>
              <c:f>bild_18!$G$1:$G$2</c:f>
              <c:strCache>
                <c:ptCount val="2"/>
                <c:pt idx="0">
                  <c:v>prognos</c:v>
                </c:pt>
                <c:pt idx="1">
                  <c:v>nettoflyttning_övriga_län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bild_18!$A$3:$A$65</c:f>
              <c:numCache>
                <c:formatCode>General</c:formatCode>
                <c:ptCount val="63"/>
                <c:pt idx="0">
                  <c:v>1968</c:v>
                </c:pt>
                <c:pt idx="1">
                  <c:v>1969</c:v>
                </c:pt>
                <c:pt idx="2">
                  <c:v>1970</c:v>
                </c:pt>
                <c:pt idx="3">
                  <c:v>1971</c:v>
                </c:pt>
                <c:pt idx="4">
                  <c:v>1972</c:v>
                </c:pt>
                <c:pt idx="5">
                  <c:v>1973</c:v>
                </c:pt>
                <c:pt idx="6">
                  <c:v>1974</c:v>
                </c:pt>
                <c:pt idx="7">
                  <c:v>1975</c:v>
                </c:pt>
                <c:pt idx="8">
                  <c:v>1976</c:v>
                </c:pt>
                <c:pt idx="9">
                  <c:v>1977</c:v>
                </c:pt>
                <c:pt idx="10">
                  <c:v>1978</c:v>
                </c:pt>
                <c:pt idx="11">
                  <c:v>1979</c:v>
                </c:pt>
                <c:pt idx="12">
                  <c:v>1980</c:v>
                </c:pt>
                <c:pt idx="13">
                  <c:v>1981</c:v>
                </c:pt>
                <c:pt idx="14">
                  <c:v>1982</c:v>
                </c:pt>
                <c:pt idx="15">
                  <c:v>1983</c:v>
                </c:pt>
                <c:pt idx="16">
                  <c:v>1984</c:v>
                </c:pt>
                <c:pt idx="17">
                  <c:v>1985</c:v>
                </c:pt>
                <c:pt idx="18">
                  <c:v>1986</c:v>
                </c:pt>
                <c:pt idx="19">
                  <c:v>1987</c:v>
                </c:pt>
                <c:pt idx="20">
                  <c:v>1988</c:v>
                </c:pt>
                <c:pt idx="21">
                  <c:v>1989</c:v>
                </c:pt>
                <c:pt idx="22">
                  <c:v>1990</c:v>
                </c:pt>
                <c:pt idx="23">
                  <c:v>1991</c:v>
                </c:pt>
                <c:pt idx="24">
                  <c:v>1992</c:v>
                </c:pt>
                <c:pt idx="25">
                  <c:v>1993</c:v>
                </c:pt>
                <c:pt idx="26">
                  <c:v>1994</c:v>
                </c:pt>
                <c:pt idx="27">
                  <c:v>1995</c:v>
                </c:pt>
                <c:pt idx="28">
                  <c:v>1996</c:v>
                </c:pt>
                <c:pt idx="29">
                  <c:v>1997</c:v>
                </c:pt>
                <c:pt idx="30">
                  <c:v>1998</c:v>
                </c:pt>
                <c:pt idx="31">
                  <c:v>1999</c:v>
                </c:pt>
                <c:pt idx="32">
                  <c:v>2000</c:v>
                </c:pt>
                <c:pt idx="33">
                  <c:v>2001</c:v>
                </c:pt>
                <c:pt idx="34">
                  <c:v>2002</c:v>
                </c:pt>
                <c:pt idx="35">
                  <c:v>2003</c:v>
                </c:pt>
                <c:pt idx="36">
                  <c:v>2004</c:v>
                </c:pt>
                <c:pt idx="37">
                  <c:v>2005</c:v>
                </c:pt>
                <c:pt idx="38">
                  <c:v>2006</c:v>
                </c:pt>
                <c:pt idx="39">
                  <c:v>2007</c:v>
                </c:pt>
                <c:pt idx="40">
                  <c:v>2008</c:v>
                </c:pt>
                <c:pt idx="41">
                  <c:v>2009</c:v>
                </c:pt>
                <c:pt idx="42">
                  <c:v>2010</c:v>
                </c:pt>
                <c:pt idx="43">
                  <c:v>2011</c:v>
                </c:pt>
                <c:pt idx="44">
                  <c:v>2012</c:v>
                </c:pt>
                <c:pt idx="45">
                  <c:v>2013</c:v>
                </c:pt>
                <c:pt idx="46">
                  <c:v>2014</c:v>
                </c:pt>
                <c:pt idx="47">
                  <c:v>2015</c:v>
                </c:pt>
                <c:pt idx="48">
                  <c:v>2016</c:v>
                </c:pt>
                <c:pt idx="49">
                  <c:v>2017</c:v>
                </c:pt>
                <c:pt idx="50">
                  <c:v>2018</c:v>
                </c:pt>
                <c:pt idx="51">
                  <c:v>2019</c:v>
                </c:pt>
                <c:pt idx="52">
                  <c:v>2020</c:v>
                </c:pt>
                <c:pt idx="53">
                  <c:v>2021</c:v>
                </c:pt>
                <c:pt idx="54">
                  <c:v>2022</c:v>
                </c:pt>
                <c:pt idx="55">
                  <c:v>2023</c:v>
                </c:pt>
                <c:pt idx="56">
                  <c:v>2024</c:v>
                </c:pt>
                <c:pt idx="57">
                  <c:v>2025</c:v>
                </c:pt>
                <c:pt idx="58">
                  <c:v>2026</c:v>
                </c:pt>
                <c:pt idx="59">
                  <c:v>2027</c:v>
                </c:pt>
                <c:pt idx="60">
                  <c:v>2028</c:v>
                </c:pt>
                <c:pt idx="61">
                  <c:v>2029</c:v>
                </c:pt>
                <c:pt idx="62">
                  <c:v>2030</c:v>
                </c:pt>
              </c:numCache>
            </c:numRef>
          </c:cat>
          <c:val>
            <c:numRef>
              <c:f>bild_18!$G$3:$G$65</c:f>
              <c:numCache>
                <c:formatCode>General</c:formatCode>
                <c:ptCount val="63"/>
                <c:pt idx="51" formatCode="#,##0">
                  <c:v>38.133799789051409</c:v>
                </c:pt>
                <c:pt idx="52" formatCode="#,##0">
                  <c:v>35.881761261334759</c:v>
                </c:pt>
                <c:pt idx="53" formatCode="#,##0">
                  <c:v>27.105481466561287</c:v>
                </c:pt>
                <c:pt idx="54" formatCode="#,##0">
                  <c:v>33.539942795853676</c:v>
                </c:pt>
                <c:pt idx="55" formatCode="#,##0">
                  <c:v>56.378436328501266</c:v>
                </c:pt>
                <c:pt idx="56" formatCode="#,##0">
                  <c:v>78.625077131211583</c:v>
                </c:pt>
                <c:pt idx="57" formatCode="#,##0">
                  <c:v>83.224978410071344</c:v>
                </c:pt>
                <c:pt idx="58" formatCode="#,##0">
                  <c:v>111.18720165514151</c:v>
                </c:pt>
                <c:pt idx="59" formatCode="#,##0">
                  <c:v>133.87716266441839</c:v>
                </c:pt>
                <c:pt idx="60" formatCode="#,##0">
                  <c:v>157.51479604962879</c:v>
                </c:pt>
                <c:pt idx="61" formatCode="#,##0">
                  <c:v>170.23405593038024</c:v>
                </c:pt>
                <c:pt idx="62" formatCode="#,##0">
                  <c:v>182.95331581113987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FD-43A7-990C-A40366321D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28708008"/>
        <c:axId val="328708336"/>
      </c:barChart>
      <c:lineChart>
        <c:grouping val="standard"/>
        <c:varyColors val="0"/>
        <c:ser>
          <c:idx val="0"/>
          <c:order val="0"/>
          <c:tx>
            <c:strRef>
              <c:f>bild_18!$B$1:$B$2</c:f>
              <c:strCache>
                <c:ptCount val="2"/>
                <c:pt idx="0">
                  <c:v>faktisk</c:v>
                </c:pt>
                <c:pt idx="1">
                  <c:v>inflyttning övriga län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bild_18!$A$3:$A$65</c:f>
              <c:numCache>
                <c:formatCode>General</c:formatCode>
                <c:ptCount val="63"/>
                <c:pt idx="0">
                  <c:v>1968</c:v>
                </c:pt>
                <c:pt idx="1">
                  <c:v>1969</c:v>
                </c:pt>
                <c:pt idx="2">
                  <c:v>1970</c:v>
                </c:pt>
                <c:pt idx="3">
                  <c:v>1971</c:v>
                </c:pt>
                <c:pt idx="4">
                  <c:v>1972</c:v>
                </c:pt>
                <c:pt idx="5">
                  <c:v>1973</c:v>
                </c:pt>
                <c:pt idx="6">
                  <c:v>1974</c:v>
                </c:pt>
                <c:pt idx="7">
                  <c:v>1975</c:v>
                </c:pt>
                <c:pt idx="8">
                  <c:v>1976</c:v>
                </c:pt>
                <c:pt idx="9">
                  <c:v>1977</c:v>
                </c:pt>
                <c:pt idx="10">
                  <c:v>1978</c:v>
                </c:pt>
                <c:pt idx="11">
                  <c:v>1979</c:v>
                </c:pt>
                <c:pt idx="12">
                  <c:v>1980</c:v>
                </c:pt>
                <c:pt idx="13">
                  <c:v>1981</c:v>
                </c:pt>
                <c:pt idx="14">
                  <c:v>1982</c:v>
                </c:pt>
                <c:pt idx="15">
                  <c:v>1983</c:v>
                </c:pt>
                <c:pt idx="16">
                  <c:v>1984</c:v>
                </c:pt>
                <c:pt idx="17">
                  <c:v>1985</c:v>
                </c:pt>
                <c:pt idx="18">
                  <c:v>1986</c:v>
                </c:pt>
                <c:pt idx="19">
                  <c:v>1987</c:v>
                </c:pt>
                <c:pt idx="20">
                  <c:v>1988</c:v>
                </c:pt>
                <c:pt idx="21">
                  <c:v>1989</c:v>
                </c:pt>
                <c:pt idx="22">
                  <c:v>1990</c:v>
                </c:pt>
                <c:pt idx="23">
                  <c:v>1991</c:v>
                </c:pt>
                <c:pt idx="24">
                  <c:v>1992</c:v>
                </c:pt>
                <c:pt idx="25">
                  <c:v>1993</c:v>
                </c:pt>
                <c:pt idx="26">
                  <c:v>1994</c:v>
                </c:pt>
                <c:pt idx="27">
                  <c:v>1995</c:v>
                </c:pt>
                <c:pt idx="28">
                  <c:v>1996</c:v>
                </c:pt>
                <c:pt idx="29">
                  <c:v>1997</c:v>
                </c:pt>
                <c:pt idx="30">
                  <c:v>1998</c:v>
                </c:pt>
                <c:pt idx="31">
                  <c:v>1999</c:v>
                </c:pt>
                <c:pt idx="32">
                  <c:v>2000</c:v>
                </c:pt>
                <c:pt idx="33">
                  <c:v>2001</c:v>
                </c:pt>
                <c:pt idx="34">
                  <c:v>2002</c:v>
                </c:pt>
                <c:pt idx="35">
                  <c:v>2003</c:v>
                </c:pt>
                <c:pt idx="36">
                  <c:v>2004</c:v>
                </c:pt>
                <c:pt idx="37">
                  <c:v>2005</c:v>
                </c:pt>
                <c:pt idx="38">
                  <c:v>2006</c:v>
                </c:pt>
                <c:pt idx="39">
                  <c:v>2007</c:v>
                </c:pt>
                <c:pt idx="40">
                  <c:v>2008</c:v>
                </c:pt>
                <c:pt idx="41">
                  <c:v>2009</c:v>
                </c:pt>
                <c:pt idx="42">
                  <c:v>2010</c:v>
                </c:pt>
                <c:pt idx="43">
                  <c:v>2011</c:v>
                </c:pt>
                <c:pt idx="44">
                  <c:v>2012</c:v>
                </c:pt>
                <c:pt idx="45">
                  <c:v>2013</c:v>
                </c:pt>
                <c:pt idx="46">
                  <c:v>2014</c:v>
                </c:pt>
                <c:pt idx="47">
                  <c:v>2015</c:v>
                </c:pt>
                <c:pt idx="48">
                  <c:v>2016</c:v>
                </c:pt>
                <c:pt idx="49">
                  <c:v>2017</c:v>
                </c:pt>
                <c:pt idx="50">
                  <c:v>2018</c:v>
                </c:pt>
                <c:pt idx="51">
                  <c:v>2019</c:v>
                </c:pt>
                <c:pt idx="52">
                  <c:v>2020</c:v>
                </c:pt>
                <c:pt idx="53">
                  <c:v>2021</c:v>
                </c:pt>
                <c:pt idx="54">
                  <c:v>2022</c:v>
                </c:pt>
                <c:pt idx="55">
                  <c:v>2023</c:v>
                </c:pt>
                <c:pt idx="56">
                  <c:v>2024</c:v>
                </c:pt>
                <c:pt idx="57">
                  <c:v>2025</c:v>
                </c:pt>
                <c:pt idx="58">
                  <c:v>2026</c:v>
                </c:pt>
                <c:pt idx="59">
                  <c:v>2027</c:v>
                </c:pt>
                <c:pt idx="60">
                  <c:v>2028</c:v>
                </c:pt>
                <c:pt idx="61">
                  <c:v>2029</c:v>
                </c:pt>
                <c:pt idx="62">
                  <c:v>2030</c:v>
                </c:pt>
              </c:numCache>
            </c:numRef>
          </c:cat>
          <c:val>
            <c:numRef>
              <c:f>bild_18!$B$3:$B$65</c:f>
              <c:numCache>
                <c:formatCode>General</c:formatCode>
                <c:ptCount val="63"/>
                <c:pt idx="0">
                  <c:v>1963</c:v>
                </c:pt>
                <c:pt idx="1">
                  <c:v>2292</c:v>
                </c:pt>
                <c:pt idx="2">
                  <c:v>2425</c:v>
                </c:pt>
                <c:pt idx="3">
                  <c:v>2162</c:v>
                </c:pt>
                <c:pt idx="4">
                  <c:v>2324</c:v>
                </c:pt>
                <c:pt idx="5">
                  <c:v>2413</c:v>
                </c:pt>
                <c:pt idx="6">
                  <c:v>2472</c:v>
                </c:pt>
                <c:pt idx="7">
                  <c:v>2853</c:v>
                </c:pt>
                <c:pt idx="8">
                  <c:v>2550</c:v>
                </c:pt>
                <c:pt idx="9">
                  <c:v>2340</c:v>
                </c:pt>
                <c:pt idx="10">
                  <c:v>2574</c:v>
                </c:pt>
                <c:pt idx="11">
                  <c:v>2638</c:v>
                </c:pt>
                <c:pt idx="12">
                  <c:v>2717</c:v>
                </c:pt>
                <c:pt idx="13">
                  <c:v>2523</c:v>
                </c:pt>
                <c:pt idx="14">
                  <c:v>2176</c:v>
                </c:pt>
                <c:pt idx="15">
                  <c:v>2158</c:v>
                </c:pt>
                <c:pt idx="16">
                  <c:v>2161</c:v>
                </c:pt>
                <c:pt idx="17">
                  <c:v>2475</c:v>
                </c:pt>
                <c:pt idx="18">
                  <c:v>2418</c:v>
                </c:pt>
                <c:pt idx="19">
                  <c:v>2332</c:v>
                </c:pt>
                <c:pt idx="20">
                  <c:v>2912</c:v>
                </c:pt>
                <c:pt idx="21">
                  <c:v>2501</c:v>
                </c:pt>
                <c:pt idx="22">
                  <c:v>2580</c:v>
                </c:pt>
                <c:pt idx="23">
                  <c:v>2579</c:v>
                </c:pt>
                <c:pt idx="24">
                  <c:v>2921</c:v>
                </c:pt>
                <c:pt idx="25">
                  <c:v>3361</c:v>
                </c:pt>
                <c:pt idx="26">
                  <c:v>3730</c:v>
                </c:pt>
                <c:pt idx="27">
                  <c:v>4159</c:v>
                </c:pt>
                <c:pt idx="28">
                  <c:v>3865</c:v>
                </c:pt>
                <c:pt idx="29">
                  <c:v>4291</c:v>
                </c:pt>
                <c:pt idx="30">
                  <c:v>4304</c:v>
                </c:pt>
                <c:pt idx="31">
                  <c:v>4055</c:v>
                </c:pt>
                <c:pt idx="32">
                  <c:v>4142</c:v>
                </c:pt>
                <c:pt idx="33">
                  <c:v>3910</c:v>
                </c:pt>
                <c:pt idx="34">
                  <c:v>4529</c:v>
                </c:pt>
                <c:pt idx="35">
                  <c:v>4377</c:v>
                </c:pt>
                <c:pt idx="36">
                  <c:v>4384</c:v>
                </c:pt>
                <c:pt idx="37">
                  <c:v>4640</c:v>
                </c:pt>
                <c:pt idx="38">
                  <c:v>4030</c:v>
                </c:pt>
                <c:pt idx="39">
                  <c:v>4280</c:v>
                </c:pt>
                <c:pt idx="40">
                  <c:v>4209</c:v>
                </c:pt>
                <c:pt idx="41">
                  <c:v>4286</c:v>
                </c:pt>
                <c:pt idx="42">
                  <c:v>4518</c:v>
                </c:pt>
                <c:pt idx="43">
                  <c:v>4287</c:v>
                </c:pt>
                <c:pt idx="44">
                  <c:v>4265</c:v>
                </c:pt>
                <c:pt idx="45">
                  <c:v>4096</c:v>
                </c:pt>
                <c:pt idx="46">
                  <c:v>4419</c:v>
                </c:pt>
                <c:pt idx="47">
                  <c:v>4454</c:v>
                </c:pt>
                <c:pt idx="48">
                  <c:v>4688</c:v>
                </c:pt>
                <c:pt idx="49" formatCode="#,##0">
                  <c:v>4616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AFD-43A7-990C-A40366321D9D}"/>
            </c:ext>
          </c:extLst>
        </c:ser>
        <c:ser>
          <c:idx val="1"/>
          <c:order val="1"/>
          <c:tx>
            <c:strRef>
              <c:f>bild_18!$C$1:$C$2</c:f>
              <c:strCache>
                <c:ptCount val="2"/>
                <c:pt idx="0">
                  <c:v>faktisk</c:v>
                </c:pt>
                <c:pt idx="1">
                  <c:v>utflyttning övriga län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bild_18!$A$3:$A$65</c:f>
              <c:numCache>
                <c:formatCode>General</c:formatCode>
                <c:ptCount val="63"/>
                <c:pt idx="0">
                  <c:v>1968</c:v>
                </c:pt>
                <c:pt idx="1">
                  <c:v>1969</c:v>
                </c:pt>
                <c:pt idx="2">
                  <c:v>1970</c:v>
                </c:pt>
                <c:pt idx="3">
                  <c:v>1971</c:v>
                </c:pt>
                <c:pt idx="4">
                  <c:v>1972</c:v>
                </c:pt>
                <c:pt idx="5">
                  <c:v>1973</c:v>
                </c:pt>
                <c:pt idx="6">
                  <c:v>1974</c:v>
                </c:pt>
                <c:pt idx="7">
                  <c:v>1975</c:v>
                </c:pt>
                <c:pt idx="8">
                  <c:v>1976</c:v>
                </c:pt>
                <c:pt idx="9">
                  <c:v>1977</c:v>
                </c:pt>
                <c:pt idx="10">
                  <c:v>1978</c:v>
                </c:pt>
                <c:pt idx="11">
                  <c:v>1979</c:v>
                </c:pt>
                <c:pt idx="12">
                  <c:v>1980</c:v>
                </c:pt>
                <c:pt idx="13">
                  <c:v>1981</c:v>
                </c:pt>
                <c:pt idx="14">
                  <c:v>1982</c:v>
                </c:pt>
                <c:pt idx="15">
                  <c:v>1983</c:v>
                </c:pt>
                <c:pt idx="16">
                  <c:v>1984</c:v>
                </c:pt>
                <c:pt idx="17">
                  <c:v>1985</c:v>
                </c:pt>
                <c:pt idx="18">
                  <c:v>1986</c:v>
                </c:pt>
                <c:pt idx="19">
                  <c:v>1987</c:v>
                </c:pt>
                <c:pt idx="20">
                  <c:v>1988</c:v>
                </c:pt>
                <c:pt idx="21">
                  <c:v>1989</c:v>
                </c:pt>
                <c:pt idx="22">
                  <c:v>1990</c:v>
                </c:pt>
                <c:pt idx="23">
                  <c:v>1991</c:v>
                </c:pt>
                <c:pt idx="24">
                  <c:v>1992</c:v>
                </c:pt>
                <c:pt idx="25">
                  <c:v>1993</c:v>
                </c:pt>
                <c:pt idx="26">
                  <c:v>1994</c:v>
                </c:pt>
                <c:pt idx="27">
                  <c:v>1995</c:v>
                </c:pt>
                <c:pt idx="28">
                  <c:v>1996</c:v>
                </c:pt>
                <c:pt idx="29">
                  <c:v>1997</c:v>
                </c:pt>
                <c:pt idx="30">
                  <c:v>1998</c:v>
                </c:pt>
                <c:pt idx="31">
                  <c:v>1999</c:v>
                </c:pt>
                <c:pt idx="32">
                  <c:v>2000</c:v>
                </c:pt>
                <c:pt idx="33">
                  <c:v>2001</c:v>
                </c:pt>
                <c:pt idx="34">
                  <c:v>2002</c:v>
                </c:pt>
                <c:pt idx="35">
                  <c:v>2003</c:v>
                </c:pt>
                <c:pt idx="36">
                  <c:v>2004</c:v>
                </c:pt>
                <c:pt idx="37">
                  <c:v>2005</c:v>
                </c:pt>
                <c:pt idx="38">
                  <c:v>2006</c:v>
                </c:pt>
                <c:pt idx="39">
                  <c:v>2007</c:v>
                </c:pt>
                <c:pt idx="40">
                  <c:v>2008</c:v>
                </c:pt>
                <c:pt idx="41">
                  <c:v>2009</c:v>
                </c:pt>
                <c:pt idx="42">
                  <c:v>2010</c:v>
                </c:pt>
                <c:pt idx="43">
                  <c:v>2011</c:v>
                </c:pt>
                <c:pt idx="44">
                  <c:v>2012</c:v>
                </c:pt>
                <c:pt idx="45">
                  <c:v>2013</c:v>
                </c:pt>
                <c:pt idx="46">
                  <c:v>2014</c:v>
                </c:pt>
                <c:pt idx="47">
                  <c:v>2015</c:v>
                </c:pt>
                <c:pt idx="48">
                  <c:v>2016</c:v>
                </c:pt>
                <c:pt idx="49">
                  <c:v>2017</c:v>
                </c:pt>
                <c:pt idx="50">
                  <c:v>2018</c:v>
                </c:pt>
                <c:pt idx="51">
                  <c:v>2019</c:v>
                </c:pt>
                <c:pt idx="52">
                  <c:v>2020</c:v>
                </c:pt>
                <c:pt idx="53">
                  <c:v>2021</c:v>
                </c:pt>
                <c:pt idx="54">
                  <c:v>2022</c:v>
                </c:pt>
                <c:pt idx="55">
                  <c:v>2023</c:v>
                </c:pt>
                <c:pt idx="56">
                  <c:v>2024</c:v>
                </c:pt>
                <c:pt idx="57">
                  <c:v>2025</c:v>
                </c:pt>
                <c:pt idx="58">
                  <c:v>2026</c:v>
                </c:pt>
                <c:pt idx="59">
                  <c:v>2027</c:v>
                </c:pt>
                <c:pt idx="60">
                  <c:v>2028</c:v>
                </c:pt>
                <c:pt idx="61">
                  <c:v>2029</c:v>
                </c:pt>
                <c:pt idx="62">
                  <c:v>2030</c:v>
                </c:pt>
              </c:numCache>
            </c:numRef>
          </c:cat>
          <c:val>
            <c:numRef>
              <c:f>bild_18!$C$3:$C$65</c:f>
              <c:numCache>
                <c:formatCode>General</c:formatCode>
                <c:ptCount val="63"/>
                <c:pt idx="0">
                  <c:v>2194</c:v>
                </c:pt>
                <c:pt idx="1">
                  <c:v>2273</c:v>
                </c:pt>
                <c:pt idx="2">
                  <c:v>2544</c:v>
                </c:pt>
                <c:pt idx="3">
                  <c:v>2369</c:v>
                </c:pt>
                <c:pt idx="4">
                  <c:v>2347</c:v>
                </c:pt>
                <c:pt idx="5">
                  <c:v>2729</c:v>
                </c:pt>
                <c:pt idx="6">
                  <c:v>2722</c:v>
                </c:pt>
                <c:pt idx="7">
                  <c:v>2484</c:v>
                </c:pt>
                <c:pt idx="8">
                  <c:v>2358</c:v>
                </c:pt>
                <c:pt idx="9">
                  <c:v>2041</c:v>
                </c:pt>
                <c:pt idx="10">
                  <c:v>1973</c:v>
                </c:pt>
                <c:pt idx="11">
                  <c:v>2186</c:v>
                </c:pt>
                <c:pt idx="12">
                  <c:v>2305</c:v>
                </c:pt>
                <c:pt idx="13">
                  <c:v>2169</c:v>
                </c:pt>
                <c:pt idx="14">
                  <c:v>2139</c:v>
                </c:pt>
                <c:pt idx="15">
                  <c:v>2269</c:v>
                </c:pt>
                <c:pt idx="16">
                  <c:v>2549</c:v>
                </c:pt>
                <c:pt idx="17">
                  <c:v>2775</c:v>
                </c:pt>
                <c:pt idx="18">
                  <c:v>2924</c:v>
                </c:pt>
                <c:pt idx="19">
                  <c:v>2513</c:v>
                </c:pt>
                <c:pt idx="20">
                  <c:v>2436</c:v>
                </c:pt>
                <c:pt idx="21">
                  <c:v>2354</c:v>
                </c:pt>
                <c:pt idx="22">
                  <c:v>2490</c:v>
                </c:pt>
                <c:pt idx="23">
                  <c:v>2390</c:v>
                </c:pt>
                <c:pt idx="24">
                  <c:v>2058</c:v>
                </c:pt>
                <c:pt idx="25">
                  <c:v>2453</c:v>
                </c:pt>
                <c:pt idx="26">
                  <c:v>3181</c:v>
                </c:pt>
                <c:pt idx="27">
                  <c:v>3376</c:v>
                </c:pt>
                <c:pt idx="28">
                  <c:v>3810</c:v>
                </c:pt>
                <c:pt idx="29">
                  <c:v>4503</c:v>
                </c:pt>
                <c:pt idx="30">
                  <c:v>4653</c:v>
                </c:pt>
                <c:pt idx="31">
                  <c:v>4645</c:v>
                </c:pt>
                <c:pt idx="32">
                  <c:v>4669</c:v>
                </c:pt>
                <c:pt idx="33">
                  <c:v>4485</c:v>
                </c:pt>
                <c:pt idx="34">
                  <c:v>4068</c:v>
                </c:pt>
                <c:pt idx="35">
                  <c:v>4133</c:v>
                </c:pt>
                <c:pt idx="36">
                  <c:v>4229</c:v>
                </c:pt>
                <c:pt idx="37">
                  <c:v>4470</c:v>
                </c:pt>
                <c:pt idx="38">
                  <c:v>4779</c:v>
                </c:pt>
                <c:pt idx="39">
                  <c:v>4920</c:v>
                </c:pt>
                <c:pt idx="40">
                  <c:v>4815</c:v>
                </c:pt>
                <c:pt idx="41">
                  <c:v>4702</c:v>
                </c:pt>
                <c:pt idx="42">
                  <c:v>4863</c:v>
                </c:pt>
                <c:pt idx="43">
                  <c:v>4738</c:v>
                </c:pt>
                <c:pt idx="44">
                  <c:v>4521</c:v>
                </c:pt>
                <c:pt idx="45">
                  <c:v>4565</c:v>
                </c:pt>
                <c:pt idx="46">
                  <c:v>4548</c:v>
                </c:pt>
                <c:pt idx="47">
                  <c:v>4425</c:v>
                </c:pt>
                <c:pt idx="48">
                  <c:v>4418</c:v>
                </c:pt>
                <c:pt idx="49" formatCode="#,##0">
                  <c:v>4540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AFD-43A7-990C-A40366321D9D}"/>
            </c:ext>
          </c:extLst>
        </c:ser>
        <c:ser>
          <c:idx val="3"/>
          <c:order val="3"/>
          <c:tx>
            <c:strRef>
              <c:f>bild_18!$E$1:$E$2</c:f>
              <c:strCache>
                <c:ptCount val="2"/>
                <c:pt idx="0">
                  <c:v>prognos</c:v>
                </c:pt>
                <c:pt idx="1">
                  <c:v>inflyttning_övriga_län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none"/>
          </c:marker>
          <c:dPt>
            <c:idx val="50"/>
            <c:marker>
              <c:symbol val="none"/>
            </c:marker>
            <c:bubble3D val="0"/>
            <c:spPr>
              <a:ln w="28575" cap="rnd">
                <a:solidFill>
                  <a:srgbClr val="4F81BD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0-B59B-4E65-B2CB-82CB0DDA6CB6}"/>
              </c:ext>
            </c:extLst>
          </c:dPt>
          <c:dPt>
            <c:idx val="51"/>
            <c:marker>
              <c:symbol val="none"/>
            </c:marker>
            <c:bubble3D val="0"/>
            <c:spPr>
              <a:ln w="28575" cap="rnd">
                <a:solidFill>
                  <a:srgbClr val="4F81BD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B59B-4E65-B2CB-82CB0DDA6CB6}"/>
              </c:ext>
            </c:extLst>
          </c:dPt>
          <c:cat>
            <c:numRef>
              <c:f>bild_18!$A$3:$A$65</c:f>
              <c:numCache>
                <c:formatCode>General</c:formatCode>
                <c:ptCount val="63"/>
                <c:pt idx="0">
                  <c:v>1968</c:v>
                </c:pt>
                <c:pt idx="1">
                  <c:v>1969</c:v>
                </c:pt>
                <c:pt idx="2">
                  <c:v>1970</c:v>
                </c:pt>
                <c:pt idx="3">
                  <c:v>1971</c:v>
                </c:pt>
                <c:pt idx="4">
                  <c:v>1972</c:v>
                </c:pt>
                <c:pt idx="5">
                  <c:v>1973</c:v>
                </c:pt>
                <c:pt idx="6">
                  <c:v>1974</c:v>
                </c:pt>
                <c:pt idx="7">
                  <c:v>1975</c:v>
                </c:pt>
                <c:pt idx="8">
                  <c:v>1976</c:v>
                </c:pt>
                <c:pt idx="9">
                  <c:v>1977</c:v>
                </c:pt>
                <c:pt idx="10">
                  <c:v>1978</c:v>
                </c:pt>
                <c:pt idx="11">
                  <c:v>1979</c:v>
                </c:pt>
                <c:pt idx="12">
                  <c:v>1980</c:v>
                </c:pt>
                <c:pt idx="13">
                  <c:v>1981</c:v>
                </c:pt>
                <c:pt idx="14">
                  <c:v>1982</c:v>
                </c:pt>
                <c:pt idx="15">
                  <c:v>1983</c:v>
                </c:pt>
                <c:pt idx="16">
                  <c:v>1984</c:v>
                </c:pt>
                <c:pt idx="17">
                  <c:v>1985</c:v>
                </c:pt>
                <c:pt idx="18">
                  <c:v>1986</c:v>
                </c:pt>
                <c:pt idx="19">
                  <c:v>1987</c:v>
                </c:pt>
                <c:pt idx="20">
                  <c:v>1988</c:v>
                </c:pt>
                <c:pt idx="21">
                  <c:v>1989</c:v>
                </c:pt>
                <c:pt idx="22">
                  <c:v>1990</c:v>
                </c:pt>
                <c:pt idx="23">
                  <c:v>1991</c:v>
                </c:pt>
                <c:pt idx="24">
                  <c:v>1992</c:v>
                </c:pt>
                <c:pt idx="25">
                  <c:v>1993</c:v>
                </c:pt>
                <c:pt idx="26">
                  <c:v>1994</c:v>
                </c:pt>
                <c:pt idx="27">
                  <c:v>1995</c:v>
                </c:pt>
                <c:pt idx="28">
                  <c:v>1996</c:v>
                </c:pt>
                <c:pt idx="29">
                  <c:v>1997</c:v>
                </c:pt>
                <c:pt idx="30">
                  <c:v>1998</c:v>
                </c:pt>
                <c:pt idx="31">
                  <c:v>1999</c:v>
                </c:pt>
                <c:pt idx="32">
                  <c:v>2000</c:v>
                </c:pt>
                <c:pt idx="33">
                  <c:v>2001</c:v>
                </c:pt>
                <c:pt idx="34">
                  <c:v>2002</c:v>
                </c:pt>
                <c:pt idx="35">
                  <c:v>2003</c:v>
                </c:pt>
                <c:pt idx="36">
                  <c:v>2004</c:v>
                </c:pt>
                <c:pt idx="37">
                  <c:v>2005</c:v>
                </c:pt>
                <c:pt idx="38">
                  <c:v>2006</c:v>
                </c:pt>
                <c:pt idx="39">
                  <c:v>2007</c:v>
                </c:pt>
                <c:pt idx="40">
                  <c:v>2008</c:v>
                </c:pt>
                <c:pt idx="41">
                  <c:v>2009</c:v>
                </c:pt>
                <c:pt idx="42">
                  <c:v>2010</c:v>
                </c:pt>
                <c:pt idx="43">
                  <c:v>2011</c:v>
                </c:pt>
                <c:pt idx="44">
                  <c:v>2012</c:v>
                </c:pt>
                <c:pt idx="45">
                  <c:v>2013</c:v>
                </c:pt>
                <c:pt idx="46">
                  <c:v>2014</c:v>
                </c:pt>
                <c:pt idx="47">
                  <c:v>2015</c:v>
                </c:pt>
                <c:pt idx="48">
                  <c:v>2016</c:v>
                </c:pt>
                <c:pt idx="49">
                  <c:v>2017</c:v>
                </c:pt>
                <c:pt idx="50">
                  <c:v>2018</c:v>
                </c:pt>
                <c:pt idx="51">
                  <c:v>2019</c:v>
                </c:pt>
                <c:pt idx="52">
                  <c:v>2020</c:v>
                </c:pt>
                <c:pt idx="53">
                  <c:v>2021</c:v>
                </c:pt>
                <c:pt idx="54">
                  <c:v>2022</c:v>
                </c:pt>
                <c:pt idx="55">
                  <c:v>2023</c:v>
                </c:pt>
                <c:pt idx="56">
                  <c:v>2024</c:v>
                </c:pt>
                <c:pt idx="57">
                  <c:v>2025</c:v>
                </c:pt>
                <c:pt idx="58">
                  <c:v>2026</c:v>
                </c:pt>
                <c:pt idx="59">
                  <c:v>2027</c:v>
                </c:pt>
                <c:pt idx="60">
                  <c:v>2028</c:v>
                </c:pt>
                <c:pt idx="61">
                  <c:v>2029</c:v>
                </c:pt>
                <c:pt idx="62">
                  <c:v>2030</c:v>
                </c:pt>
              </c:numCache>
            </c:numRef>
          </c:cat>
          <c:val>
            <c:numRef>
              <c:f>bild_18!$E$3:$E$65</c:f>
              <c:numCache>
                <c:formatCode>General</c:formatCode>
                <c:ptCount val="63"/>
                <c:pt idx="49">
                  <c:v>4616</c:v>
                </c:pt>
                <c:pt idx="50">
                  <c:v>4802</c:v>
                </c:pt>
                <c:pt idx="51">
                  <c:v>4381.8281489311248</c:v>
                </c:pt>
                <c:pt idx="52">
                  <c:v>4377.636185629106</c:v>
                </c:pt>
                <c:pt idx="53">
                  <c:v>4361.5858186042569</c:v>
                </c:pt>
                <c:pt idx="54">
                  <c:v>4369.5889380790159</c:v>
                </c:pt>
                <c:pt idx="55">
                  <c:v>4397.6802268602341</c:v>
                </c:pt>
                <c:pt idx="56">
                  <c:v>4429.799445055809</c:v>
                </c:pt>
                <c:pt idx="57">
                  <c:v>4453.5401953586779</c:v>
                </c:pt>
                <c:pt idx="58">
                  <c:v>4505.1057633410965</c:v>
                </c:pt>
                <c:pt idx="59">
                  <c:v>4556.2317305628967</c:v>
                </c:pt>
                <c:pt idx="60">
                  <c:v>4611.7957031116193</c:v>
                </c:pt>
                <c:pt idx="61">
                  <c:v>4659.0188127052979</c:v>
                </c:pt>
                <c:pt idx="62">
                  <c:v>4706.2419222989802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AFD-43A7-990C-A40366321D9D}"/>
            </c:ext>
          </c:extLst>
        </c:ser>
        <c:ser>
          <c:idx val="4"/>
          <c:order val="4"/>
          <c:tx>
            <c:strRef>
              <c:f>bild_18!$F$1:$F$2</c:f>
              <c:strCache>
                <c:ptCount val="2"/>
                <c:pt idx="0">
                  <c:v>prognos</c:v>
                </c:pt>
                <c:pt idx="1">
                  <c:v>utflyttning_övriga_län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dPt>
            <c:idx val="50"/>
            <c:marker>
              <c:symbol val="none"/>
            </c:marker>
            <c:bubble3D val="0"/>
            <c:spPr>
              <a:ln w="28575" cap="rnd">
                <a:solidFill>
                  <a:srgbClr val="F79646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B59B-4E65-B2CB-82CB0DDA6CB6}"/>
              </c:ext>
            </c:extLst>
          </c:dPt>
          <c:dPt>
            <c:idx val="51"/>
            <c:marker>
              <c:symbol val="none"/>
            </c:marker>
            <c:bubble3D val="0"/>
            <c:spPr>
              <a:ln w="28575" cap="rnd">
                <a:solidFill>
                  <a:srgbClr val="F79646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B59B-4E65-B2CB-82CB0DDA6CB6}"/>
              </c:ext>
            </c:extLst>
          </c:dPt>
          <c:cat>
            <c:numRef>
              <c:f>bild_18!$A$3:$A$65</c:f>
              <c:numCache>
                <c:formatCode>General</c:formatCode>
                <c:ptCount val="63"/>
                <c:pt idx="0">
                  <c:v>1968</c:v>
                </c:pt>
                <c:pt idx="1">
                  <c:v>1969</c:v>
                </c:pt>
                <c:pt idx="2">
                  <c:v>1970</c:v>
                </c:pt>
                <c:pt idx="3">
                  <c:v>1971</c:v>
                </c:pt>
                <c:pt idx="4">
                  <c:v>1972</c:v>
                </c:pt>
                <c:pt idx="5">
                  <c:v>1973</c:v>
                </c:pt>
                <c:pt idx="6">
                  <c:v>1974</c:v>
                </c:pt>
                <c:pt idx="7">
                  <c:v>1975</c:v>
                </c:pt>
                <c:pt idx="8">
                  <c:v>1976</c:v>
                </c:pt>
                <c:pt idx="9">
                  <c:v>1977</c:v>
                </c:pt>
                <c:pt idx="10">
                  <c:v>1978</c:v>
                </c:pt>
                <c:pt idx="11">
                  <c:v>1979</c:v>
                </c:pt>
                <c:pt idx="12">
                  <c:v>1980</c:v>
                </c:pt>
                <c:pt idx="13">
                  <c:v>1981</c:v>
                </c:pt>
                <c:pt idx="14">
                  <c:v>1982</c:v>
                </c:pt>
                <c:pt idx="15">
                  <c:v>1983</c:v>
                </c:pt>
                <c:pt idx="16">
                  <c:v>1984</c:v>
                </c:pt>
                <c:pt idx="17">
                  <c:v>1985</c:v>
                </c:pt>
                <c:pt idx="18">
                  <c:v>1986</c:v>
                </c:pt>
                <c:pt idx="19">
                  <c:v>1987</c:v>
                </c:pt>
                <c:pt idx="20">
                  <c:v>1988</c:v>
                </c:pt>
                <c:pt idx="21">
                  <c:v>1989</c:v>
                </c:pt>
                <c:pt idx="22">
                  <c:v>1990</c:v>
                </c:pt>
                <c:pt idx="23">
                  <c:v>1991</c:v>
                </c:pt>
                <c:pt idx="24">
                  <c:v>1992</c:v>
                </c:pt>
                <c:pt idx="25">
                  <c:v>1993</c:v>
                </c:pt>
                <c:pt idx="26">
                  <c:v>1994</c:v>
                </c:pt>
                <c:pt idx="27">
                  <c:v>1995</c:v>
                </c:pt>
                <c:pt idx="28">
                  <c:v>1996</c:v>
                </c:pt>
                <c:pt idx="29">
                  <c:v>1997</c:v>
                </c:pt>
                <c:pt idx="30">
                  <c:v>1998</c:v>
                </c:pt>
                <c:pt idx="31">
                  <c:v>1999</c:v>
                </c:pt>
                <c:pt idx="32">
                  <c:v>2000</c:v>
                </c:pt>
                <c:pt idx="33">
                  <c:v>2001</c:v>
                </c:pt>
                <c:pt idx="34">
                  <c:v>2002</c:v>
                </c:pt>
                <c:pt idx="35">
                  <c:v>2003</c:v>
                </c:pt>
                <c:pt idx="36">
                  <c:v>2004</c:v>
                </c:pt>
                <c:pt idx="37">
                  <c:v>2005</c:v>
                </c:pt>
                <c:pt idx="38">
                  <c:v>2006</c:v>
                </c:pt>
                <c:pt idx="39">
                  <c:v>2007</c:v>
                </c:pt>
                <c:pt idx="40">
                  <c:v>2008</c:v>
                </c:pt>
                <c:pt idx="41">
                  <c:v>2009</c:v>
                </c:pt>
                <c:pt idx="42">
                  <c:v>2010</c:v>
                </c:pt>
                <c:pt idx="43">
                  <c:v>2011</c:v>
                </c:pt>
                <c:pt idx="44">
                  <c:v>2012</c:v>
                </c:pt>
                <c:pt idx="45">
                  <c:v>2013</c:v>
                </c:pt>
                <c:pt idx="46">
                  <c:v>2014</c:v>
                </c:pt>
                <c:pt idx="47">
                  <c:v>2015</c:v>
                </c:pt>
                <c:pt idx="48">
                  <c:v>2016</c:v>
                </c:pt>
                <c:pt idx="49">
                  <c:v>2017</c:v>
                </c:pt>
                <c:pt idx="50">
                  <c:v>2018</c:v>
                </c:pt>
                <c:pt idx="51">
                  <c:v>2019</c:v>
                </c:pt>
                <c:pt idx="52">
                  <c:v>2020</c:v>
                </c:pt>
                <c:pt idx="53">
                  <c:v>2021</c:v>
                </c:pt>
                <c:pt idx="54">
                  <c:v>2022</c:v>
                </c:pt>
                <c:pt idx="55">
                  <c:v>2023</c:v>
                </c:pt>
                <c:pt idx="56">
                  <c:v>2024</c:v>
                </c:pt>
                <c:pt idx="57">
                  <c:v>2025</c:v>
                </c:pt>
                <c:pt idx="58">
                  <c:v>2026</c:v>
                </c:pt>
                <c:pt idx="59">
                  <c:v>2027</c:v>
                </c:pt>
                <c:pt idx="60">
                  <c:v>2028</c:v>
                </c:pt>
                <c:pt idx="61">
                  <c:v>2029</c:v>
                </c:pt>
                <c:pt idx="62">
                  <c:v>2030</c:v>
                </c:pt>
              </c:numCache>
            </c:numRef>
          </c:cat>
          <c:val>
            <c:numRef>
              <c:f>bild_18!$F$3:$F$65</c:f>
              <c:numCache>
                <c:formatCode>General</c:formatCode>
                <c:ptCount val="63"/>
                <c:pt idx="49" formatCode="#,##0">
                  <c:v>4540</c:v>
                </c:pt>
                <c:pt idx="50">
                  <c:v>4440</c:v>
                </c:pt>
                <c:pt idx="51">
                  <c:v>4343.6943491420734</c:v>
                </c:pt>
                <c:pt idx="52">
                  <c:v>4341.7544243677712</c:v>
                </c:pt>
                <c:pt idx="53">
                  <c:v>4334.4803371376956</c:v>
                </c:pt>
                <c:pt idx="54">
                  <c:v>4336.0489952831622</c:v>
                </c:pt>
                <c:pt idx="55">
                  <c:v>4341.3017905317329</c:v>
                </c:pt>
                <c:pt idx="56">
                  <c:v>4351.1743679245974</c:v>
                </c:pt>
                <c:pt idx="57">
                  <c:v>4370.3152169486066</c:v>
                </c:pt>
                <c:pt idx="58">
                  <c:v>4393.918561685955</c:v>
                </c:pt>
                <c:pt idx="59">
                  <c:v>4422.3545678984783</c:v>
                </c:pt>
                <c:pt idx="60">
                  <c:v>4454.2809070619905</c:v>
                </c:pt>
                <c:pt idx="61">
                  <c:v>4488.7847567749177</c:v>
                </c:pt>
                <c:pt idx="62">
                  <c:v>4523.2886064878403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AFD-43A7-990C-A40366321D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8708008"/>
        <c:axId val="328708336"/>
      </c:lineChart>
      <c:catAx>
        <c:axId val="328708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pPr>
            <a:endParaRPr lang="sv-SE"/>
          </a:p>
        </c:txPr>
        <c:crossAx val="328708336"/>
        <c:crosses val="autoZero"/>
        <c:auto val="1"/>
        <c:lblAlgn val="ctr"/>
        <c:lblOffset val="100"/>
        <c:noMultiLvlLbl val="0"/>
      </c:catAx>
      <c:valAx>
        <c:axId val="328708336"/>
        <c:scaling>
          <c:orientation val="minMax"/>
          <c:min val="-1000"/>
        </c:scaling>
        <c:delete val="0"/>
        <c:axPos val="l"/>
        <c:majorGridlines>
          <c:spPr>
            <a:ln w="9525" cap="flat" cmpd="sng" algn="ctr">
              <a:solidFill>
                <a:srgbClr val="AFAFAF"/>
              </a:solidFill>
              <a:prstDash val="dash"/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pPr>
            <a:endParaRPr lang="sv-SE"/>
          </a:p>
        </c:txPr>
        <c:crossAx val="328708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 Light" panose="020F0302020204030204" pitchFamily="34" charset="0"/>
              <a:ea typeface="+mn-ea"/>
              <a:cs typeface="Calibri Light" panose="020F030202020403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>
          <a:latin typeface="Calibri Light" panose="020F0302020204030204" pitchFamily="34" charset="0"/>
          <a:cs typeface="Calibri Light" panose="020F0302020204030204" pitchFamily="34" charset="0"/>
        </a:defRPr>
      </a:pPr>
      <a:endParaRPr lang="sv-SE"/>
    </a:p>
  </c:txPr>
  <c:externalData r:id="rId4">
    <c:autoUpdate val="0"/>
  </c:externalData>
  <c:userShapes r:id="rId5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2"/>
          <c:tx>
            <c:v>Nettoflyttningar</c:v>
          </c:tx>
          <c:spPr>
            <a:solidFill>
              <a:schemeClr val="tx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  <a:effectLst/>
          </c:spPr>
          <c:invertIfNegative val="0"/>
          <c:val>
            <c:numRef>
              <c:f>Blad2!$W$6:$W$106</c:f>
              <c:numCache>
                <c:formatCode>0</c:formatCode>
                <c:ptCount val="101"/>
                <c:pt idx="0">
                  <c:v>-9.2345682127104922</c:v>
                </c:pt>
                <c:pt idx="1">
                  <c:v>-2.6697932118498073</c:v>
                </c:pt>
                <c:pt idx="2">
                  <c:v>-4.0638463321671878</c:v>
                </c:pt>
                <c:pt idx="3">
                  <c:v>-2.279342133758341</c:v>
                </c:pt>
                <c:pt idx="4">
                  <c:v>2.9457731728755192</c:v>
                </c:pt>
                <c:pt idx="5">
                  <c:v>5.9262556501229682</c:v>
                </c:pt>
                <c:pt idx="6">
                  <c:v>5.632916536047766</c:v>
                </c:pt>
                <c:pt idx="7">
                  <c:v>6.2134152811945356</c:v>
                </c:pt>
                <c:pt idx="8">
                  <c:v>3.288943538663986</c:v>
                </c:pt>
                <c:pt idx="9">
                  <c:v>6.7909058329550014</c:v>
                </c:pt>
                <c:pt idx="10">
                  <c:v>8.4570344400649695</c:v>
                </c:pt>
                <c:pt idx="11">
                  <c:v>6.5090825109104316</c:v>
                </c:pt>
                <c:pt idx="12">
                  <c:v>7.0812498625437996</c:v>
                </c:pt>
                <c:pt idx="13">
                  <c:v>4.1148955977041481</c:v>
                </c:pt>
                <c:pt idx="14">
                  <c:v>5.1671755392051928</c:v>
                </c:pt>
                <c:pt idx="15">
                  <c:v>5.6002287952493717</c:v>
                </c:pt>
                <c:pt idx="16">
                  <c:v>0.9360460307040448</c:v>
                </c:pt>
                <c:pt idx="17">
                  <c:v>-0.29915847599897916</c:v>
                </c:pt>
                <c:pt idx="18">
                  <c:v>76.804763310839476</c:v>
                </c:pt>
                <c:pt idx="19">
                  <c:v>289.20353026978955</c:v>
                </c:pt>
                <c:pt idx="20">
                  <c:v>391.3197362675337</c:v>
                </c:pt>
                <c:pt idx="21">
                  <c:v>343.89515488926958</c:v>
                </c:pt>
                <c:pt idx="22">
                  <c:v>195.12707817292664</c:v>
                </c:pt>
                <c:pt idx="23">
                  <c:v>58.072012341915411</c:v>
                </c:pt>
                <c:pt idx="24">
                  <c:v>-41.794947532255321</c:v>
                </c:pt>
                <c:pt idx="25">
                  <c:v>-84.853476531884496</c:v>
                </c:pt>
                <c:pt idx="26">
                  <c:v>-92.873202478708833</c:v>
                </c:pt>
                <c:pt idx="27">
                  <c:v>-76.608038377260414</c:v>
                </c:pt>
                <c:pt idx="28">
                  <c:v>-47.516892140245147</c:v>
                </c:pt>
                <c:pt idx="29">
                  <c:v>-31.623159546579103</c:v>
                </c:pt>
                <c:pt idx="30">
                  <c:v>-21.336505755552537</c:v>
                </c:pt>
                <c:pt idx="31">
                  <c:v>-22.432876738280783</c:v>
                </c:pt>
                <c:pt idx="32">
                  <c:v>-22.734756308824444</c:v>
                </c:pt>
                <c:pt idx="33">
                  <c:v>-21.343870253041075</c:v>
                </c:pt>
                <c:pt idx="34">
                  <c:v>-12.525370401317375</c:v>
                </c:pt>
                <c:pt idx="35">
                  <c:v>-6.4961226134739007</c:v>
                </c:pt>
                <c:pt idx="36">
                  <c:v>-11.422363082967863</c:v>
                </c:pt>
                <c:pt idx="37">
                  <c:v>-23.797398426569572</c:v>
                </c:pt>
                <c:pt idx="38">
                  <c:v>-11.93351206146626</c:v>
                </c:pt>
                <c:pt idx="39">
                  <c:v>2.478092040928459E-2</c:v>
                </c:pt>
                <c:pt idx="40">
                  <c:v>-3.521765021733188</c:v>
                </c:pt>
                <c:pt idx="41">
                  <c:v>-7.3797534846368791</c:v>
                </c:pt>
                <c:pt idx="42">
                  <c:v>-6.8294176357869105</c:v>
                </c:pt>
                <c:pt idx="43">
                  <c:v>-4.8156187646976463</c:v>
                </c:pt>
                <c:pt idx="44">
                  <c:v>-7.0158197219712051</c:v>
                </c:pt>
                <c:pt idx="45">
                  <c:v>-6.6586601607191618</c:v>
                </c:pt>
                <c:pt idx="46">
                  <c:v>-2.4484848358446669</c:v>
                </c:pt>
                <c:pt idx="47">
                  <c:v>-1.6946740388236314</c:v>
                </c:pt>
                <c:pt idx="48">
                  <c:v>0.12042251298292328</c:v>
                </c:pt>
                <c:pt idx="49">
                  <c:v>0.53068277526066865</c:v>
                </c:pt>
                <c:pt idx="50">
                  <c:v>-1.2474124999221772</c:v>
                </c:pt>
                <c:pt idx="51">
                  <c:v>-4.0716968190342158</c:v>
                </c:pt>
                <c:pt idx="52">
                  <c:v>0.27497621817332885</c:v>
                </c:pt>
                <c:pt idx="53">
                  <c:v>2.1209841358012191</c:v>
                </c:pt>
                <c:pt idx="54">
                  <c:v>-0.74710181405407639</c:v>
                </c:pt>
                <c:pt idx="55">
                  <c:v>0.13449268544114545</c:v>
                </c:pt>
                <c:pt idx="56">
                  <c:v>-4.3657026435082571</c:v>
                </c:pt>
                <c:pt idx="57">
                  <c:v>-8.6002432988346325</c:v>
                </c:pt>
                <c:pt idx="58">
                  <c:v>-6.8616459810311845</c:v>
                </c:pt>
                <c:pt idx="59">
                  <c:v>-6.3638492454023208</c:v>
                </c:pt>
                <c:pt idx="60">
                  <c:v>-6.310871441570157</c:v>
                </c:pt>
                <c:pt idx="61">
                  <c:v>-4.457512862341126</c:v>
                </c:pt>
                <c:pt idx="62">
                  <c:v>-3.54708362003554</c:v>
                </c:pt>
                <c:pt idx="63">
                  <c:v>-3.2198097773314167</c:v>
                </c:pt>
                <c:pt idx="64">
                  <c:v>-6.7573898382048636</c:v>
                </c:pt>
                <c:pt idx="65">
                  <c:v>-8.6300890853746175</c:v>
                </c:pt>
                <c:pt idx="66">
                  <c:v>-3.6028981765683081</c:v>
                </c:pt>
                <c:pt idx="67">
                  <c:v>1.19400245802216</c:v>
                </c:pt>
                <c:pt idx="68">
                  <c:v>1.4167966107511507</c:v>
                </c:pt>
                <c:pt idx="69">
                  <c:v>1.1905451549020718</c:v>
                </c:pt>
                <c:pt idx="70">
                  <c:v>3.1545248214005799</c:v>
                </c:pt>
                <c:pt idx="71">
                  <c:v>5.2999964903959231</c:v>
                </c:pt>
                <c:pt idx="72">
                  <c:v>4.9031974035840999</c:v>
                </c:pt>
                <c:pt idx="73">
                  <c:v>1.9267601076726635</c:v>
                </c:pt>
                <c:pt idx="74">
                  <c:v>0.90553801092020514</c:v>
                </c:pt>
                <c:pt idx="75">
                  <c:v>0.58343273438400622</c:v>
                </c:pt>
                <c:pt idx="76">
                  <c:v>2.0147912047119556</c:v>
                </c:pt>
                <c:pt idx="77">
                  <c:v>2.7078699216959041</c:v>
                </c:pt>
                <c:pt idx="78">
                  <c:v>1.7210399036952442</c:v>
                </c:pt>
                <c:pt idx="79">
                  <c:v>1.062176094847743</c:v>
                </c:pt>
                <c:pt idx="80">
                  <c:v>0.42961027677789865</c:v>
                </c:pt>
                <c:pt idx="81">
                  <c:v>-0.72000220408840354</c:v>
                </c:pt>
                <c:pt idx="82">
                  <c:v>-6.9792576154016572E-2</c:v>
                </c:pt>
                <c:pt idx="83">
                  <c:v>0.5427381301802745</c:v>
                </c:pt>
                <c:pt idx="84">
                  <c:v>-0.594039783292307</c:v>
                </c:pt>
                <c:pt idx="85">
                  <c:v>-0.68265888699730159</c:v>
                </c:pt>
                <c:pt idx="86">
                  <c:v>-7.9142531591220866E-2</c:v>
                </c:pt>
                <c:pt idx="87">
                  <c:v>0.99372552946706216</c:v>
                </c:pt>
                <c:pt idx="88">
                  <c:v>0.32676368903822217</c:v>
                </c:pt>
                <c:pt idx="89">
                  <c:v>-0.13962159220458048</c:v>
                </c:pt>
                <c:pt idx="90">
                  <c:v>-0.14599620117923795</c:v>
                </c:pt>
                <c:pt idx="91">
                  <c:v>0.44101731590920701</c:v>
                </c:pt>
                <c:pt idx="92">
                  <c:v>0.81554440294160713</c:v>
                </c:pt>
                <c:pt idx="93">
                  <c:v>0.7773574107468052</c:v>
                </c:pt>
                <c:pt idx="94">
                  <c:v>0.64004973969808887</c:v>
                </c:pt>
                <c:pt idx="95">
                  <c:v>0.43968731429113522</c:v>
                </c:pt>
                <c:pt idx="96">
                  <c:v>-0.12319908691079415</c:v>
                </c:pt>
                <c:pt idx="97">
                  <c:v>-0.27532615361078555</c:v>
                </c:pt>
                <c:pt idx="98">
                  <c:v>-0.22334783715518358</c:v>
                </c:pt>
                <c:pt idx="99">
                  <c:v>-0.12834790861675324</c:v>
                </c:pt>
                <c:pt idx="100">
                  <c:v>-8.206477464419526E-2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09-4DB0-91C9-089600B165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154828160"/>
        <c:axId val="1154823240"/>
      </c:barChart>
      <c:lineChart>
        <c:grouping val="standard"/>
        <c:varyColors val="0"/>
        <c:ser>
          <c:idx val="0"/>
          <c:order val="0"/>
          <c:tx>
            <c:strRef>
              <c:f>Blad2!$U$5</c:f>
              <c:strCache>
                <c:ptCount val="1"/>
                <c:pt idx="0">
                  <c:v>Inflyttare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Blad2!$T$6:$T$106</c:f>
              <c:numCache>
                <c:formatCode>General</c:formatCode>
                <c:ptCount val="10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</c:numCache>
            </c:numRef>
          </c:cat>
          <c:val>
            <c:numRef>
              <c:f>Blad2!$U$6:$U$106</c:f>
              <c:numCache>
                <c:formatCode>0</c:formatCode>
                <c:ptCount val="101"/>
                <c:pt idx="0">
                  <c:v>44.6437226120565</c:v>
                </c:pt>
                <c:pt idx="1">
                  <c:v>91.323641797424685</c:v>
                </c:pt>
                <c:pt idx="2">
                  <c:v>74.771346238571709</c:v>
                </c:pt>
                <c:pt idx="3">
                  <c:v>61.881195458823647</c:v>
                </c:pt>
                <c:pt idx="4">
                  <c:v>55.132664246787378</c:v>
                </c:pt>
                <c:pt idx="5">
                  <c:v>50.471092619596341</c:v>
                </c:pt>
                <c:pt idx="6">
                  <c:v>48.310527869797454</c:v>
                </c:pt>
                <c:pt idx="7">
                  <c:v>43.81024604589394</c:v>
                </c:pt>
                <c:pt idx="8">
                  <c:v>35.958099774408367</c:v>
                </c:pt>
                <c:pt idx="9">
                  <c:v>33.636394123657766</c:v>
                </c:pt>
                <c:pt idx="10">
                  <c:v>33.639868892448007</c:v>
                </c:pt>
                <c:pt idx="11">
                  <c:v>31.427138352652602</c:v>
                </c:pt>
                <c:pt idx="12">
                  <c:v>31.993866714785497</c:v>
                </c:pt>
                <c:pt idx="13">
                  <c:v>27.502041139516738</c:v>
                </c:pt>
                <c:pt idx="14">
                  <c:v>28.605162688668262</c:v>
                </c:pt>
                <c:pt idx="15">
                  <c:v>29.840148266004494</c:v>
                </c:pt>
                <c:pt idx="16">
                  <c:v>27.73493533635218</c:v>
                </c:pt>
                <c:pt idx="17">
                  <c:v>23.705746789525012</c:v>
                </c:pt>
                <c:pt idx="18">
                  <c:v>120.10111997630851</c:v>
                </c:pt>
                <c:pt idx="19">
                  <c:v>403.82517558641621</c:v>
                </c:pt>
                <c:pt idx="20">
                  <c:v>609.39692346852053</c:v>
                </c:pt>
                <c:pt idx="21">
                  <c:v>626.83591365953873</c:v>
                </c:pt>
                <c:pt idx="22">
                  <c:v>542.46211535979694</c:v>
                </c:pt>
                <c:pt idx="23">
                  <c:v>467.55306590752133</c:v>
                </c:pt>
                <c:pt idx="24">
                  <c:v>418.64464996973311</c:v>
                </c:pt>
                <c:pt idx="25">
                  <c:v>377.95028826506336</c:v>
                </c:pt>
                <c:pt idx="26">
                  <c:v>338.51541865954579</c:v>
                </c:pt>
                <c:pt idx="27">
                  <c:v>299.26227737713458</c:v>
                </c:pt>
                <c:pt idx="28">
                  <c:v>261.01772403405568</c:v>
                </c:pt>
                <c:pt idx="29">
                  <c:v>228.67923429711848</c:v>
                </c:pt>
                <c:pt idx="30">
                  <c:v>204.85802048917836</c:v>
                </c:pt>
                <c:pt idx="31">
                  <c:v>180.58212404123719</c:v>
                </c:pt>
                <c:pt idx="32">
                  <c:v>155.29202185685457</c:v>
                </c:pt>
                <c:pt idx="33">
                  <c:v>129.55461614754282</c:v>
                </c:pt>
                <c:pt idx="34">
                  <c:v>117.72822048458089</c:v>
                </c:pt>
                <c:pt idx="35">
                  <c:v>108.72542590770577</c:v>
                </c:pt>
                <c:pt idx="36">
                  <c:v>92.570822826852705</c:v>
                </c:pt>
                <c:pt idx="37">
                  <c:v>73.564114558714905</c:v>
                </c:pt>
                <c:pt idx="38">
                  <c:v>68.285960011234351</c:v>
                </c:pt>
                <c:pt idx="39">
                  <c:v>64.354860309732388</c:v>
                </c:pt>
                <c:pt idx="40">
                  <c:v>55.446645700813626</c:v>
                </c:pt>
                <c:pt idx="41">
                  <c:v>51.634883120461403</c:v>
                </c:pt>
                <c:pt idx="42">
                  <c:v>45.393932525340766</c:v>
                </c:pt>
                <c:pt idx="43">
                  <c:v>37.773695057798655</c:v>
                </c:pt>
                <c:pt idx="44">
                  <c:v>31.167362239723133</c:v>
                </c:pt>
                <c:pt idx="45">
                  <c:v>30.29426965469499</c:v>
                </c:pt>
                <c:pt idx="46">
                  <c:v>30.836270824400899</c:v>
                </c:pt>
                <c:pt idx="47">
                  <c:v>30.357153410912499</c:v>
                </c:pt>
                <c:pt idx="48">
                  <c:v>27.499472582344207</c:v>
                </c:pt>
                <c:pt idx="49">
                  <c:v>24.029712767083169</c:v>
                </c:pt>
                <c:pt idx="50">
                  <c:v>23.759379534714881</c:v>
                </c:pt>
                <c:pt idx="51">
                  <c:v>24.161671919037286</c:v>
                </c:pt>
                <c:pt idx="52">
                  <c:v>26.06860548652423</c:v>
                </c:pt>
                <c:pt idx="53">
                  <c:v>27.704904717499726</c:v>
                </c:pt>
                <c:pt idx="54">
                  <c:v>25.272194664490204</c:v>
                </c:pt>
                <c:pt idx="55">
                  <c:v>23.506806466330229</c:v>
                </c:pt>
                <c:pt idx="56">
                  <c:v>18.723523082140545</c:v>
                </c:pt>
                <c:pt idx="57">
                  <c:v>15.377104520525174</c:v>
                </c:pt>
                <c:pt idx="58">
                  <c:v>16.386317376275585</c:v>
                </c:pt>
                <c:pt idx="59">
                  <c:v>16.674566290636605</c:v>
                </c:pt>
                <c:pt idx="60">
                  <c:v>16.007527860327155</c:v>
                </c:pt>
                <c:pt idx="61">
                  <c:v>16.501200499156003</c:v>
                </c:pt>
                <c:pt idx="62">
                  <c:v>16.305274974564746</c:v>
                </c:pt>
                <c:pt idx="63">
                  <c:v>17.210606484365755</c:v>
                </c:pt>
                <c:pt idx="64">
                  <c:v>15.276343834873069</c:v>
                </c:pt>
                <c:pt idx="65">
                  <c:v>14.482943296312541</c:v>
                </c:pt>
                <c:pt idx="66">
                  <c:v>15.511581440848795</c:v>
                </c:pt>
                <c:pt idx="67">
                  <c:v>16.421463468785834</c:v>
                </c:pt>
                <c:pt idx="68">
                  <c:v>15.614940686162223</c:v>
                </c:pt>
                <c:pt idx="69">
                  <c:v>15.97477002319823</c:v>
                </c:pt>
                <c:pt idx="70">
                  <c:v>16.438432671654969</c:v>
                </c:pt>
                <c:pt idx="71">
                  <c:v>16.848599283255734</c:v>
                </c:pt>
                <c:pt idx="72">
                  <c:v>16.361174876784727</c:v>
                </c:pt>
                <c:pt idx="73">
                  <c:v>12.976422323756323</c:v>
                </c:pt>
                <c:pt idx="74">
                  <c:v>10.633119358013742</c:v>
                </c:pt>
                <c:pt idx="75">
                  <c:v>8.6500555542672952</c:v>
                </c:pt>
                <c:pt idx="76">
                  <c:v>9.0431868303491907</c:v>
                </c:pt>
                <c:pt idx="77">
                  <c:v>8.5107359374701179</c:v>
                </c:pt>
                <c:pt idx="78">
                  <c:v>7.7957179869005246</c:v>
                </c:pt>
                <c:pt idx="79">
                  <c:v>7.4247233871358462</c:v>
                </c:pt>
                <c:pt idx="80">
                  <c:v>5.6330794093759105</c:v>
                </c:pt>
                <c:pt idx="81">
                  <c:v>3.902934905917538</c:v>
                </c:pt>
                <c:pt idx="82">
                  <c:v>4.0452439664491608</c:v>
                </c:pt>
                <c:pt idx="83">
                  <c:v>4.1187456281106671</c:v>
                </c:pt>
                <c:pt idx="84">
                  <c:v>2.4682729219795108</c:v>
                </c:pt>
                <c:pt idx="85">
                  <c:v>1.9743126123926162</c:v>
                </c:pt>
                <c:pt idx="86">
                  <c:v>2.2797301792165161</c:v>
                </c:pt>
                <c:pt idx="87">
                  <c:v>3.0986326865671234</c:v>
                </c:pt>
                <c:pt idx="88">
                  <c:v>2.1951724124300491</c:v>
                </c:pt>
                <c:pt idx="89">
                  <c:v>1.4942666253577661</c:v>
                </c:pt>
                <c:pt idx="90">
                  <c:v>1.2216906280451745</c:v>
                </c:pt>
                <c:pt idx="91">
                  <c:v>1.5284228526305119</c:v>
                </c:pt>
                <c:pt idx="92">
                  <c:v>1.625827462448993</c:v>
                </c:pt>
                <c:pt idx="93">
                  <c:v>1.3716718135392882</c:v>
                </c:pt>
                <c:pt idx="94">
                  <c:v>1.0896259579692982</c:v>
                </c:pt>
                <c:pt idx="95">
                  <c:v>0.81244293402414203</c:v>
                </c:pt>
                <c:pt idx="96">
                  <c:v>0.19652348148067048</c:v>
                </c:pt>
                <c:pt idx="97">
                  <c:v>2.3480682235493282E-4</c:v>
                </c:pt>
                <c:pt idx="98">
                  <c:v>8.2998627995468954E-4</c:v>
                </c:pt>
                <c:pt idx="99">
                  <c:v>4.8726996773930463E-2</c:v>
                </c:pt>
                <c:pt idx="100">
                  <c:v>0.30847329885710434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009-4DB0-91C9-089600B1651B}"/>
            </c:ext>
          </c:extLst>
        </c:ser>
        <c:ser>
          <c:idx val="1"/>
          <c:order val="1"/>
          <c:tx>
            <c:strRef>
              <c:f>Blad2!$V$5</c:f>
              <c:strCache>
                <c:ptCount val="1"/>
                <c:pt idx="0">
                  <c:v>utflyttare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Blad2!$T$6:$T$106</c:f>
              <c:numCache>
                <c:formatCode>General</c:formatCode>
                <c:ptCount val="10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</c:numCache>
            </c:numRef>
          </c:cat>
          <c:val>
            <c:numRef>
              <c:f>Blad2!$V$6:$V$106</c:f>
              <c:numCache>
                <c:formatCode>0</c:formatCode>
                <c:ptCount val="101"/>
                <c:pt idx="0">
                  <c:v>53.878290824766992</c:v>
                </c:pt>
                <c:pt idx="1">
                  <c:v>93.993435009274492</c:v>
                </c:pt>
                <c:pt idx="2">
                  <c:v>78.835192570738897</c:v>
                </c:pt>
                <c:pt idx="3">
                  <c:v>64.160537592581989</c:v>
                </c:pt>
                <c:pt idx="4">
                  <c:v>52.186891073911859</c:v>
                </c:pt>
                <c:pt idx="5">
                  <c:v>44.544836969473373</c:v>
                </c:pt>
                <c:pt idx="6">
                  <c:v>42.677611333749688</c:v>
                </c:pt>
                <c:pt idx="7">
                  <c:v>37.596830764699405</c:v>
                </c:pt>
                <c:pt idx="8">
                  <c:v>32.669156235744381</c:v>
                </c:pt>
                <c:pt idx="9">
                  <c:v>26.845488290702765</c:v>
                </c:pt>
                <c:pt idx="10">
                  <c:v>25.182834452383037</c:v>
                </c:pt>
                <c:pt idx="11">
                  <c:v>24.91805584174217</c:v>
                </c:pt>
                <c:pt idx="12">
                  <c:v>24.912616852241698</c:v>
                </c:pt>
                <c:pt idx="13">
                  <c:v>23.38714554181259</c:v>
                </c:pt>
                <c:pt idx="14">
                  <c:v>23.437987149463069</c:v>
                </c:pt>
                <c:pt idx="15">
                  <c:v>24.239919470755122</c:v>
                </c:pt>
                <c:pt idx="16">
                  <c:v>26.798889305648135</c:v>
                </c:pt>
                <c:pt idx="17">
                  <c:v>24.004905265523991</c:v>
                </c:pt>
                <c:pt idx="18">
                  <c:v>43.296356665469034</c:v>
                </c:pt>
                <c:pt idx="19">
                  <c:v>114.62164531662665</c:v>
                </c:pt>
                <c:pt idx="20">
                  <c:v>218.07718720098686</c:v>
                </c:pt>
                <c:pt idx="21">
                  <c:v>282.94075877026916</c:v>
                </c:pt>
                <c:pt idx="22">
                  <c:v>347.3350371868703</c:v>
                </c:pt>
                <c:pt idx="23">
                  <c:v>409.48105356560592</c:v>
                </c:pt>
                <c:pt idx="24">
                  <c:v>460.43959750198843</c:v>
                </c:pt>
                <c:pt idx="25">
                  <c:v>462.80376479694786</c:v>
                </c:pt>
                <c:pt idx="26">
                  <c:v>431.38862113825462</c:v>
                </c:pt>
                <c:pt idx="27">
                  <c:v>375.87031575439499</c:v>
                </c:pt>
                <c:pt idx="28">
                  <c:v>308.53461617430082</c:v>
                </c:pt>
                <c:pt idx="29">
                  <c:v>260.30239384369759</c:v>
                </c:pt>
                <c:pt idx="30">
                  <c:v>226.19452624473089</c:v>
                </c:pt>
                <c:pt idx="31">
                  <c:v>203.01500077951798</c:v>
                </c:pt>
                <c:pt idx="32">
                  <c:v>178.02677816567902</c:v>
                </c:pt>
                <c:pt idx="33">
                  <c:v>150.89848640058389</c:v>
                </c:pt>
                <c:pt idx="34">
                  <c:v>130.25359088589826</c:v>
                </c:pt>
                <c:pt idx="35">
                  <c:v>115.22154852117967</c:v>
                </c:pt>
                <c:pt idx="36">
                  <c:v>103.99318590982057</c:v>
                </c:pt>
                <c:pt idx="37">
                  <c:v>97.361512985284477</c:v>
                </c:pt>
                <c:pt idx="38">
                  <c:v>80.219472072700611</c:v>
                </c:pt>
                <c:pt idx="39">
                  <c:v>64.330079389323103</c:v>
                </c:pt>
                <c:pt idx="40">
                  <c:v>58.968410722546814</c:v>
                </c:pt>
                <c:pt idx="41">
                  <c:v>59.014636605098282</c:v>
                </c:pt>
                <c:pt idx="42">
                  <c:v>52.223350161127676</c:v>
                </c:pt>
                <c:pt idx="43">
                  <c:v>42.589313822496301</c:v>
                </c:pt>
                <c:pt idx="44">
                  <c:v>38.183181961694338</c:v>
                </c:pt>
                <c:pt idx="45">
                  <c:v>36.952929815414151</c:v>
                </c:pt>
                <c:pt idx="46">
                  <c:v>33.284755660245565</c:v>
                </c:pt>
                <c:pt idx="47">
                  <c:v>32.05182744973613</c:v>
                </c:pt>
                <c:pt idx="48">
                  <c:v>27.379050069361284</c:v>
                </c:pt>
                <c:pt idx="49">
                  <c:v>23.4990299918225</c:v>
                </c:pt>
                <c:pt idx="50">
                  <c:v>25.006792034637058</c:v>
                </c:pt>
                <c:pt idx="51">
                  <c:v>28.233368738071501</c:v>
                </c:pt>
                <c:pt idx="52">
                  <c:v>25.793629268350902</c:v>
                </c:pt>
                <c:pt idx="53">
                  <c:v>25.583920581698507</c:v>
                </c:pt>
                <c:pt idx="54">
                  <c:v>26.01929647854428</c:v>
                </c:pt>
                <c:pt idx="55">
                  <c:v>23.372313780889083</c:v>
                </c:pt>
                <c:pt idx="56">
                  <c:v>23.089225725648802</c:v>
                </c:pt>
                <c:pt idx="57">
                  <c:v>23.977347819359807</c:v>
                </c:pt>
                <c:pt idx="58">
                  <c:v>23.247963357306769</c:v>
                </c:pt>
                <c:pt idx="59">
                  <c:v>23.038415536038926</c:v>
                </c:pt>
                <c:pt idx="60">
                  <c:v>22.318399301897312</c:v>
                </c:pt>
                <c:pt idx="61">
                  <c:v>20.958713361497129</c:v>
                </c:pt>
                <c:pt idx="62">
                  <c:v>19.852358594600286</c:v>
                </c:pt>
                <c:pt idx="63">
                  <c:v>20.430416261697172</c:v>
                </c:pt>
                <c:pt idx="64">
                  <c:v>22.033733673077933</c:v>
                </c:pt>
                <c:pt idx="65">
                  <c:v>23.113032381687159</c:v>
                </c:pt>
                <c:pt idx="66">
                  <c:v>19.114479617417103</c:v>
                </c:pt>
                <c:pt idx="67">
                  <c:v>15.227461010763674</c:v>
                </c:pt>
                <c:pt idx="68">
                  <c:v>14.198144075411072</c:v>
                </c:pt>
                <c:pt idx="69">
                  <c:v>14.784224868296159</c:v>
                </c:pt>
                <c:pt idx="70">
                  <c:v>13.283907850254389</c:v>
                </c:pt>
                <c:pt idx="71">
                  <c:v>11.548602792859811</c:v>
                </c:pt>
                <c:pt idx="72">
                  <c:v>11.457977473200627</c:v>
                </c:pt>
                <c:pt idx="73">
                  <c:v>11.049662216083659</c:v>
                </c:pt>
                <c:pt idx="74">
                  <c:v>9.7275813470935368</c:v>
                </c:pt>
                <c:pt idx="75">
                  <c:v>8.066622819883289</c:v>
                </c:pt>
                <c:pt idx="76">
                  <c:v>7.0283956256372351</c:v>
                </c:pt>
                <c:pt idx="77">
                  <c:v>5.8028660157742138</c:v>
                </c:pt>
                <c:pt idx="78">
                  <c:v>6.0746780832052805</c:v>
                </c:pt>
                <c:pt idx="79">
                  <c:v>6.3625472922881032</c:v>
                </c:pt>
                <c:pt idx="80">
                  <c:v>5.2034691325980118</c:v>
                </c:pt>
                <c:pt idx="81">
                  <c:v>4.6229371100059415</c:v>
                </c:pt>
                <c:pt idx="82">
                  <c:v>4.1150365426031774</c:v>
                </c:pt>
                <c:pt idx="83">
                  <c:v>3.5760074979303926</c:v>
                </c:pt>
                <c:pt idx="84">
                  <c:v>3.0623127052718178</c:v>
                </c:pt>
                <c:pt idx="85">
                  <c:v>2.6569714993899178</c:v>
                </c:pt>
                <c:pt idx="86">
                  <c:v>2.358872710807737</c:v>
                </c:pt>
                <c:pt idx="87">
                  <c:v>2.1049071571000613</c:v>
                </c:pt>
                <c:pt idx="88">
                  <c:v>1.868408723391827</c:v>
                </c:pt>
                <c:pt idx="89">
                  <c:v>1.6338882175623466</c:v>
                </c:pt>
                <c:pt idx="90">
                  <c:v>1.3676868292244124</c:v>
                </c:pt>
                <c:pt idx="91">
                  <c:v>1.0874055367213049</c:v>
                </c:pt>
                <c:pt idx="92">
                  <c:v>0.81028305950738588</c:v>
                </c:pt>
                <c:pt idx="93">
                  <c:v>0.59431440279248304</c:v>
                </c:pt>
                <c:pt idx="94">
                  <c:v>0.44957621827120936</c:v>
                </c:pt>
                <c:pt idx="95">
                  <c:v>0.3727556197330068</c:v>
                </c:pt>
                <c:pt idx="96">
                  <c:v>0.31972256839146462</c:v>
                </c:pt>
                <c:pt idx="97">
                  <c:v>0.27556096043314049</c:v>
                </c:pt>
                <c:pt idx="98">
                  <c:v>0.22417782343513828</c:v>
                </c:pt>
                <c:pt idx="99">
                  <c:v>0.17707490539068371</c:v>
                </c:pt>
                <c:pt idx="100">
                  <c:v>0.3905380735012996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009-4DB0-91C9-089600B165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54828160"/>
        <c:axId val="1154823240"/>
      </c:lineChart>
      <c:catAx>
        <c:axId val="1154828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154823240"/>
        <c:crosses val="autoZero"/>
        <c:auto val="1"/>
        <c:lblAlgn val="ctr"/>
        <c:lblOffset val="100"/>
        <c:noMultiLvlLbl val="0"/>
      </c:catAx>
      <c:valAx>
        <c:axId val="1154823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154828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0.82676</cdr:x>
      <cdr:y>0.02699</cdr:y>
    </cdr:from>
    <cdr:to>
      <cdr:x>0.82676</cdr:x>
      <cdr:y>0.83159</cdr:y>
    </cdr:to>
    <cdr:cxnSp macro="">
      <cdr:nvCxnSpPr>
        <cdr:cNvPr id="3" name="Rak koppling 2">
          <a:extLst xmlns:a="http://schemas.openxmlformats.org/drawingml/2006/main">
            <a:ext uri="{FF2B5EF4-FFF2-40B4-BE49-F238E27FC236}">
              <a16:creationId xmlns:a16="http://schemas.microsoft.com/office/drawing/2014/main" id="{38247A11-1716-4848-8488-CC752E69FEAC}"/>
            </a:ext>
          </a:extLst>
        </cdr:cNvPr>
        <cdr:cNvCxnSpPr/>
      </cdr:nvCxnSpPr>
      <cdr:spPr>
        <a:xfrm xmlns:a="http://schemas.openxmlformats.org/drawingml/2006/main">
          <a:off x="8611191" y="124384"/>
          <a:ext cx="0" cy="370800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bg1">
              <a:lumMod val="7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absSizeAnchor xmlns:cdr="http://schemas.openxmlformats.org/drawingml/2006/chartDrawing">
    <cdr:from>
      <cdr:x>0.81693</cdr:x>
      <cdr:y>0.02665</cdr:y>
    </cdr:from>
    <cdr:ext cx="0" cy="3276000"/>
    <cdr:cxnSp macro="">
      <cdr:nvCxnSpPr>
        <cdr:cNvPr id="3" name="Rak koppling 2">
          <a:extLst xmlns:a="http://schemas.openxmlformats.org/drawingml/2006/main">
            <a:ext uri="{FF2B5EF4-FFF2-40B4-BE49-F238E27FC236}">
              <a16:creationId xmlns:a16="http://schemas.microsoft.com/office/drawing/2014/main" id="{3CF4FD7E-1ECE-4373-9727-C47499A3F208}"/>
            </a:ext>
          </a:extLst>
        </cdr:cNvPr>
        <cdr:cNvCxnSpPr/>
      </cdr:nvCxnSpPr>
      <cdr:spPr>
        <a:xfrm xmlns:a="http://schemas.openxmlformats.org/drawingml/2006/main" flipV="1">
          <a:off x="8508852" y="122830"/>
          <a:ext cx="0" cy="3276000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chemeClr val="bg2">
              <a:lumMod val="75000"/>
            </a:schemeClr>
          </a:solidFill>
          <a:prstDash val="soli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absSizeAnchor>
  <cdr:relSizeAnchor xmlns:cdr="http://schemas.openxmlformats.org/drawingml/2006/chartDrawing">
    <cdr:from>
      <cdr:x>0.83423</cdr:x>
      <cdr:y>0.53117</cdr:y>
    </cdr:from>
    <cdr:to>
      <cdr:x>0.96964</cdr:x>
      <cdr:y>0.59953</cdr:y>
    </cdr:to>
    <cdr:sp macro="" textlink="">
      <cdr:nvSpPr>
        <cdr:cNvPr id="4" name="textruta 3">
          <a:extLst xmlns:a="http://schemas.openxmlformats.org/drawingml/2006/main">
            <a:ext uri="{FF2B5EF4-FFF2-40B4-BE49-F238E27FC236}">
              <a16:creationId xmlns:a16="http://schemas.microsoft.com/office/drawing/2014/main" id="{609AF093-41F0-433B-B9F8-3DB9332B384E}"/>
            </a:ext>
          </a:extLst>
        </cdr:cNvPr>
        <cdr:cNvSpPr txBox="1"/>
      </cdr:nvSpPr>
      <cdr:spPr>
        <a:xfrm xmlns:a="http://schemas.openxmlformats.org/drawingml/2006/main">
          <a:off x="8689023" y="2447925"/>
          <a:ext cx="1410374" cy="315038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solidFill>
            <a:schemeClr val="lt1">
              <a:shade val="50000"/>
            </a:schemeClr>
          </a:solidFill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v-SE" sz="1200" dirty="0"/>
            <a:t>Prognosperiod</a:t>
          </a:r>
          <a:endParaRPr lang="sv-SE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16F65F-BB31-45A5-884B-B694DB61CE1B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207D1-CBFC-49F2-8071-3A9833A160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512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91CBD-5959-4A4D-AA16-9FEAD0AF728C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00323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7513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41134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00674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00674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Nästa del är </a:t>
            </a:r>
            <a:r>
              <a:rPr lang="sv-SE" b="1" dirty="0"/>
              <a:t>nettot mot övriga Sverige</a:t>
            </a:r>
          </a:p>
          <a:p>
            <a:pPr marL="0" indent="0">
              <a:buNone/>
            </a:pPr>
            <a:r>
              <a:rPr lang="sv-SE" dirty="0"/>
              <a:t>Vi har haft många år med negativa netton mot övriga Sverige.</a:t>
            </a:r>
          </a:p>
          <a:p>
            <a:pPr marL="0" indent="0">
              <a:buNone/>
            </a:pPr>
            <a:r>
              <a:rPr lang="sv-SE" dirty="0"/>
              <a:t>Hela perioden </a:t>
            </a:r>
            <a:r>
              <a:rPr lang="sv-SE" b="1" dirty="0"/>
              <a:t>2006-2014</a:t>
            </a:r>
            <a:r>
              <a:rPr lang="sv-SE" dirty="0"/>
              <a:t> hade vi ett negativt flyttningsnetto mot övriga län </a:t>
            </a:r>
            <a:r>
              <a:rPr lang="sv-SE" b="1" dirty="0"/>
              <a:t>och tappade totalt cirka 4000 personer</a:t>
            </a:r>
            <a:r>
              <a:rPr lang="sv-SE" dirty="0"/>
              <a:t>.</a:t>
            </a:r>
          </a:p>
          <a:p>
            <a:pPr marL="0" indent="0">
              <a:buNone/>
            </a:pPr>
            <a:r>
              <a:rPr lang="sv-SE" dirty="0"/>
              <a:t>De senaste fem åren har vi däremot haft ett positivt flyttningsnetto från övriga län och </a:t>
            </a:r>
            <a:r>
              <a:rPr lang="sv-SE" b="1" dirty="0"/>
              <a:t>ökat drygt 1000 personer.</a:t>
            </a:r>
          </a:p>
          <a:p>
            <a:endParaRPr lang="sv-SE" baseline="0" dirty="0"/>
          </a:p>
          <a:p>
            <a:r>
              <a:rPr lang="sv-SE" baseline="0" dirty="0"/>
              <a:t>Om flyttningsmönstren håller i sig under prognosperioden skulle det medföra en starkare tillväxt under de kommande åren fram till år 2032</a:t>
            </a:r>
          </a:p>
          <a:p>
            <a:r>
              <a:rPr lang="sv-SE" baseline="0" dirty="0"/>
              <a:t>Prognosmässigt tror vi på ett fortsatt om än svagt positivt netto mot övriga län men som man kan se är detta variabelt och </a:t>
            </a:r>
            <a:r>
              <a:rPr lang="sv-SE" b="1" baseline="0" dirty="0" err="1"/>
              <a:t>svårprognosticerat</a:t>
            </a:r>
            <a:r>
              <a:rPr lang="sv-SE" baseline="0" dirty="0"/>
              <a:t>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00674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00674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9858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13652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96257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  <a:p>
            <a:endParaRPr lang="sv-SE" baseline="0" dirty="0">
              <a:solidFill>
                <a:srgbClr val="006600"/>
              </a:solidFill>
            </a:endParaRPr>
          </a:p>
          <a:p>
            <a:r>
              <a:rPr lang="sv-SE" dirty="0"/>
              <a:t>		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3088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97318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12127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49722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16860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23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868929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24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73344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25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215090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26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40580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v-SE" sz="12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27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957624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28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405800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29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6134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660324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30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538789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31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988521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32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769855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33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283937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34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939353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35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967893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36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636780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37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576421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38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445642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39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2943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642643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40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624585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F207D1-CBFC-49F2-8071-3A9833A16089}" type="slidenum">
              <a:rPr lang="sv-SE" smtClean="0"/>
              <a:t>41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137142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="1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43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1152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0969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6743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84202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="1" baseline="0" dirty="0"/>
          </a:p>
          <a:p>
            <a:pPr marL="171450" indent="-171450">
              <a:buFontTx/>
              <a:buChar char="-"/>
            </a:pPr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74252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6EC2C-1F0E-4A9C-A3CA-1ECDE5C9543F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2428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tar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983" y="1969037"/>
            <a:ext cx="8198679" cy="2542980"/>
          </a:xfrm>
          <a:prstGeom prst="rect">
            <a:avLst/>
          </a:prstGeom>
        </p:spPr>
      </p:pic>
      <p:sp>
        <p:nvSpPr>
          <p:cNvPr id="3" name="Rektangel 2"/>
          <p:cNvSpPr/>
          <p:nvPr/>
        </p:nvSpPr>
        <p:spPr>
          <a:xfrm>
            <a:off x="623392" y="5877272"/>
            <a:ext cx="2496277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3748318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title" hasCustomPrompt="1"/>
          </p:nvPr>
        </p:nvSpPr>
        <p:spPr>
          <a:xfrm>
            <a:off x="661974" y="451046"/>
            <a:ext cx="10699557" cy="566738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sv-SE" dirty="0"/>
              <a:t>Klicka här för att ändra rubriken</a:t>
            </a:r>
          </a:p>
        </p:txBody>
      </p:sp>
      <p:sp>
        <p:nvSpPr>
          <p:cNvPr id="8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88483" y="1268760"/>
            <a:ext cx="5082976" cy="4320480"/>
          </a:xfrm>
        </p:spPr>
        <p:txBody>
          <a:bodyPr/>
          <a:lstStyle>
            <a:lvl1pPr marL="0" indent="0">
              <a:buNone/>
              <a:defRPr sz="2800"/>
            </a:lvl1pPr>
            <a:lvl2pPr marL="742950" indent="-28575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lvl2pPr>
            <a:lvl3pPr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defRPr sz="1800"/>
            </a:lvl3pPr>
            <a:lvl4pPr marL="1600200" indent="-2286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/>
            </a:lvl4pPr>
            <a:lvl5pPr marL="2057400" indent="-2286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för att ändra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innehåll 2"/>
          <p:cNvSpPr>
            <a:spLocks noGrp="1"/>
          </p:cNvSpPr>
          <p:nvPr>
            <p:ph sz="half" idx="10" hasCustomPrompt="1"/>
          </p:nvPr>
        </p:nvSpPr>
        <p:spPr>
          <a:xfrm>
            <a:off x="6288021" y="1268760"/>
            <a:ext cx="5082976" cy="4320480"/>
          </a:xfrm>
        </p:spPr>
        <p:txBody>
          <a:bodyPr/>
          <a:lstStyle>
            <a:lvl1pPr marL="0" indent="0">
              <a:buNone/>
              <a:defRPr sz="2800"/>
            </a:lvl1pPr>
            <a:lvl2pPr marL="742950" indent="-28575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lvl2pPr>
            <a:lvl3pPr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defRPr sz="1800"/>
            </a:lvl3pPr>
            <a:lvl4pPr marL="1600200" indent="-2286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/>
            </a:lvl4pPr>
            <a:lvl5pPr marL="2057400" indent="-2286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för att ändra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89978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65223" y="4547120"/>
            <a:ext cx="10581455" cy="614603"/>
          </a:xfrm>
        </p:spPr>
        <p:txBody>
          <a:bodyPr anchor="t" anchorCtr="0">
            <a:noAutofit/>
          </a:bodyPr>
          <a:lstStyle>
            <a:lvl1pPr algn="l">
              <a:defRPr sz="3600" b="0"/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820997" y="559986"/>
            <a:ext cx="10549368" cy="3888432"/>
          </a:xfrm>
        </p:spPr>
        <p:txBody>
          <a:bodyPr/>
          <a:lstStyle>
            <a:lvl1pPr marL="0" indent="0">
              <a:buNone/>
              <a:defRPr sz="3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 hasCustomPrompt="1"/>
          </p:nvPr>
        </p:nvSpPr>
        <p:spPr>
          <a:xfrm>
            <a:off x="691727" y="5228256"/>
            <a:ext cx="10572620" cy="430424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777912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709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5BEB59-3B7B-4148-BC60-20EBC184D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99FDFD5-7C22-4E78-8845-4F6253C4FD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2C51273-79CA-4F67-A07B-221281F063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E12BABD-FBD3-40E0-A1BE-B3E45D870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DC028-7A92-4938-B3E1-72BB10F759B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E88E9DD-32ED-468C-98DF-74D751DB7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FB27CAE-7EA8-4F83-B9F5-ECA377654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F7F6D-1212-43FA-8ABC-096B0EFA8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11571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488346-7F8A-4829-8A72-7DA0046B5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CC69E1-AA26-4284-9768-12704C7C4E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BF322CC-0F1F-4E3D-A5DA-588E1D88AD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1F4EAF1-795C-4EC3-BB0E-445F1B58BB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A39D2DB-CD17-42C4-856E-7DD6D1E7A7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3DD41DD-0405-4B0B-925A-AF295854F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DC028-7A92-4938-B3E1-72BB10F759BD}" type="datetimeFigureOut">
              <a:rPr lang="sv-SE" smtClean="0"/>
              <a:t>2021-03-05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EA29A935-3DF5-4EB5-BEF1-E06A4388C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C9FAACD-1578-435F-9E0F-599A28D5D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F7F6D-1212-43FA-8ABC-096B0EFA88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90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roduktion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"/>
          <p:cNvSpPr>
            <a:spLocks noGrp="1"/>
          </p:cNvSpPr>
          <p:nvPr>
            <p:ph type="title" hasCustomPrompt="1"/>
          </p:nvPr>
        </p:nvSpPr>
        <p:spPr>
          <a:xfrm>
            <a:off x="812800" y="2876872"/>
            <a:ext cx="10557565" cy="1052403"/>
          </a:xfrm>
        </p:spPr>
        <p:txBody>
          <a:bodyPr anchor="t" anchorCtr="0">
            <a:noAutofit/>
          </a:bodyPr>
          <a:lstStyle>
            <a:lvl1pPr algn="ctr">
              <a:lnSpc>
                <a:spcPct val="100000"/>
              </a:lnSpc>
              <a:defRPr sz="5400" b="0"/>
            </a:lvl1pPr>
          </a:lstStyle>
          <a:p>
            <a:r>
              <a:rPr lang="sv-SE" dirty="0"/>
              <a:t>Introduktionsrubrik</a:t>
            </a:r>
          </a:p>
        </p:txBody>
      </p:sp>
    </p:spTree>
    <p:extLst>
      <p:ext uri="{BB962C8B-B14F-4D97-AF65-F5344CB8AC3E}">
        <p14:creationId xmlns:p14="http://schemas.microsoft.com/office/powerpoint/2010/main" val="3091500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ggande sto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38831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71979" y="1570383"/>
            <a:ext cx="5176648" cy="1272208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En beskrivande rubrik</a:t>
            </a: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48"/>
          <a:stretch/>
        </p:blipFill>
        <p:spPr>
          <a:xfrm>
            <a:off x="6093387" y="3883152"/>
            <a:ext cx="6093387" cy="1850104"/>
          </a:xfrm>
          <a:prstGeom prst="rect">
            <a:avLst/>
          </a:prstGeom>
        </p:spPr>
      </p:pic>
      <p:sp>
        <p:nvSpPr>
          <p:cNvPr id="7" name="Rektangel 6"/>
          <p:cNvSpPr/>
          <p:nvPr/>
        </p:nvSpPr>
        <p:spPr>
          <a:xfrm>
            <a:off x="0" y="3883152"/>
            <a:ext cx="6093387" cy="1850104"/>
          </a:xfrm>
          <a:prstGeom prst="rect">
            <a:avLst/>
          </a:prstGeom>
          <a:solidFill>
            <a:srgbClr val="D1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9" name="Platshållare för text 3"/>
          <p:cNvSpPr>
            <a:spLocks noGrp="1"/>
          </p:cNvSpPr>
          <p:nvPr>
            <p:ph type="body" sz="half" idx="2" hasCustomPrompt="1"/>
          </p:nvPr>
        </p:nvSpPr>
        <p:spPr>
          <a:xfrm>
            <a:off x="719403" y="4149080"/>
            <a:ext cx="4740493" cy="144016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Text</a:t>
            </a:r>
          </a:p>
        </p:txBody>
      </p:sp>
      <p:sp>
        <p:nvSpPr>
          <p:cNvPr id="10" name="Platshållare för text 3"/>
          <p:cNvSpPr>
            <a:spLocks noGrp="1"/>
          </p:cNvSpPr>
          <p:nvPr>
            <p:ph type="body" sz="half" idx="10" hasCustomPrompt="1"/>
          </p:nvPr>
        </p:nvSpPr>
        <p:spPr>
          <a:xfrm>
            <a:off x="6864087" y="4149080"/>
            <a:ext cx="4532784" cy="1440160"/>
          </a:xfr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390534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ående sto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2"/>
          <p:cNvSpPr>
            <a:spLocks noGrp="1"/>
          </p:cNvSpPr>
          <p:nvPr>
            <p:ph type="pic" idx="1"/>
          </p:nvPr>
        </p:nvSpPr>
        <p:spPr>
          <a:xfrm>
            <a:off x="6093387" y="0"/>
            <a:ext cx="6098613" cy="573325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" t="32" r="10717" b="32976"/>
          <a:stretch/>
        </p:blipFill>
        <p:spPr>
          <a:xfrm>
            <a:off x="981" y="0"/>
            <a:ext cx="6092407" cy="34290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73007" y="1061517"/>
            <a:ext cx="4655936" cy="141000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En beskrivande rubrik</a:t>
            </a:r>
          </a:p>
        </p:txBody>
      </p:sp>
      <p:sp>
        <p:nvSpPr>
          <p:cNvPr id="7" name="Rektangel 6"/>
          <p:cNvSpPr/>
          <p:nvPr/>
        </p:nvSpPr>
        <p:spPr>
          <a:xfrm>
            <a:off x="0" y="3429000"/>
            <a:ext cx="6093387" cy="2304256"/>
          </a:xfrm>
          <a:prstGeom prst="rect">
            <a:avLst/>
          </a:prstGeom>
          <a:solidFill>
            <a:srgbClr val="D1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9" name="Platshållare för text 3"/>
          <p:cNvSpPr>
            <a:spLocks noGrp="1"/>
          </p:cNvSpPr>
          <p:nvPr>
            <p:ph type="body" sz="half" idx="2" hasCustomPrompt="1"/>
          </p:nvPr>
        </p:nvSpPr>
        <p:spPr>
          <a:xfrm>
            <a:off x="719403" y="3717032"/>
            <a:ext cx="4922869" cy="144016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4201312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73325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73007" y="2295790"/>
            <a:ext cx="4937147" cy="144016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En beskrivande rubrik</a:t>
            </a:r>
          </a:p>
        </p:txBody>
      </p:sp>
    </p:spTree>
    <p:extLst>
      <p:ext uri="{BB962C8B-B14F-4D97-AF65-F5344CB8AC3E}">
        <p14:creationId xmlns:p14="http://schemas.microsoft.com/office/powerpoint/2010/main" val="273606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pla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" t="18863" r="10717" b="68677"/>
          <a:stretch/>
        </p:blipFill>
        <p:spPr>
          <a:xfrm>
            <a:off x="0" y="1"/>
            <a:ext cx="12184813" cy="1275501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73006" y="332656"/>
            <a:ext cx="10799591" cy="648072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En beskrivande rubrik</a:t>
            </a:r>
          </a:p>
        </p:txBody>
      </p:sp>
      <p:sp>
        <p:nvSpPr>
          <p:cNvPr id="9" name="Platshållare för text 3"/>
          <p:cNvSpPr>
            <a:spLocks noGrp="1"/>
          </p:cNvSpPr>
          <p:nvPr>
            <p:ph type="body" sz="half" idx="2" hasCustomPrompt="1"/>
          </p:nvPr>
        </p:nvSpPr>
        <p:spPr>
          <a:xfrm>
            <a:off x="710568" y="1412776"/>
            <a:ext cx="5191067" cy="144016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Text</a:t>
            </a:r>
          </a:p>
        </p:txBody>
      </p:sp>
      <p:sp>
        <p:nvSpPr>
          <p:cNvPr id="6" name="Platshållare för bild 2"/>
          <p:cNvSpPr>
            <a:spLocks noGrp="1"/>
          </p:cNvSpPr>
          <p:nvPr>
            <p:ph type="pic" idx="1"/>
          </p:nvPr>
        </p:nvSpPr>
        <p:spPr>
          <a:xfrm>
            <a:off x="6528906" y="1412776"/>
            <a:ext cx="4814685" cy="43204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5181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"/>
          <p:cNvSpPr>
            <a:spLocks noGrp="1"/>
          </p:cNvSpPr>
          <p:nvPr>
            <p:ph type="title" hasCustomPrompt="1"/>
          </p:nvPr>
        </p:nvSpPr>
        <p:spPr>
          <a:xfrm>
            <a:off x="661973" y="385664"/>
            <a:ext cx="10690723" cy="566738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3600" b="0" baseline="0"/>
            </a:lvl1pPr>
          </a:lstStyle>
          <a:p>
            <a:r>
              <a:rPr lang="sv-SE" dirty="0"/>
              <a:t>Klicka här för att ändra rubriken</a:t>
            </a:r>
          </a:p>
        </p:txBody>
      </p:sp>
      <p:sp>
        <p:nvSpPr>
          <p:cNvPr id="19" name="Platshållare för text 3"/>
          <p:cNvSpPr>
            <a:spLocks noGrp="1"/>
          </p:cNvSpPr>
          <p:nvPr>
            <p:ph type="body" sz="half" idx="10" hasCustomPrompt="1"/>
          </p:nvPr>
        </p:nvSpPr>
        <p:spPr>
          <a:xfrm>
            <a:off x="688478" y="1298934"/>
            <a:ext cx="10673053" cy="804862"/>
          </a:xfrm>
        </p:spPr>
        <p:txBody>
          <a:bodyPr/>
          <a:lstStyle>
            <a:lvl1pPr marL="0" indent="0">
              <a:buNone/>
              <a:defRPr sz="20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426855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"/>
          <p:cNvSpPr>
            <a:spLocks noGrp="1"/>
          </p:cNvSpPr>
          <p:nvPr>
            <p:ph type="title" hasCustomPrompt="1"/>
          </p:nvPr>
        </p:nvSpPr>
        <p:spPr>
          <a:xfrm>
            <a:off x="661973" y="383322"/>
            <a:ext cx="10416576" cy="566738"/>
          </a:xfrm>
        </p:spPr>
        <p:txBody>
          <a:bodyPr anchor="t" anchorCtr="0">
            <a:noAutofit/>
          </a:bodyPr>
          <a:lstStyle>
            <a:lvl1pPr algn="l">
              <a:defRPr sz="3600" b="0"/>
            </a:lvl1pPr>
          </a:lstStyle>
          <a:p>
            <a:r>
              <a:rPr lang="sv-SE" dirty="0"/>
              <a:t>Klicka här för att ändra rubriken</a:t>
            </a:r>
          </a:p>
        </p:txBody>
      </p:sp>
      <p:sp>
        <p:nvSpPr>
          <p:cNvPr id="5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670808" y="980728"/>
            <a:ext cx="10416576" cy="4608512"/>
          </a:xfrm>
        </p:spPr>
        <p:txBody>
          <a:bodyPr/>
          <a:lstStyle>
            <a:lvl1pPr marL="0" indent="0">
              <a:buNone/>
              <a:defRPr sz="2800"/>
            </a:lvl1pPr>
            <a:lvl2pPr marL="742950" indent="-28575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lvl2pPr>
            <a:lvl3pPr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defRPr/>
            </a:lvl3pPr>
            <a:lvl4pPr marL="1600200" indent="-2286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lvl4pPr>
            <a:lvl5pPr marL="2057400" indent="-2286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sv-SE" dirty="0"/>
              <a:t>Klicka här för att ändra 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439486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title" hasCustomPrompt="1"/>
          </p:nvPr>
        </p:nvSpPr>
        <p:spPr>
          <a:xfrm>
            <a:off x="661973" y="457672"/>
            <a:ext cx="10416576" cy="566738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sv-SE" dirty="0"/>
              <a:t>Klicka här för att ändra rubriken</a:t>
            </a:r>
          </a:p>
        </p:txBody>
      </p:sp>
      <p:sp>
        <p:nvSpPr>
          <p:cNvPr id="6" name="Platshållare för text 3"/>
          <p:cNvSpPr>
            <a:spLocks noGrp="1"/>
          </p:cNvSpPr>
          <p:nvPr>
            <p:ph type="body" sz="half" idx="2" hasCustomPrompt="1"/>
          </p:nvPr>
        </p:nvSpPr>
        <p:spPr>
          <a:xfrm>
            <a:off x="670819" y="1125958"/>
            <a:ext cx="10416576" cy="629956"/>
          </a:xfrm>
        </p:spPr>
        <p:txBody>
          <a:bodyPr/>
          <a:lstStyle>
            <a:lvl1pPr marL="0" indent="0">
              <a:buNone/>
              <a:defRPr sz="2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Klicka här för att ändra underrubriken</a:t>
            </a:r>
          </a:p>
        </p:txBody>
      </p:sp>
      <p:sp>
        <p:nvSpPr>
          <p:cNvPr id="7" name="Platshållare för bild 2"/>
          <p:cNvSpPr>
            <a:spLocks noGrp="1"/>
          </p:cNvSpPr>
          <p:nvPr>
            <p:ph type="pic" idx="1"/>
          </p:nvPr>
        </p:nvSpPr>
        <p:spPr>
          <a:xfrm>
            <a:off x="830470" y="2446514"/>
            <a:ext cx="10531061" cy="329167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9" name="Platshållare för text 3"/>
          <p:cNvSpPr>
            <a:spLocks noGrp="1"/>
          </p:cNvSpPr>
          <p:nvPr>
            <p:ph type="body" sz="half" idx="10" hasCustomPrompt="1"/>
          </p:nvPr>
        </p:nvSpPr>
        <p:spPr>
          <a:xfrm>
            <a:off x="688488" y="1762204"/>
            <a:ext cx="10416576" cy="510547"/>
          </a:xfrm>
        </p:spPr>
        <p:txBody>
          <a:bodyPr/>
          <a:lstStyle>
            <a:lvl1pPr marL="0" indent="0">
              <a:buNone/>
              <a:defRPr sz="20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3271729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67565" y="378161"/>
            <a:ext cx="10738139" cy="6356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sv-SE" dirty="0"/>
              <a:t>Klicka här för att ändra rubrik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05611" y="1249362"/>
            <a:ext cx="10670976" cy="4104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16" y="5949280"/>
            <a:ext cx="1920011" cy="592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23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4" r:id="rId13"/>
    <p:sldLayoutId id="2147483675" r:id="rId14"/>
  </p:sldLayoutIdLst>
  <p:txStyles>
    <p:titleStyle>
      <a:lvl1pPr marL="0" indent="0" algn="l" defTabSz="914400" rtl="0" eaLnBrk="1" latinLnBrk="0" hangingPunct="1">
        <a:lnSpc>
          <a:spcPct val="100000"/>
        </a:lnSpc>
        <a:spcBef>
          <a:spcPct val="0"/>
        </a:spcBef>
        <a:spcAft>
          <a:spcPts val="600"/>
        </a:spcAft>
        <a:buNone/>
        <a:defRPr sz="3600" b="0" kern="1200">
          <a:solidFill>
            <a:schemeClr val="tx1"/>
          </a:solidFill>
          <a:latin typeface="+mj-lt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Font typeface="Arial" pitchFamily="34" charset="0"/>
        <a:buChar char="•"/>
        <a:defRPr sz="2800" kern="1200">
          <a:solidFill>
            <a:srgbClr val="555555"/>
          </a:solidFill>
          <a:latin typeface="+mj-lt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Font typeface="Arial" pitchFamily="34" charset="0"/>
        <a:buChar char="•"/>
        <a:defRPr sz="2000" kern="1200">
          <a:solidFill>
            <a:srgbClr val="555555"/>
          </a:solidFill>
          <a:latin typeface="+mj-lt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Font typeface="Arial" pitchFamily="34" charset="0"/>
        <a:buChar char="•"/>
        <a:defRPr sz="1800" kern="1200">
          <a:solidFill>
            <a:srgbClr val="555555"/>
          </a:solidFill>
          <a:latin typeface="+mj-lt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Font typeface="Arial" pitchFamily="34" charset="0"/>
        <a:buChar char="•"/>
        <a:defRPr sz="1600" kern="1200">
          <a:solidFill>
            <a:srgbClr val="555555"/>
          </a:solidFill>
          <a:latin typeface="+mj-lt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Font typeface="Arial" pitchFamily="34" charset="0"/>
        <a:buChar char="•"/>
        <a:defRPr sz="1400" kern="1200">
          <a:solidFill>
            <a:srgbClr val="555555"/>
          </a:solidFill>
          <a:latin typeface="+mj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2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8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B638333D-4715-4FA9-B0EE-E88E18707B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11BEEEDC-B8AF-4E26-A35C-CFF10801AF8C}"/>
              </a:ext>
            </a:extLst>
          </p:cNvPr>
          <p:cNvSpPr txBox="1"/>
          <p:nvPr/>
        </p:nvSpPr>
        <p:spPr>
          <a:xfrm>
            <a:off x="906584" y="1083804"/>
            <a:ext cx="11285416" cy="505785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Program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08:30	Inledning – </a:t>
            </a: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Hans Lindberg</a:t>
            </a: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kommunstyrelsens ordförande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08:40	Trendspaning ”post Corona” – Lars </a:t>
            </a:r>
            <a:r>
              <a:rPr kumimoji="0" lang="sv-S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Eidenvall</a:t>
            </a: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, Kairos </a:t>
            </a:r>
            <a:r>
              <a:rPr kumimoji="0" lang="sv-S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future</a:t>
            </a: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09:40	</a:t>
            </a: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Paus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10:00	Demografiprognos – Daniel Levisson,</a:t>
            </a: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övergripande planering</a:t>
            </a: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10:35	Bensträckare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10:40	Näringslivet i Umeå ”post </a:t>
            </a:r>
            <a:r>
              <a:rPr kumimoji="0" lang="sv-S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corona</a:t>
            </a: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” – Peter Juneblad, näringslivschef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10:15	Bensträckare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11:20	Planeringsförutsättningar – </a:t>
            </a: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Lena Höök Gustafsson, ekonomidirektör</a:t>
            </a: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11:55	Avslutning</a:t>
            </a: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 –</a:t>
            </a: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Hans Lindberg,</a:t>
            </a: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kommunstyrelsens ordförande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12:00	</a:t>
            </a: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Tack för idag!</a:t>
            </a:r>
          </a:p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4267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7768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3600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Faktisk folkökning – våra jämförelsekommuner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E39CE368-C684-41B9-B5D0-772D971E736E}"/>
              </a:ext>
            </a:extLst>
          </p:cNvPr>
          <p:cNvSpPr txBox="1"/>
          <p:nvPr/>
        </p:nvSpPr>
        <p:spPr>
          <a:xfrm>
            <a:off x="225739" y="1358090"/>
            <a:ext cx="28387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Befolkningstillväxt halverades 2020, så </a:t>
            </a:r>
            <a:r>
              <a:rPr lang="sv-SE" b="1" dirty="0"/>
              <a:t>prognosavvikelsen blev stor</a:t>
            </a:r>
            <a:r>
              <a:rPr lang="sv-SE" dirty="0"/>
              <a:t>.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DE12E75B-9162-4480-9D7C-3C02DD3F2FFB}"/>
              </a:ext>
            </a:extLst>
          </p:cNvPr>
          <p:cNvSpPr/>
          <p:nvPr/>
        </p:nvSpPr>
        <p:spPr>
          <a:xfrm>
            <a:off x="3552626" y="1340620"/>
            <a:ext cx="35032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dirty="0">
                <a:latin typeface="Calibri" panose="020F0502020204030204" pitchFamily="34" charset="0"/>
              </a:rPr>
              <a:t>Invandringen som minskat kraftigt 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C96E069-4FE3-401E-93FD-4C80DA8C4345}"/>
              </a:ext>
            </a:extLst>
          </p:cNvPr>
          <p:cNvSpPr/>
          <p:nvPr/>
        </p:nvSpPr>
        <p:spPr>
          <a:xfrm>
            <a:off x="3552625" y="3362285"/>
            <a:ext cx="35032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dirty="0">
                <a:latin typeface="Calibri" panose="020F0502020204030204" pitchFamily="34" charset="0"/>
              </a:rPr>
              <a:t>Flyttningsnettot från andra länder halverades</a:t>
            </a:r>
            <a:endParaRPr lang="sv-SE" dirty="0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1F92A2EE-B972-4CEE-80E3-2228A98CD5FE}"/>
              </a:ext>
            </a:extLst>
          </p:cNvPr>
          <p:cNvSpPr/>
          <p:nvPr/>
        </p:nvSpPr>
        <p:spPr>
          <a:xfrm>
            <a:off x="7847633" y="1311924"/>
            <a:ext cx="41186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dirty="0">
                <a:latin typeface="Calibri" panose="020F0502020204030204" pitchFamily="34" charset="0"/>
              </a:rPr>
              <a:t>Inom länet hade vi för första gången på fyra år ett litet negativt flyttningsnetto</a:t>
            </a:r>
            <a:r>
              <a:rPr lang="sv-SE" dirty="0">
                <a:latin typeface="Calibri" panose="020F0502020204030204" pitchFamily="34" charset="0"/>
              </a:rPr>
              <a:t>.</a:t>
            </a:r>
            <a:endParaRPr lang="sv-SE" dirty="0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C0AB3F97-EB5E-4186-BD03-A0733247B72C}"/>
              </a:ext>
            </a:extLst>
          </p:cNvPr>
          <p:cNvSpPr/>
          <p:nvPr/>
        </p:nvSpPr>
        <p:spPr>
          <a:xfrm>
            <a:off x="7833946" y="3329199"/>
            <a:ext cx="38758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dirty="0">
                <a:latin typeface="Calibri" panose="020F0502020204030204" pitchFamily="34" charset="0"/>
              </a:rPr>
              <a:t>Större positivt flyttningsnetto från andra län</a:t>
            </a:r>
            <a:endParaRPr lang="sv-SE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3707E836-ECF1-4F76-8D24-23D98006B1BC}"/>
              </a:ext>
            </a:extLst>
          </p:cNvPr>
          <p:cNvSpPr/>
          <p:nvPr/>
        </p:nvSpPr>
        <p:spPr>
          <a:xfrm>
            <a:off x="3552625" y="5383950"/>
            <a:ext cx="41596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dirty="0">
                <a:latin typeface="Calibri" panose="020F0502020204030204" pitchFamily="34" charset="0"/>
              </a:rPr>
              <a:t>Det har byggts väldigt få bostäder under 2020 (preliminärt 400) vilket har lett till minskad inflyttning</a:t>
            </a:r>
            <a:endParaRPr lang="sv-SE" dirty="0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5B802974-D376-449D-9018-D6CBA6013F29}"/>
              </a:ext>
            </a:extLst>
          </p:cNvPr>
          <p:cNvSpPr/>
          <p:nvPr/>
        </p:nvSpPr>
        <p:spPr>
          <a:xfrm>
            <a:off x="225739" y="2966449"/>
            <a:ext cx="26704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>
                <a:latin typeface="Calibri" panose="020F0502020204030204" pitchFamily="34" charset="0"/>
              </a:rPr>
              <a:t>Ser man tillbaks på </a:t>
            </a:r>
            <a:r>
              <a:rPr lang="sv-SE" b="1" dirty="0">
                <a:latin typeface="Calibri" panose="020F0502020204030204" pitchFamily="34" charset="0"/>
              </a:rPr>
              <a:t>2020 så erbjöd inte flyttnettot någon befolkningstillväxt alls egentligen</a:t>
            </a:r>
            <a:endParaRPr lang="sv-SE" dirty="0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AB980618-A0DC-41CF-9FE2-85BF25DADA90}"/>
              </a:ext>
            </a:extLst>
          </p:cNvPr>
          <p:cNvSpPr/>
          <p:nvPr/>
        </p:nvSpPr>
        <p:spPr>
          <a:xfrm>
            <a:off x="7833946" y="2321004"/>
            <a:ext cx="35032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>
                <a:latin typeface="Calibri" panose="020F0502020204030204" pitchFamily="34" charset="0"/>
              </a:rPr>
              <a:t>Sett över hela året </a:t>
            </a:r>
            <a:r>
              <a:rPr lang="sv-SE" b="1" dirty="0">
                <a:latin typeface="Calibri" panose="020F0502020204030204" pitchFamily="34" charset="0"/>
              </a:rPr>
              <a:t>tappar vi en hel del folk till kranskommunerna</a:t>
            </a:r>
            <a:endParaRPr lang="sv-SE" dirty="0"/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4CA2C303-4CD0-46E1-A710-126EC439F1AF}"/>
              </a:ext>
            </a:extLst>
          </p:cNvPr>
          <p:cNvSpPr/>
          <p:nvPr/>
        </p:nvSpPr>
        <p:spPr>
          <a:xfrm>
            <a:off x="225739" y="4574808"/>
            <a:ext cx="23877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dirty="0">
                <a:latin typeface="Calibri" panose="020F0502020204030204" pitchFamily="34" charset="0"/>
              </a:rPr>
              <a:t>Befolkningstillväxten avtog helt efter augusti</a:t>
            </a:r>
            <a:endParaRPr lang="sv-SE" dirty="0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5508BCEF-1734-46BF-8732-B3702DBF48F1}"/>
              </a:ext>
            </a:extLst>
          </p:cNvPr>
          <p:cNvSpPr/>
          <p:nvPr/>
        </p:nvSpPr>
        <p:spPr>
          <a:xfrm>
            <a:off x="3552626" y="2212953"/>
            <a:ext cx="3537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>
                <a:latin typeface="Calibri" panose="020F0502020204030204" pitchFamily="34" charset="0"/>
              </a:rPr>
              <a:t>Utrikes flyttnettot förklarar närmare </a:t>
            </a:r>
            <a:r>
              <a:rPr lang="sv-SE" b="1" dirty="0">
                <a:latin typeface="Calibri" panose="020F0502020204030204" pitchFamily="34" charset="0"/>
              </a:rPr>
              <a:t>80 procent av den lägre tillväxten</a:t>
            </a:r>
            <a:endParaRPr lang="sv-SE" dirty="0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72299CAE-9244-48D9-88CD-11CB5DD59A35}"/>
              </a:ext>
            </a:extLst>
          </p:cNvPr>
          <p:cNvSpPr/>
          <p:nvPr/>
        </p:nvSpPr>
        <p:spPr>
          <a:xfrm>
            <a:off x="3552625" y="4511617"/>
            <a:ext cx="36740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dirty="0">
                <a:latin typeface="Calibri" panose="020F0502020204030204" pitchFamily="34" charset="0"/>
              </a:rPr>
              <a:t>Överdödligheten</a:t>
            </a:r>
            <a:r>
              <a:rPr lang="sv-SE" dirty="0">
                <a:latin typeface="Calibri" panose="020F0502020204030204" pitchFamily="34" charset="0"/>
              </a:rPr>
              <a:t> … var …. </a:t>
            </a:r>
            <a:r>
              <a:rPr lang="sv-SE" b="1" dirty="0">
                <a:latin typeface="Calibri" panose="020F0502020204030204" pitchFamily="34" charset="0"/>
              </a:rPr>
              <a:t>8 procent</a:t>
            </a:r>
            <a:endParaRPr lang="sv-SE" dirty="0"/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87E20818-302D-467F-B20F-9156275DD85D}"/>
              </a:ext>
            </a:extLst>
          </p:cNvPr>
          <p:cNvSpPr/>
          <p:nvPr/>
        </p:nvSpPr>
        <p:spPr>
          <a:xfrm>
            <a:off x="7833946" y="4337947"/>
            <a:ext cx="387583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>
                <a:latin typeface="Calibri" panose="020F0502020204030204" pitchFamily="34" charset="0"/>
              </a:rPr>
              <a:t>Vi hade för </a:t>
            </a:r>
            <a:r>
              <a:rPr lang="sv-SE" b="1" dirty="0">
                <a:latin typeface="Calibri" panose="020F0502020204030204" pitchFamily="34" charset="0"/>
              </a:rPr>
              <a:t>få födda även 2020 </a:t>
            </a:r>
            <a:r>
              <a:rPr lang="sv-SE" dirty="0">
                <a:latin typeface="Calibri" panose="020F0502020204030204" pitchFamily="34" charset="0"/>
              </a:rPr>
              <a:t>och kan vara en del som har skjutit på sitt barnafödande. Men där kommer kanske effekten först 2022. Samtidigt har vi alla </a:t>
            </a:r>
            <a:r>
              <a:rPr lang="sv-SE" b="1" dirty="0">
                <a:latin typeface="Calibri" panose="020F0502020204030204" pitchFamily="34" charset="0"/>
              </a:rPr>
              <a:t>tidiga 90-talister </a:t>
            </a:r>
            <a:r>
              <a:rPr lang="sv-SE" dirty="0">
                <a:latin typeface="Calibri" panose="020F0502020204030204" pitchFamily="34" charset="0"/>
              </a:rPr>
              <a:t>som inte fått barn än. </a:t>
            </a:r>
            <a:r>
              <a:rPr lang="sv-SE" b="1" dirty="0">
                <a:latin typeface="Calibri" panose="020F0502020204030204" pitchFamily="34" charset="0"/>
              </a:rPr>
              <a:t>När kommer detta? Vi har väntat på dessa i några år nu…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2455230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B39E1003-6458-4580-A646-23F89A95D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Flyttningsnettot vanligtvis större än födelsenettot</a:t>
            </a:r>
          </a:p>
        </p:txBody>
      </p:sp>
      <p:sp>
        <p:nvSpPr>
          <p:cNvPr id="7" name="Rubrik 1">
            <a:extLst>
              <a:ext uri="{FF2B5EF4-FFF2-40B4-BE49-F238E27FC236}">
                <a16:creationId xmlns:a16="http://schemas.microsoft.com/office/drawing/2014/main" id="{411BEE6F-1088-4AAA-A19C-833F8A134C4F}"/>
              </a:ext>
            </a:extLst>
          </p:cNvPr>
          <p:cNvSpPr txBox="1">
            <a:spLocks/>
          </p:cNvSpPr>
          <p:nvPr/>
        </p:nvSpPr>
        <p:spPr>
          <a:xfrm>
            <a:off x="1427951" y="1633539"/>
            <a:ext cx="9336098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endParaRPr lang="sv-SE" sz="2800" b="1" dirty="0">
              <a:solidFill>
                <a:srgbClr val="00A01E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9" name="Platshållare för innehåll 8">
            <a:extLst>
              <a:ext uri="{FF2B5EF4-FFF2-40B4-BE49-F238E27FC236}">
                <a16:creationId xmlns:a16="http://schemas.microsoft.com/office/drawing/2014/main" id="{65ACC36D-A048-4EA6-8409-815985E7AE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9319149"/>
              </p:ext>
            </p:extLst>
          </p:nvPr>
        </p:nvGraphicFramePr>
        <p:xfrm>
          <a:off x="671513" y="981075"/>
          <a:ext cx="10415587" cy="460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11153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Flyttningar till och från Umeå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23626009-A8E7-4055-B1C7-5308BF95D1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4958065"/>
              </p:ext>
            </p:extLst>
          </p:nvPr>
        </p:nvGraphicFramePr>
        <p:xfrm>
          <a:off x="671513" y="981075"/>
          <a:ext cx="10415587" cy="460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7581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Flyttningar till och från Umeå – Flyttnetto egna länet</a:t>
            </a:r>
          </a:p>
        </p:txBody>
      </p:sp>
      <p:graphicFrame>
        <p:nvGraphicFramePr>
          <p:cNvPr id="5" name="Platshållare för innehåll 4">
            <a:extLst>
              <a:ext uri="{FF2B5EF4-FFF2-40B4-BE49-F238E27FC236}">
                <a16:creationId xmlns:a16="http://schemas.microsoft.com/office/drawing/2014/main" id="{23626009-A8E7-4055-B1C7-5308BF95D1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6117126"/>
              </p:ext>
            </p:extLst>
          </p:nvPr>
        </p:nvGraphicFramePr>
        <p:xfrm>
          <a:off x="671513" y="981075"/>
          <a:ext cx="10415587" cy="460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0743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Flyttningar till och från Umeå – Flyttnetto övriga landet</a:t>
            </a:r>
          </a:p>
        </p:txBody>
      </p:sp>
      <p:graphicFrame>
        <p:nvGraphicFramePr>
          <p:cNvPr id="6" name="Platshållare för innehåll 5">
            <a:extLst>
              <a:ext uri="{FF2B5EF4-FFF2-40B4-BE49-F238E27FC236}">
                <a16:creationId xmlns:a16="http://schemas.microsoft.com/office/drawing/2014/main" id="{DD2A434F-F444-44EA-BF03-3B23DFB83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5185805"/>
              </p:ext>
            </p:extLst>
          </p:nvPr>
        </p:nvGraphicFramePr>
        <p:xfrm>
          <a:off x="671513" y="981075"/>
          <a:ext cx="10415587" cy="460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07602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Flyttningar till och från Umeå – Flyttnetto utlandet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3CDB2037-9899-4F11-A4B6-819C2C48FC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0916001"/>
              </p:ext>
            </p:extLst>
          </p:nvPr>
        </p:nvGraphicFramePr>
        <p:xfrm>
          <a:off x="671513" y="981075"/>
          <a:ext cx="10415587" cy="460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746091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Grundantaganden Prognos 21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1"/>
          </p:nvPr>
        </p:nvSpPr>
        <p:spPr>
          <a:xfrm>
            <a:off x="1981200" y="2060848"/>
            <a:ext cx="5482952" cy="3917032"/>
          </a:xfrm>
        </p:spPr>
        <p:txBody>
          <a:bodyPr/>
          <a:lstStyle/>
          <a:p>
            <a:pPr marL="0" lvl="2" indent="0">
              <a:buNone/>
            </a:pPr>
            <a:r>
              <a:rPr lang="sv-SE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Specifika antaganden Umeå</a:t>
            </a:r>
          </a:p>
          <a:p>
            <a:pPr marL="457200" lvl="2" indent="-457200">
              <a:buFont typeface="+mj-lt"/>
              <a:buAutoNum type="arabicPeriod"/>
            </a:pPr>
            <a:r>
              <a:rPr lang="sv-SE" dirty="0">
                <a:latin typeface="Calibri Light" panose="020F0302020204030204" pitchFamily="34" charset="0"/>
                <a:cs typeface="Calibri Light" panose="020F0302020204030204" pitchFamily="34" charset="0"/>
              </a:rPr>
              <a:t>Kommunens summerade fruktsamhetstal följer rikets utveckling men på en lägre nivå.</a:t>
            </a:r>
          </a:p>
          <a:p>
            <a:pPr marL="457200" lvl="2" indent="-457200">
              <a:buFont typeface="+mj-lt"/>
              <a:buAutoNum type="arabicPeriod"/>
            </a:pPr>
            <a:r>
              <a:rPr lang="sv-SE" dirty="0">
                <a:latin typeface="Calibri Light" panose="020F0302020204030204" pitchFamily="34" charset="0"/>
                <a:cs typeface="Calibri Light" panose="020F0302020204030204" pitchFamily="34" charset="0"/>
              </a:rPr>
              <a:t>Umeås fruktsamhetstal är lägre än föregående prognos men ökar under perioden.</a:t>
            </a:r>
          </a:p>
          <a:p>
            <a:pPr marL="457200" lvl="2" indent="-457200">
              <a:buFont typeface="Arial" pitchFamily="34" charset="0"/>
              <a:buAutoNum type="arabicPeriod"/>
            </a:pPr>
            <a:r>
              <a:rPr lang="sv-SE" dirty="0">
                <a:latin typeface="Calibri Light" panose="020F0302020204030204" pitchFamily="34" charset="0"/>
                <a:cs typeface="Calibri Light" panose="020F0302020204030204" pitchFamily="34" charset="0"/>
              </a:rPr>
              <a:t>Fortsatt positiva nettoinflyttningar mot övriga län</a:t>
            </a:r>
          </a:p>
          <a:p>
            <a:pPr marL="457200" lvl="2" indent="-457200">
              <a:buFont typeface="Arial" pitchFamily="34" charset="0"/>
              <a:buAutoNum type="arabicPeriod"/>
            </a:pPr>
            <a:r>
              <a:rPr lang="sv-SE" dirty="0">
                <a:latin typeface="Calibri Light" panose="020F0302020204030204" pitchFamily="34" charset="0"/>
                <a:cs typeface="Calibri Light" panose="020F0302020204030204" pitchFamily="34" charset="0"/>
              </a:rPr>
              <a:t>Minskande netto mot egna länet men rekyl under 2021</a:t>
            </a:r>
          </a:p>
          <a:p>
            <a:pPr marL="457200" lvl="2" indent="-457200">
              <a:buAutoNum type="arabicPeriod"/>
            </a:pPr>
            <a:r>
              <a:rPr lang="sv-SE" dirty="0">
                <a:latin typeface="Calibri Light" panose="020F0302020204030204" pitchFamily="34" charset="0"/>
                <a:cs typeface="Calibri Light" panose="020F0302020204030204" pitchFamily="34" charset="0"/>
              </a:rPr>
              <a:t>Lägre netto mot utlandet.</a:t>
            </a:r>
          </a:p>
          <a:p>
            <a:pPr marL="457200" lvl="2" indent="-457200">
              <a:buAutoNum type="arabicPeriod"/>
            </a:pPr>
            <a:endParaRPr lang="sv-SE" dirty="0"/>
          </a:p>
          <a:p>
            <a:pPr marL="514350" indent="-514350">
              <a:buAutoNum type="arabicPeriod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1757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Fruktsamhetstalen följer rikets utveckling</a:t>
            </a:r>
          </a:p>
        </p:txBody>
      </p:sp>
      <p:graphicFrame>
        <p:nvGraphicFramePr>
          <p:cNvPr id="10" name="Platshållare för innehåll 20">
            <a:extLst>
              <a:ext uri="{FF2B5EF4-FFF2-40B4-BE49-F238E27FC236}">
                <a16:creationId xmlns:a16="http://schemas.microsoft.com/office/drawing/2014/main" id="{2A5E64BF-8D88-4997-B7BD-B6D46000B1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6380477"/>
              </p:ext>
            </p:extLst>
          </p:nvPr>
        </p:nvGraphicFramePr>
        <p:xfrm>
          <a:off x="671513" y="981075"/>
          <a:ext cx="10415587" cy="460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ruta 10">
            <a:extLst>
              <a:ext uri="{FF2B5EF4-FFF2-40B4-BE49-F238E27FC236}">
                <a16:creationId xmlns:a16="http://schemas.microsoft.com/office/drawing/2014/main" id="{D9424D10-DB72-488E-929B-9E932B0D69FA}"/>
              </a:ext>
            </a:extLst>
          </p:cNvPr>
          <p:cNvSpPr txBox="1"/>
          <p:nvPr/>
        </p:nvSpPr>
        <p:spPr>
          <a:xfrm>
            <a:off x="9487397" y="4358872"/>
            <a:ext cx="115212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1200" dirty="0"/>
              <a:t>Prognosperiod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076814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55A24980-CCDD-4757-BD2C-3F46804A4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Förbättrade nettoflöden mot övriga län</a:t>
            </a:r>
            <a:endParaRPr lang="sv-SE" dirty="0"/>
          </a:p>
        </p:txBody>
      </p:sp>
      <p:graphicFrame>
        <p:nvGraphicFramePr>
          <p:cNvPr id="6" name="Platshållare för innehåll 5">
            <a:extLst>
              <a:ext uri="{FF2B5EF4-FFF2-40B4-BE49-F238E27FC236}">
                <a16:creationId xmlns:a16="http://schemas.microsoft.com/office/drawing/2014/main" id="{4FCF211A-EA00-457E-8517-DB5F7C15A9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62169"/>
              </p:ext>
            </p:extLst>
          </p:nvPr>
        </p:nvGraphicFramePr>
        <p:xfrm>
          <a:off x="671513" y="981075"/>
          <a:ext cx="10415587" cy="460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841965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Umeås viktigaste inflyttningsgrupp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605E97EC-EAD6-4C20-9E7C-53A3FF9750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3759533"/>
              </p:ext>
            </p:extLst>
          </p:nvPr>
        </p:nvGraphicFramePr>
        <p:xfrm>
          <a:off x="671513" y="981075"/>
          <a:ext cx="10415587" cy="460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92757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73006" y="332656"/>
            <a:ext cx="10799591" cy="648072"/>
          </a:xfrm>
        </p:spPr>
        <p:txBody>
          <a:bodyPr anchor="t">
            <a:normAutofit/>
          </a:bodyPr>
          <a:lstStyle/>
          <a:p>
            <a:r>
              <a:rPr lang="sv-SE"/>
              <a:t>Upplägg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type="body" sz="half" idx="2"/>
          </p:nvPr>
        </p:nvSpPr>
        <p:spPr>
          <a:xfrm>
            <a:off x="710568" y="1412776"/>
            <a:ext cx="5191125" cy="432048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sv-SE" sz="1400" b="1" dirty="0"/>
              <a:t>1. Året som gått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1400" i="1" dirty="0"/>
              <a:t>Befolkning och bostadsbyggande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1400" i="1" dirty="0"/>
              <a:t>Prognosfel P2020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1400" i="1" dirty="0"/>
              <a:t>Tillväxtkomponenterna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1400" i="1" dirty="0"/>
              <a:t>Våra jämförelsekommuner i pandemin – hur står sig Umeå?</a:t>
            </a:r>
          </a:p>
          <a:p>
            <a:pPr>
              <a:lnSpc>
                <a:spcPct val="120000"/>
              </a:lnSpc>
            </a:pPr>
            <a:endParaRPr lang="sv-SE" sz="1400" i="1" dirty="0"/>
          </a:p>
          <a:p>
            <a:pPr marL="0" indent="0">
              <a:lnSpc>
                <a:spcPct val="120000"/>
              </a:lnSpc>
              <a:buNone/>
            </a:pPr>
            <a:r>
              <a:rPr lang="sv-SE" sz="1400" b="1" dirty="0"/>
              <a:t>2. Antaganden i årets prognos (Fertilitet, migration, tillväxttakt)</a:t>
            </a:r>
            <a:endParaRPr lang="sv-SE" sz="1400" i="1" dirty="0"/>
          </a:p>
          <a:p>
            <a:pPr marL="0" indent="0">
              <a:lnSpc>
                <a:spcPct val="120000"/>
              </a:lnSpc>
              <a:buNone/>
            </a:pPr>
            <a:endParaRPr lang="sv-SE" sz="1400" b="1" dirty="0"/>
          </a:p>
          <a:p>
            <a:pPr marL="0" indent="0">
              <a:lnSpc>
                <a:spcPct val="120000"/>
              </a:lnSpc>
              <a:buNone/>
            </a:pPr>
            <a:r>
              <a:rPr lang="sv-SE" sz="1400" b="1" dirty="0"/>
              <a:t>3. Prognos 2021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1400" i="1" dirty="0"/>
              <a:t>”Tillväxtkomponenterna”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1400" i="1" dirty="0"/>
              <a:t>Viktiga planeringsåldrar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1400" i="1" dirty="0"/>
              <a:t>Försörjningsbördan och utvecklingen av försörjningskvoten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267A20A8-0AC9-4DBA-B7DB-2ADC8AEEC6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28906" y="1412776"/>
            <a:ext cx="4814685" cy="4320480"/>
          </a:xfrm>
        </p:spPr>
      </p:sp>
    </p:spTree>
    <p:extLst>
      <p:ext uri="{BB962C8B-B14F-4D97-AF65-F5344CB8AC3E}">
        <p14:creationId xmlns:p14="http://schemas.microsoft.com/office/powerpoint/2010/main" val="942623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Rikets prognos, 19-24 åringar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F41D7625-5466-455B-8F2B-6CACE6397889}"/>
              </a:ext>
            </a:extLst>
          </p:cNvPr>
          <p:cNvSpPr txBox="1"/>
          <p:nvPr/>
        </p:nvSpPr>
        <p:spPr>
          <a:xfrm>
            <a:off x="8238785" y="1268412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>
                <a:solidFill>
                  <a:srgbClr val="00A01E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Utblick</a:t>
            </a:r>
            <a:endParaRPr lang="sv-SE" sz="3200" b="1" dirty="0">
              <a:solidFill>
                <a:srgbClr val="00A01E"/>
              </a:solidFill>
              <a:latin typeface="Calibri Light" panose="020F0302020204030204" pitchFamily="34" charset="0"/>
              <a:ea typeface="+mj-ea"/>
              <a:cs typeface="Calibri Light" panose="020F0302020204030204" pitchFamily="34" charset="0"/>
            </a:endParaRPr>
          </a:p>
        </p:txBody>
      </p:sp>
      <p:graphicFrame>
        <p:nvGraphicFramePr>
          <p:cNvPr id="16" name="Platshållare för innehåll 15">
            <a:extLst>
              <a:ext uri="{FF2B5EF4-FFF2-40B4-BE49-F238E27FC236}">
                <a16:creationId xmlns:a16="http://schemas.microsoft.com/office/drawing/2014/main" id="{19383D5F-EE51-4A22-AE37-ECF24E8211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6442066"/>
              </p:ext>
            </p:extLst>
          </p:nvPr>
        </p:nvGraphicFramePr>
        <p:xfrm>
          <a:off x="671513" y="981075"/>
          <a:ext cx="10415587" cy="460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308336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Procentuell tillväxt?</a:t>
            </a:r>
          </a:p>
        </p:txBody>
      </p:sp>
      <p:graphicFrame>
        <p:nvGraphicFramePr>
          <p:cNvPr id="6" name="Platshållare för innehåll 4">
            <a:extLst>
              <a:ext uri="{FF2B5EF4-FFF2-40B4-BE49-F238E27FC236}">
                <a16:creationId xmlns:a16="http://schemas.microsoft.com/office/drawing/2014/main" id="{1318D025-4BAC-45F8-8A39-6B026D5B17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3046859"/>
              </p:ext>
            </p:extLst>
          </p:nvPr>
        </p:nvGraphicFramePr>
        <p:xfrm>
          <a:off x="671513" y="981075"/>
          <a:ext cx="10415587" cy="460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530220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CA78A027-7ADF-43BD-91DF-F1E00C0EA26C}"/>
              </a:ext>
            </a:extLst>
          </p:cNvPr>
          <p:cNvSpPr txBox="1">
            <a:spLocks/>
          </p:cNvSpPr>
          <p:nvPr/>
        </p:nvSpPr>
        <p:spPr>
          <a:xfrm>
            <a:off x="2473694" y="2276872"/>
            <a:ext cx="8229600" cy="17281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sv-SE" sz="3600" b="1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Hur stor blir folkökningen de </a:t>
            </a:r>
          </a:p>
          <a:p>
            <a:r>
              <a:rPr lang="sv-SE" sz="3600" b="1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kommande 12 åren?</a:t>
            </a:r>
            <a:endParaRPr lang="sv-SE" sz="3100" i="1" dirty="0">
              <a:solidFill>
                <a:srgbClr val="00A01E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483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Fortfarande hög tillväxt i årets prognos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07245FCC-C85E-4DD6-9704-6A4BBEFB980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1513" y="981075"/>
          <a:ext cx="10415587" cy="460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999185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Flyttningars betydelse för befolkningstillväxten</a:t>
            </a:r>
          </a:p>
        </p:txBody>
      </p:sp>
      <p:graphicFrame>
        <p:nvGraphicFramePr>
          <p:cNvPr id="6" name="Platshållare för innehåll 5">
            <a:extLst>
              <a:ext uri="{FF2B5EF4-FFF2-40B4-BE49-F238E27FC236}">
                <a16:creationId xmlns:a16="http://schemas.microsoft.com/office/drawing/2014/main" id="{B8D38E9C-EDF2-4D60-BFE9-6A6D03D179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1989222"/>
              </p:ext>
            </p:extLst>
          </p:nvPr>
        </p:nvGraphicFramePr>
        <p:xfrm>
          <a:off x="671513" y="981075"/>
          <a:ext cx="10415587" cy="460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395141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Jämförelser mellan årets och föregående års prognos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2800" dirty="0">
                <a:solidFill>
                  <a:srgbClr val="00A01E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Årets prognos</a:t>
            </a:r>
            <a:endParaRPr lang="sv-SE" sz="3200" dirty="0">
              <a:solidFill>
                <a:srgbClr val="00A01E"/>
              </a:solidFill>
              <a:latin typeface="Calibri Light" panose="020F0302020204030204" pitchFamily="34" charset="0"/>
              <a:ea typeface="+mj-ea"/>
              <a:cs typeface="Calibri Light" panose="020F0302020204030204" pitchFamily="34" charset="0"/>
            </a:endParaRP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Tillväxttakt =  1,09 % per år</a:t>
            </a:r>
          </a:p>
          <a:p>
            <a:endParaRPr lang="sv-SE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sv-SE" sz="20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Genomsnittliga årliga värden:</a:t>
            </a:r>
          </a:p>
          <a:p>
            <a:r>
              <a:rPr lang="sv-S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Födelseöverskott	693</a:t>
            </a:r>
          </a:p>
          <a:p>
            <a:r>
              <a:rPr lang="sv-S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Flyttnetto		835</a:t>
            </a:r>
          </a:p>
          <a:p>
            <a:r>
              <a:rPr lang="sv-S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Befolkningstillväxt	1 500</a:t>
            </a:r>
          </a:p>
          <a:p>
            <a:endParaRPr lang="sv-SE"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sz="2800" dirty="0">
                <a:solidFill>
                  <a:srgbClr val="00A01E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Föregående års prognos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Tillväxttakt =  1,16 % per år</a:t>
            </a:r>
          </a:p>
          <a:p>
            <a:endParaRPr lang="sv-SE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sv-SE" sz="20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Genomsnittliga årliga värden:</a:t>
            </a:r>
          </a:p>
          <a:p>
            <a:r>
              <a:rPr lang="sv-S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Födelseöverskott	740</a:t>
            </a:r>
          </a:p>
          <a:p>
            <a:r>
              <a:rPr lang="sv-S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Flyttnetto		848</a:t>
            </a:r>
          </a:p>
          <a:p>
            <a:r>
              <a:rPr lang="sv-S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Befolkningstillväxt	1 588</a:t>
            </a:r>
          </a:p>
          <a:p>
            <a:endParaRPr lang="sv-SE"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3509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Prognosen i olika perioder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2800" dirty="0">
                <a:solidFill>
                  <a:srgbClr val="00A01E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2021-2025</a:t>
            </a:r>
            <a:endParaRPr lang="sv-SE" sz="3200" dirty="0">
              <a:solidFill>
                <a:srgbClr val="00A01E"/>
              </a:solidFill>
              <a:latin typeface="Calibri Light" panose="020F0302020204030204" pitchFamily="34" charset="0"/>
              <a:ea typeface="+mj-ea"/>
              <a:cs typeface="Calibri Light" panose="020F0302020204030204" pitchFamily="34" charset="0"/>
            </a:endParaRP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Tillväxttakt =  1,11 % per år</a:t>
            </a:r>
          </a:p>
          <a:p>
            <a:endParaRPr lang="sv-SE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sv-SE" sz="20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Genomsnittliga årliga värden:</a:t>
            </a:r>
          </a:p>
          <a:p>
            <a:r>
              <a:rPr lang="sv-S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Födelseöverskott	664</a:t>
            </a:r>
          </a:p>
          <a:p>
            <a:r>
              <a:rPr lang="sv-S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Flyttnetto 		818</a:t>
            </a:r>
          </a:p>
          <a:p>
            <a:r>
              <a:rPr lang="sv-S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Befolkningstillväxt	1 482</a:t>
            </a:r>
          </a:p>
          <a:p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sz="2800" dirty="0">
                <a:solidFill>
                  <a:srgbClr val="00A01E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2026-2032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Tillväxttakt =  1,06 % per år</a:t>
            </a:r>
          </a:p>
          <a:p>
            <a:endParaRPr lang="sv-SE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sv-SE" sz="20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Genomsnittliga årliga värden:</a:t>
            </a:r>
          </a:p>
          <a:p>
            <a:r>
              <a:rPr lang="sv-S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Födelseöverskott	727</a:t>
            </a:r>
          </a:p>
          <a:p>
            <a:r>
              <a:rPr lang="sv-S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Flyttnetto 		786</a:t>
            </a:r>
          </a:p>
          <a:p>
            <a:r>
              <a:rPr lang="sv-S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Befolkningstillväxt	1 513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60586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Flyktingar - nationellt</a:t>
            </a:r>
          </a:p>
        </p:txBody>
      </p:sp>
      <p:graphicFrame>
        <p:nvGraphicFramePr>
          <p:cNvPr id="11" name="Platshållare för innehåll 10">
            <a:extLst>
              <a:ext uri="{FF2B5EF4-FFF2-40B4-BE49-F238E27FC236}">
                <a16:creationId xmlns:a16="http://schemas.microsoft.com/office/drawing/2014/main" id="{154366C8-7593-4393-ADD2-1F244D088C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2152175"/>
              </p:ext>
            </p:extLst>
          </p:nvPr>
        </p:nvGraphicFramePr>
        <p:xfrm>
          <a:off x="888206" y="1124743"/>
          <a:ext cx="10415587" cy="460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10186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473694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v-SE" sz="4000" b="1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Viktiga planeringsåldrar</a:t>
            </a:r>
            <a:br>
              <a:rPr lang="sv-SE" b="1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sv-SE" b="1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sv-SE" sz="3100" i="1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Barn och unga</a:t>
            </a:r>
          </a:p>
        </p:txBody>
      </p:sp>
    </p:spTree>
    <p:extLst>
      <p:ext uri="{BB962C8B-B14F-4D97-AF65-F5344CB8AC3E}">
        <p14:creationId xmlns:p14="http://schemas.microsoft.com/office/powerpoint/2010/main" val="19405254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Förskolan (1-5 år) ökar</a:t>
            </a:r>
          </a:p>
        </p:txBody>
      </p:sp>
      <p:graphicFrame>
        <p:nvGraphicFramePr>
          <p:cNvPr id="6" name="Platshållare för innehåll 5">
            <a:extLst>
              <a:ext uri="{FF2B5EF4-FFF2-40B4-BE49-F238E27FC236}">
                <a16:creationId xmlns:a16="http://schemas.microsoft.com/office/drawing/2014/main" id="{28F19751-C8D6-4077-AE0C-BA09F9D50B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9638145"/>
              </p:ext>
            </p:extLst>
          </p:nvPr>
        </p:nvGraphicFramePr>
        <p:xfrm>
          <a:off x="671513" y="981075"/>
          <a:ext cx="10415587" cy="460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8026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3133794" y="1556792"/>
            <a:ext cx="5400000" cy="4320000"/>
          </a:xfrm>
          <a:prstGeom prst="rect">
            <a:avLst/>
          </a:prstGeom>
          <a:solidFill>
            <a:srgbClr val="00A01E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Befolkningsökning 2020</a:t>
            </a:r>
          </a:p>
          <a:p>
            <a:pPr algn="ctr"/>
            <a:r>
              <a:rPr lang="sv-SE" sz="2400" dirty="0"/>
              <a:t>+ 1 323 personer</a:t>
            </a: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778D51E4-83A0-4F5E-B4E8-1C3398C2B859}"/>
              </a:ext>
            </a:extLst>
          </p:cNvPr>
          <p:cNvSpPr/>
          <p:nvPr/>
        </p:nvSpPr>
        <p:spPr>
          <a:xfrm>
            <a:off x="13884696" y="1340672"/>
            <a:ext cx="2105555" cy="864000"/>
          </a:xfrm>
          <a:prstGeom prst="rect">
            <a:avLst/>
          </a:prstGeom>
          <a:solidFill>
            <a:srgbClr val="006E1E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/>
              <a:t>Födelsenetto</a:t>
            </a:r>
          </a:p>
          <a:p>
            <a:pPr algn="ctr"/>
            <a:r>
              <a:rPr lang="sv-SE" sz="1600" dirty="0"/>
              <a:t>+ 574 </a:t>
            </a:r>
            <a:r>
              <a:rPr lang="sv-SE" sz="1100" dirty="0"/>
              <a:t>personer</a:t>
            </a:r>
            <a:endParaRPr lang="sv-SE" sz="1600" dirty="0"/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39B85841-40EB-4859-BDE7-423E4B82ADF4}"/>
              </a:ext>
            </a:extLst>
          </p:cNvPr>
          <p:cNvSpPr/>
          <p:nvPr/>
        </p:nvSpPr>
        <p:spPr>
          <a:xfrm>
            <a:off x="14604904" y="2200024"/>
            <a:ext cx="1385347" cy="864000"/>
          </a:xfrm>
          <a:prstGeom prst="rect">
            <a:avLst/>
          </a:prstGeom>
          <a:solidFill>
            <a:srgbClr val="006E1E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/>
              <a:t>Egna länet</a:t>
            </a:r>
          </a:p>
          <a:p>
            <a:pPr algn="ctr"/>
            <a:r>
              <a:rPr lang="sv-SE" sz="1600" dirty="0"/>
              <a:t>+ 339 </a:t>
            </a:r>
            <a:r>
              <a:rPr lang="sv-SE" sz="1100" dirty="0"/>
              <a:t>personer</a:t>
            </a:r>
            <a:endParaRPr lang="sv-SE" sz="1600" dirty="0"/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09332AB1-7507-4449-AE97-BA9CAFBFF253}"/>
              </a:ext>
            </a:extLst>
          </p:cNvPr>
          <p:cNvSpPr/>
          <p:nvPr/>
        </p:nvSpPr>
        <p:spPr>
          <a:xfrm>
            <a:off x="14604904" y="3056380"/>
            <a:ext cx="1385347" cy="864000"/>
          </a:xfrm>
          <a:prstGeom prst="rect">
            <a:avLst/>
          </a:prstGeom>
          <a:solidFill>
            <a:srgbClr val="006E1E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/>
              <a:t>Övriga län</a:t>
            </a:r>
          </a:p>
          <a:p>
            <a:pPr algn="ctr"/>
            <a:r>
              <a:rPr lang="sv-SE" sz="1600" dirty="0"/>
              <a:t>+ 362 </a:t>
            </a:r>
            <a:r>
              <a:rPr lang="sv-SE" sz="1100" dirty="0"/>
              <a:t>personer</a:t>
            </a:r>
            <a:endParaRPr lang="sv-SE" sz="1600" dirty="0"/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15C75106-EE8D-468F-88EF-1D76D8185241}"/>
              </a:ext>
            </a:extLst>
          </p:cNvPr>
          <p:cNvSpPr/>
          <p:nvPr/>
        </p:nvSpPr>
        <p:spPr>
          <a:xfrm>
            <a:off x="14604904" y="3927078"/>
            <a:ext cx="1385347" cy="864000"/>
          </a:xfrm>
          <a:prstGeom prst="rect">
            <a:avLst/>
          </a:prstGeom>
          <a:solidFill>
            <a:srgbClr val="006E1E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/>
              <a:t>Utlandet</a:t>
            </a:r>
          </a:p>
          <a:p>
            <a:pPr algn="ctr"/>
            <a:r>
              <a:rPr lang="sv-SE" sz="1600" dirty="0"/>
              <a:t>+ 756 </a:t>
            </a:r>
            <a:r>
              <a:rPr lang="sv-SE" sz="1100" dirty="0"/>
              <a:t>personer</a:t>
            </a:r>
            <a:endParaRPr lang="sv-SE" sz="1600" dirty="0"/>
          </a:p>
        </p:txBody>
      </p:sp>
      <p:sp>
        <p:nvSpPr>
          <p:cNvPr id="25" name="Rektangel 24">
            <a:extLst>
              <a:ext uri="{FF2B5EF4-FFF2-40B4-BE49-F238E27FC236}">
                <a16:creationId xmlns:a16="http://schemas.microsoft.com/office/drawing/2014/main" id="{78EE0CED-9EDA-4F01-98DB-9EDADDEE756D}"/>
              </a:ext>
            </a:extLst>
          </p:cNvPr>
          <p:cNvSpPr/>
          <p:nvPr/>
        </p:nvSpPr>
        <p:spPr>
          <a:xfrm>
            <a:off x="13884696" y="4797152"/>
            <a:ext cx="2105555" cy="864000"/>
          </a:xfrm>
          <a:prstGeom prst="rect">
            <a:avLst/>
          </a:prstGeom>
          <a:solidFill>
            <a:srgbClr val="006E1E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/>
              <a:t>Justeringar</a:t>
            </a:r>
          </a:p>
          <a:p>
            <a:pPr algn="ctr"/>
            <a:r>
              <a:rPr lang="sv-SE" sz="1600" dirty="0"/>
              <a:t>+ 8 </a:t>
            </a:r>
            <a:r>
              <a:rPr lang="sv-SE" sz="1100" dirty="0"/>
              <a:t>personer</a:t>
            </a:r>
            <a:endParaRPr lang="sv-SE" sz="1600" dirty="0"/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650C0238-5729-41A8-8B5D-7F792AA363A0}"/>
              </a:ext>
            </a:extLst>
          </p:cNvPr>
          <p:cNvSpPr/>
          <p:nvPr/>
        </p:nvSpPr>
        <p:spPr>
          <a:xfrm>
            <a:off x="13883354" y="2199645"/>
            <a:ext cx="720000" cy="2591433"/>
          </a:xfrm>
          <a:prstGeom prst="rect">
            <a:avLst/>
          </a:prstGeom>
          <a:solidFill>
            <a:srgbClr val="006E1E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sv-SE" sz="1600" dirty="0"/>
              <a:t>Flyttnetto</a:t>
            </a:r>
          </a:p>
        </p:txBody>
      </p:sp>
    </p:spTree>
    <p:extLst>
      <p:ext uri="{BB962C8B-B14F-4D97-AF65-F5344CB8AC3E}">
        <p14:creationId xmlns:p14="http://schemas.microsoft.com/office/powerpoint/2010/main" val="20894813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Låg- och Mellanstadiet (6-12 år)</a:t>
            </a:r>
          </a:p>
        </p:txBody>
      </p:sp>
      <p:graphicFrame>
        <p:nvGraphicFramePr>
          <p:cNvPr id="6" name="Platshållare för innehåll 5">
            <a:extLst>
              <a:ext uri="{FF2B5EF4-FFF2-40B4-BE49-F238E27FC236}">
                <a16:creationId xmlns:a16="http://schemas.microsoft.com/office/drawing/2014/main" id="{D843E2F3-9E1B-45B6-A419-19C4CD717C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83124"/>
              </p:ext>
            </p:extLst>
          </p:nvPr>
        </p:nvGraphicFramePr>
        <p:xfrm>
          <a:off x="671513" y="981075"/>
          <a:ext cx="10415587" cy="460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500303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Högstadiet (13-15 år)</a:t>
            </a:r>
          </a:p>
        </p:txBody>
      </p:sp>
      <p:graphicFrame>
        <p:nvGraphicFramePr>
          <p:cNvPr id="6" name="Platshållare för innehåll 5">
            <a:extLst>
              <a:ext uri="{FF2B5EF4-FFF2-40B4-BE49-F238E27FC236}">
                <a16:creationId xmlns:a16="http://schemas.microsoft.com/office/drawing/2014/main" id="{2242E418-194E-48EF-8D7C-B7EF768306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17316"/>
              </p:ext>
            </p:extLst>
          </p:nvPr>
        </p:nvGraphicFramePr>
        <p:xfrm>
          <a:off x="671513" y="981075"/>
          <a:ext cx="10415587" cy="460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012707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Gymnasiet (16-18 år)</a:t>
            </a:r>
          </a:p>
        </p:txBody>
      </p:sp>
      <p:graphicFrame>
        <p:nvGraphicFramePr>
          <p:cNvPr id="6" name="Platshållare för innehåll 5">
            <a:extLst>
              <a:ext uri="{FF2B5EF4-FFF2-40B4-BE49-F238E27FC236}">
                <a16:creationId xmlns:a16="http://schemas.microsoft.com/office/drawing/2014/main" id="{2B20012C-7297-4696-803C-9D35B05B8B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4460887"/>
              </p:ext>
            </p:extLst>
          </p:nvPr>
        </p:nvGraphicFramePr>
        <p:xfrm>
          <a:off x="671513" y="981075"/>
          <a:ext cx="10415587" cy="460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52732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Barn och unga fram till 2025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58919" y="1264815"/>
            <a:ext cx="10416576" cy="4608512"/>
          </a:xfrm>
        </p:spPr>
        <p:txBody>
          <a:bodyPr/>
          <a:lstStyle/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0 år</a:t>
            </a:r>
            <a:r>
              <a:rPr lang="sv-SE" sz="2000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			</a:t>
            </a:r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+173 </a:t>
            </a:r>
            <a:r>
              <a:rPr lang="sv-S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födda			(+11%)</a:t>
            </a:r>
          </a:p>
          <a:p>
            <a:endParaRPr lang="sv-SE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1-5 år</a:t>
            </a:r>
            <a:r>
              <a:rPr lang="sv-SE" sz="3200" dirty="0">
                <a:solidFill>
                  <a:srgbClr val="00A01E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				</a:t>
            </a:r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+408 </a:t>
            </a:r>
            <a:r>
              <a:rPr lang="sv-S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förskolebarn		(+5%)</a:t>
            </a:r>
          </a:p>
          <a:p>
            <a:endParaRPr lang="sv-SE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6-15 år</a:t>
            </a:r>
            <a:r>
              <a:rPr lang="sv-SE" sz="2000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		</a:t>
            </a:r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+680 </a:t>
            </a:r>
            <a:r>
              <a:rPr lang="sv-S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grundskolebarn (LMH)	(+5%)</a:t>
            </a:r>
          </a:p>
          <a:p>
            <a:endParaRPr lang="sv-SE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16-18 år</a:t>
            </a:r>
            <a:r>
              <a:rPr lang="sv-SE" sz="2000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		</a:t>
            </a:r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+627 </a:t>
            </a:r>
            <a:r>
              <a:rPr lang="sv-S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i gymnasieskolan		(+16%)</a:t>
            </a:r>
          </a:p>
          <a:p>
            <a:endParaRPr lang="sv-SE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sv-S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0765763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Barn och unga fram till 2032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60773" y="1268760"/>
            <a:ext cx="8229600" cy="4320480"/>
          </a:xfrm>
        </p:spPr>
        <p:txBody>
          <a:bodyPr/>
          <a:lstStyle/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0 år</a:t>
            </a:r>
            <a:r>
              <a:rPr lang="sv-SE" sz="2000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			</a:t>
            </a:r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+313 </a:t>
            </a:r>
            <a:r>
              <a:rPr lang="sv-S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födda			(+21%)</a:t>
            </a:r>
          </a:p>
          <a:p>
            <a:endParaRPr lang="sv-SE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1-5 år</a:t>
            </a:r>
            <a:r>
              <a:rPr lang="sv-SE" sz="3200" dirty="0">
                <a:solidFill>
                  <a:srgbClr val="00A01E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				</a:t>
            </a:r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+1 349 </a:t>
            </a:r>
            <a:r>
              <a:rPr lang="sv-S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förskolebarn		(+18%)</a:t>
            </a:r>
          </a:p>
          <a:p>
            <a:endParaRPr lang="sv-SE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6-15 år</a:t>
            </a:r>
            <a:r>
              <a:rPr lang="sv-SE" sz="2000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		</a:t>
            </a:r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+1 551 </a:t>
            </a:r>
            <a:r>
              <a:rPr lang="sv-S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grundskolebarn (LMH)	(+11%)</a:t>
            </a:r>
          </a:p>
          <a:p>
            <a:endParaRPr lang="sv-SE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16-18 år</a:t>
            </a:r>
            <a:r>
              <a:rPr lang="sv-SE" sz="2000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		</a:t>
            </a:r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+922 </a:t>
            </a:r>
            <a:r>
              <a:rPr lang="sv-S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i gymnasieskolan		(+24%)</a:t>
            </a:r>
          </a:p>
          <a:p>
            <a:endParaRPr lang="sv-SE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sv-SE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6974778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title"/>
          </p:nvPr>
        </p:nvSpPr>
        <p:spPr>
          <a:xfrm>
            <a:off x="2473694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v-SE" sz="4000" b="1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Viktiga planeringsåldrar</a:t>
            </a:r>
            <a:br>
              <a:rPr lang="sv-SE" b="1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sv-SE" b="1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sv-SE" sz="3100" i="1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Äldre</a:t>
            </a:r>
          </a:p>
        </p:txBody>
      </p:sp>
    </p:spTree>
    <p:extLst>
      <p:ext uri="{BB962C8B-B14F-4D97-AF65-F5344CB8AC3E}">
        <p14:creationId xmlns:p14="http://schemas.microsoft.com/office/powerpoint/2010/main" val="24483966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Yngre äldre (65-79 år)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FD948A6B-4B3F-44F9-8757-A218146E69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3274402"/>
              </p:ext>
            </p:extLst>
          </p:nvPr>
        </p:nvGraphicFramePr>
        <p:xfrm>
          <a:off x="671513" y="981075"/>
          <a:ext cx="10415587" cy="460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673885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40-talisterna blir 80 år</a:t>
            </a:r>
          </a:p>
        </p:txBody>
      </p:sp>
      <p:graphicFrame>
        <p:nvGraphicFramePr>
          <p:cNvPr id="6" name="Platshållare för innehåll 5">
            <a:extLst>
              <a:ext uri="{FF2B5EF4-FFF2-40B4-BE49-F238E27FC236}">
                <a16:creationId xmlns:a16="http://schemas.microsoft.com/office/drawing/2014/main" id="{AFBF7E57-DCB6-4489-BAF3-86BC30DA23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6450231"/>
              </p:ext>
            </p:extLst>
          </p:nvPr>
        </p:nvGraphicFramePr>
        <p:xfrm>
          <a:off x="671513" y="981075"/>
          <a:ext cx="10415587" cy="460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552833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Äldre fram till 2025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0143" y="1309214"/>
            <a:ext cx="10416576" cy="4608512"/>
          </a:xfrm>
        </p:spPr>
        <p:txBody>
          <a:bodyPr/>
          <a:lstStyle/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65-79 år</a:t>
            </a:r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	</a:t>
            </a:r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+ 413 </a:t>
            </a:r>
            <a:r>
              <a:rPr lang="sv-SE" sz="2000" dirty="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personer</a:t>
            </a:r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		</a:t>
            </a:r>
            <a:r>
              <a:rPr lang="sv-SE" sz="1800" i="1" dirty="0"/>
              <a:t>(+2%)</a:t>
            </a:r>
            <a:endParaRPr lang="sv-SE" i="1" dirty="0"/>
          </a:p>
          <a:p>
            <a:endParaRPr lang="sv-SE" dirty="0"/>
          </a:p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80+ år			+ 1 488 </a:t>
            </a:r>
            <a:r>
              <a:rPr lang="sv-SE" sz="2000" dirty="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personer</a:t>
            </a:r>
            <a:r>
              <a:rPr lang="sv-SE" dirty="0"/>
              <a:t>		</a:t>
            </a:r>
            <a:r>
              <a:rPr lang="sv-SE" sz="1800" i="1" dirty="0"/>
              <a:t>(+27%)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795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Äldre fram till 2032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0143" y="1300336"/>
            <a:ext cx="10416576" cy="4608512"/>
          </a:xfrm>
        </p:spPr>
        <p:txBody>
          <a:bodyPr/>
          <a:lstStyle/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65-79 år		+ 811 </a:t>
            </a:r>
            <a:r>
              <a:rPr lang="sv-SE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personer</a:t>
            </a:r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		</a:t>
            </a:r>
            <a:r>
              <a:rPr lang="sv-SE" sz="1800" i="1" dirty="0"/>
              <a:t>(+5%)</a:t>
            </a:r>
            <a:endParaRPr lang="sv-SE" i="1" dirty="0"/>
          </a:p>
          <a:p>
            <a:endParaRPr lang="sv-SE" dirty="0"/>
          </a:p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80+ år			+ 3 612 </a:t>
            </a:r>
            <a:r>
              <a:rPr lang="sv-SE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personer</a:t>
            </a:r>
            <a:r>
              <a:rPr lang="sv-SE" dirty="0"/>
              <a:t>		</a:t>
            </a:r>
            <a:r>
              <a:rPr lang="sv-SE" sz="1800" i="1" dirty="0"/>
              <a:t>(+65%)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4124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>
            <a:extLst>
              <a:ext uri="{FF2B5EF4-FFF2-40B4-BE49-F238E27FC236}">
                <a16:creationId xmlns:a16="http://schemas.microsoft.com/office/drawing/2014/main" id="{41852F6C-7A37-4D89-A321-C5D9F8E1A531}"/>
              </a:ext>
            </a:extLst>
          </p:cNvPr>
          <p:cNvSpPr/>
          <p:nvPr/>
        </p:nvSpPr>
        <p:spPr>
          <a:xfrm>
            <a:off x="3160313" y="1565386"/>
            <a:ext cx="4733383" cy="2021554"/>
          </a:xfrm>
          <a:prstGeom prst="rect">
            <a:avLst/>
          </a:prstGeom>
          <a:solidFill>
            <a:srgbClr val="00A01E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/>
              <a:t>Födelsenetto</a:t>
            </a:r>
          </a:p>
          <a:p>
            <a:pPr algn="ctr"/>
            <a:r>
              <a:rPr lang="sv-SE" sz="1600" dirty="0"/>
              <a:t>+ 612 </a:t>
            </a:r>
            <a:r>
              <a:rPr lang="sv-SE" sz="1100" dirty="0"/>
              <a:t>personer</a:t>
            </a:r>
            <a:endParaRPr lang="sv-SE" sz="1600" dirty="0"/>
          </a:p>
        </p:txBody>
      </p:sp>
      <p:sp>
        <p:nvSpPr>
          <p:cNvPr id="32" name="Rektangel 31">
            <a:extLst>
              <a:ext uri="{FF2B5EF4-FFF2-40B4-BE49-F238E27FC236}">
                <a16:creationId xmlns:a16="http://schemas.microsoft.com/office/drawing/2014/main" id="{CCA956ED-2164-4A02-8A35-C1CAA7F00F68}"/>
              </a:ext>
            </a:extLst>
          </p:cNvPr>
          <p:cNvSpPr/>
          <p:nvPr/>
        </p:nvSpPr>
        <p:spPr>
          <a:xfrm>
            <a:off x="3173960" y="3597214"/>
            <a:ext cx="1974767" cy="2288173"/>
          </a:xfrm>
          <a:prstGeom prst="rect">
            <a:avLst/>
          </a:prstGeom>
          <a:solidFill>
            <a:srgbClr val="00A01E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/>
              <a:t>Övriga län</a:t>
            </a:r>
          </a:p>
          <a:p>
            <a:pPr algn="ctr"/>
            <a:r>
              <a:rPr lang="sv-SE" sz="1600" dirty="0"/>
              <a:t>+ 286 </a:t>
            </a:r>
            <a:r>
              <a:rPr lang="sv-SE" sz="1100" dirty="0"/>
              <a:t>personer</a:t>
            </a:r>
            <a:endParaRPr lang="sv-SE" sz="1600" dirty="0"/>
          </a:p>
        </p:txBody>
      </p:sp>
      <p:sp>
        <p:nvSpPr>
          <p:cNvPr id="33" name="Rektangel 32">
            <a:extLst>
              <a:ext uri="{FF2B5EF4-FFF2-40B4-BE49-F238E27FC236}">
                <a16:creationId xmlns:a16="http://schemas.microsoft.com/office/drawing/2014/main" id="{EAED5E35-5DD9-4EA2-AD7B-4A7DED6DE471}"/>
              </a:ext>
            </a:extLst>
          </p:cNvPr>
          <p:cNvSpPr/>
          <p:nvPr/>
        </p:nvSpPr>
        <p:spPr>
          <a:xfrm>
            <a:off x="5161271" y="3609183"/>
            <a:ext cx="3427887" cy="2267610"/>
          </a:xfrm>
          <a:prstGeom prst="rect">
            <a:avLst/>
          </a:prstGeom>
          <a:solidFill>
            <a:srgbClr val="00A01E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/>
              <a:t>Utlandet</a:t>
            </a:r>
          </a:p>
          <a:p>
            <a:pPr algn="ctr"/>
            <a:r>
              <a:rPr lang="sv-SE" sz="1600" dirty="0"/>
              <a:t>+ 427 </a:t>
            </a:r>
            <a:r>
              <a:rPr lang="sv-SE" sz="1100" dirty="0"/>
              <a:t>personer</a:t>
            </a:r>
            <a:endParaRPr lang="sv-SE" sz="1600" dirty="0"/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5950EBF7-9A55-4ED4-AA30-6EB184FE4C1F}"/>
              </a:ext>
            </a:extLst>
          </p:cNvPr>
          <p:cNvSpPr/>
          <p:nvPr/>
        </p:nvSpPr>
        <p:spPr>
          <a:xfrm>
            <a:off x="7893696" y="1575661"/>
            <a:ext cx="695462" cy="1503474"/>
          </a:xfrm>
          <a:prstGeom prst="rect">
            <a:avLst/>
          </a:prstGeom>
          <a:solidFill>
            <a:srgbClr val="FF000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/>
              <a:t>Egna länet</a:t>
            </a:r>
          </a:p>
          <a:p>
            <a:pPr algn="ctr"/>
            <a:r>
              <a:rPr lang="sv-SE" sz="1600" dirty="0"/>
              <a:t>- 21 </a:t>
            </a:r>
            <a:r>
              <a:rPr lang="sv-SE" sz="1100" dirty="0"/>
              <a:t>personer</a:t>
            </a:r>
            <a:endParaRPr lang="sv-SE" sz="1600" dirty="0"/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3AE7AFEA-B77A-4BB0-BA25-6D6BCC5ECADF}"/>
              </a:ext>
            </a:extLst>
          </p:cNvPr>
          <p:cNvSpPr/>
          <p:nvPr/>
        </p:nvSpPr>
        <p:spPr>
          <a:xfrm>
            <a:off x="7893696" y="3079135"/>
            <a:ext cx="710932" cy="506126"/>
          </a:xfrm>
          <a:prstGeom prst="rect">
            <a:avLst/>
          </a:prstGeom>
          <a:solidFill>
            <a:srgbClr val="00A01E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 dirty="0"/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3A921497-AD63-4432-8845-8A179F129AFB}"/>
              </a:ext>
            </a:extLst>
          </p:cNvPr>
          <p:cNvSpPr/>
          <p:nvPr/>
        </p:nvSpPr>
        <p:spPr>
          <a:xfrm>
            <a:off x="9182996" y="2887097"/>
            <a:ext cx="14669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dirty="0"/>
              <a:t>Justeringar</a:t>
            </a:r>
          </a:p>
          <a:p>
            <a:pPr algn="ctr"/>
            <a:r>
              <a:rPr lang="sv-SE" dirty="0"/>
              <a:t>+ 19 </a:t>
            </a:r>
            <a:r>
              <a:rPr lang="sv-SE" sz="1200" dirty="0"/>
              <a:t>personer</a:t>
            </a:r>
            <a:endParaRPr lang="sv-SE" dirty="0"/>
          </a:p>
        </p:txBody>
      </p:sp>
      <p:cxnSp>
        <p:nvCxnSpPr>
          <p:cNvPr id="35" name="Rak koppling 34">
            <a:extLst>
              <a:ext uri="{FF2B5EF4-FFF2-40B4-BE49-F238E27FC236}">
                <a16:creationId xmlns:a16="http://schemas.microsoft.com/office/drawing/2014/main" id="{D0225FB1-0346-4605-A380-09AE2A75C28F}"/>
              </a:ext>
            </a:extLst>
          </p:cNvPr>
          <p:cNvCxnSpPr>
            <a:cxnSpLocks/>
            <a:stCxn id="34" idx="3"/>
            <a:endCxn id="20" idx="1"/>
          </p:cNvCxnSpPr>
          <p:nvPr/>
        </p:nvCxnSpPr>
        <p:spPr>
          <a:xfrm flipV="1">
            <a:off x="8604628" y="3210263"/>
            <a:ext cx="578368" cy="12193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48649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C4E9F-5B41-4737-92C8-2A2A0D997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Utvecklingen av försörjningsbördan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914B2905-F961-47C1-A5B4-3BF25BC4B8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23707"/>
              </p:ext>
            </p:extLst>
          </p:nvPr>
        </p:nvGraphicFramePr>
        <p:xfrm>
          <a:off x="1520272" y="1146547"/>
          <a:ext cx="8280920" cy="20859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Platshållare för innehåll 4">
            <a:extLst>
              <a:ext uri="{FF2B5EF4-FFF2-40B4-BE49-F238E27FC236}">
                <a16:creationId xmlns:a16="http://schemas.microsoft.com/office/drawing/2014/main" id="{A6DEE81C-4E48-465F-94BB-C16D1A2407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679961"/>
              </p:ext>
            </p:extLst>
          </p:nvPr>
        </p:nvGraphicFramePr>
        <p:xfrm>
          <a:off x="1350545" y="3428999"/>
          <a:ext cx="8450647" cy="2231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8166206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C4E9F-5B41-4737-92C8-2A2A0D997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Utvecklingen av försörjningskvoten</a:t>
            </a:r>
          </a:p>
        </p:txBody>
      </p:sp>
      <p:graphicFrame>
        <p:nvGraphicFramePr>
          <p:cNvPr id="9" name="Platshållare för innehåll 8">
            <a:extLst>
              <a:ext uri="{FF2B5EF4-FFF2-40B4-BE49-F238E27FC236}">
                <a16:creationId xmlns:a16="http://schemas.microsoft.com/office/drawing/2014/main" id="{5CFF6914-B3DD-4E3B-80D8-A77AD7B340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656124"/>
              </p:ext>
            </p:extLst>
          </p:nvPr>
        </p:nvGraphicFramePr>
        <p:xfrm>
          <a:off x="671513" y="981075"/>
          <a:ext cx="10415587" cy="460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029133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C4E9F-5B41-4737-92C8-2A2A0D997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Utvecklingen av försörjningskvoten</a:t>
            </a:r>
          </a:p>
        </p:txBody>
      </p:sp>
      <p:graphicFrame>
        <p:nvGraphicFramePr>
          <p:cNvPr id="6" name="Platshållare för innehåll 5">
            <a:extLst>
              <a:ext uri="{FF2B5EF4-FFF2-40B4-BE49-F238E27FC236}">
                <a16:creationId xmlns:a16="http://schemas.microsoft.com/office/drawing/2014/main" id="{9CF432F5-2129-4A70-B787-93A993F39C4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1513" y="981075"/>
          <a:ext cx="10415587" cy="460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32576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C4E9F-5B41-4737-92C8-2A2A0D997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Utvecklingen av försörjningskvoten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990074A3-F2CB-4046-8CDF-D7105E1D18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0989455"/>
              </p:ext>
            </p:extLst>
          </p:nvPr>
        </p:nvGraphicFramePr>
        <p:xfrm>
          <a:off x="671513" y="981075"/>
          <a:ext cx="10415587" cy="460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29340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3600" b="1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2020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3EA0B933-2961-4C61-827B-532B7631B19F}"/>
              </a:ext>
            </a:extLst>
          </p:cNvPr>
          <p:cNvSpPr/>
          <p:nvPr/>
        </p:nvSpPr>
        <p:spPr>
          <a:xfrm>
            <a:off x="2017411" y="2246883"/>
            <a:ext cx="3600000" cy="18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sv-SE" sz="2000" b="1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Befolkningsökningen</a:t>
            </a:r>
          </a:p>
          <a:p>
            <a:r>
              <a:rPr lang="sv-SE" sz="2000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+ 1 323 personer</a:t>
            </a:r>
          </a:p>
          <a:p>
            <a:endParaRPr lang="sv-SE" sz="1600" dirty="0">
              <a:solidFill>
                <a:schemeClr val="tx1"/>
              </a:solidFill>
            </a:endParaRPr>
          </a:p>
          <a:p>
            <a:endParaRPr lang="sv-SE" sz="1600" dirty="0">
              <a:solidFill>
                <a:schemeClr val="tx1"/>
              </a:solidFill>
            </a:endParaRPr>
          </a:p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6AB001-9B5E-42A0-9F95-D16FEA9FA1F4}"/>
              </a:ext>
            </a:extLst>
          </p:cNvPr>
          <p:cNvSpPr/>
          <p:nvPr/>
        </p:nvSpPr>
        <p:spPr>
          <a:xfrm>
            <a:off x="5870261" y="481581"/>
            <a:ext cx="3600000" cy="5562000"/>
          </a:xfrm>
          <a:prstGeom prst="rect">
            <a:avLst/>
          </a:prstGeom>
          <a:solidFill>
            <a:srgbClr val="E4B1C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Bostadsbyggandet</a:t>
            </a:r>
          </a:p>
          <a:p>
            <a:pPr algn="ctr"/>
            <a:r>
              <a:rPr lang="sv-SE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+ 411 </a:t>
            </a:r>
            <a:r>
              <a:rPr lang="sv-SE" sz="14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bostäder</a:t>
            </a:r>
          </a:p>
          <a:p>
            <a:pPr algn="ctr"/>
            <a:endParaRPr lang="sv-SE" sz="14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407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3600" b="1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2020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3EA0B933-2961-4C61-827B-532B7631B19F}"/>
              </a:ext>
            </a:extLst>
          </p:cNvPr>
          <p:cNvSpPr/>
          <p:nvPr/>
        </p:nvSpPr>
        <p:spPr>
          <a:xfrm>
            <a:off x="2017411" y="2246883"/>
            <a:ext cx="3600000" cy="18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sv-SE" sz="2000" b="1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Befolkningsökningen</a:t>
            </a:r>
          </a:p>
          <a:p>
            <a:r>
              <a:rPr lang="sv-SE" sz="2000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+ 1 323 personer</a:t>
            </a:r>
          </a:p>
          <a:p>
            <a:endParaRPr lang="sv-SE" sz="2000" dirty="0">
              <a:solidFill>
                <a:srgbClr val="00A01E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sv-SE" sz="2000" b="1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Bostadsbyggandet</a:t>
            </a:r>
          </a:p>
          <a:p>
            <a:r>
              <a:rPr lang="sv-SE" sz="2000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+ 411 bostäder</a:t>
            </a:r>
          </a:p>
          <a:p>
            <a:endParaRPr lang="sv-SE" sz="1200" dirty="0">
              <a:solidFill>
                <a:srgbClr val="00A01E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v-SE" sz="1600" dirty="0">
              <a:solidFill>
                <a:schemeClr val="tx1"/>
              </a:solidFill>
            </a:endParaRPr>
          </a:p>
          <a:p>
            <a:endParaRPr lang="sv-SE" sz="1600" dirty="0">
              <a:solidFill>
                <a:schemeClr val="tx1"/>
              </a:solidFill>
            </a:endParaRPr>
          </a:p>
          <a:p>
            <a:endParaRPr lang="sv-SE" sz="1600" dirty="0">
              <a:solidFill>
                <a:schemeClr val="tx1"/>
              </a:solidFill>
            </a:endParaRPr>
          </a:p>
        </p:txBody>
      </p:sp>
      <p:grpSp>
        <p:nvGrpSpPr>
          <p:cNvPr id="3" name="Grupp 2">
            <a:extLst>
              <a:ext uri="{FF2B5EF4-FFF2-40B4-BE49-F238E27FC236}">
                <a16:creationId xmlns:a16="http://schemas.microsoft.com/office/drawing/2014/main" id="{E7EE778B-3C33-4120-AB0C-887D0A8814CE}"/>
              </a:ext>
            </a:extLst>
          </p:cNvPr>
          <p:cNvGrpSpPr/>
          <p:nvPr/>
        </p:nvGrpSpPr>
        <p:grpSpPr>
          <a:xfrm>
            <a:off x="5870261" y="481581"/>
            <a:ext cx="3600000" cy="5562000"/>
            <a:chOff x="4035916" y="847228"/>
            <a:chExt cx="3600000" cy="5562000"/>
          </a:xfrm>
        </p:grpSpPr>
        <p:sp>
          <p:nvSpPr>
            <p:cNvPr id="16" name="Rektangel 15">
              <a:extLst>
                <a:ext uri="{FF2B5EF4-FFF2-40B4-BE49-F238E27FC236}">
                  <a16:creationId xmlns:a16="http://schemas.microsoft.com/office/drawing/2014/main" id="{1D0B1D43-4E3E-483E-A6EF-0F933392A5CD}"/>
                </a:ext>
              </a:extLst>
            </p:cNvPr>
            <p:cNvSpPr/>
            <p:nvPr/>
          </p:nvSpPr>
          <p:spPr>
            <a:xfrm>
              <a:off x="4035916" y="2971228"/>
              <a:ext cx="3600000" cy="2016000"/>
            </a:xfrm>
            <a:prstGeom prst="rect">
              <a:avLst/>
            </a:prstGeom>
            <a:solidFill>
              <a:srgbClr val="E4B1C2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600" dirty="0">
                  <a:solidFill>
                    <a:schemeClr val="tx1"/>
                  </a:solidFill>
                </a:rPr>
                <a:t>Bostadsrätter</a:t>
              </a:r>
            </a:p>
            <a:p>
              <a:pPr algn="ctr"/>
              <a:r>
                <a:rPr lang="sv-SE" sz="1600" dirty="0">
                  <a:solidFill>
                    <a:schemeClr val="tx1"/>
                  </a:solidFill>
                </a:rPr>
                <a:t>+ 148 </a:t>
              </a:r>
              <a:r>
                <a:rPr lang="sv-SE" sz="1100" dirty="0">
                  <a:solidFill>
                    <a:schemeClr val="tx1"/>
                  </a:solidFill>
                </a:rPr>
                <a:t>bostäder</a:t>
              </a:r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8" name="Rektangel 17">
              <a:extLst>
                <a:ext uri="{FF2B5EF4-FFF2-40B4-BE49-F238E27FC236}">
                  <a16:creationId xmlns:a16="http://schemas.microsoft.com/office/drawing/2014/main" id="{E64C2BB0-7FB5-4236-A85C-6A4E2C90B9C4}"/>
                </a:ext>
              </a:extLst>
            </p:cNvPr>
            <p:cNvSpPr/>
            <p:nvPr/>
          </p:nvSpPr>
          <p:spPr>
            <a:xfrm>
              <a:off x="4035916" y="4987228"/>
              <a:ext cx="3600000" cy="1422000"/>
            </a:xfrm>
            <a:prstGeom prst="rect">
              <a:avLst/>
            </a:prstGeom>
            <a:solidFill>
              <a:srgbClr val="E4B1C2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600" dirty="0">
                  <a:solidFill>
                    <a:schemeClr val="tx1"/>
                  </a:solidFill>
                </a:rPr>
                <a:t>Småhus</a:t>
              </a:r>
            </a:p>
            <a:p>
              <a:pPr algn="ctr"/>
              <a:r>
                <a:rPr lang="sv-SE" sz="1600" dirty="0">
                  <a:solidFill>
                    <a:schemeClr val="tx1"/>
                  </a:solidFill>
                </a:rPr>
                <a:t>+ 105 </a:t>
              </a:r>
              <a:r>
                <a:rPr lang="sv-SE" sz="1100" dirty="0">
                  <a:solidFill>
                    <a:schemeClr val="tx1"/>
                  </a:solidFill>
                </a:rPr>
                <a:t>bostäder</a:t>
              </a:r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23" name="Rektangel 22">
              <a:extLst>
                <a:ext uri="{FF2B5EF4-FFF2-40B4-BE49-F238E27FC236}">
                  <a16:creationId xmlns:a16="http://schemas.microsoft.com/office/drawing/2014/main" id="{87297038-42D0-4A03-9B82-7722B7CE2A50}"/>
                </a:ext>
              </a:extLst>
            </p:cNvPr>
            <p:cNvSpPr/>
            <p:nvPr/>
          </p:nvSpPr>
          <p:spPr>
            <a:xfrm>
              <a:off x="4035916" y="847228"/>
              <a:ext cx="3600000" cy="2124000"/>
            </a:xfrm>
            <a:prstGeom prst="rect">
              <a:avLst/>
            </a:prstGeom>
            <a:solidFill>
              <a:srgbClr val="E4B1C2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600" dirty="0">
                  <a:solidFill>
                    <a:schemeClr val="tx1"/>
                  </a:solidFill>
                </a:rPr>
                <a:t>Hyresrätter</a:t>
              </a:r>
            </a:p>
            <a:p>
              <a:pPr algn="ctr"/>
              <a:r>
                <a:rPr lang="sv-SE" sz="1600" dirty="0">
                  <a:solidFill>
                    <a:schemeClr val="tx1"/>
                  </a:solidFill>
                </a:rPr>
                <a:t>+ 158 </a:t>
              </a:r>
              <a:r>
                <a:rPr lang="sv-SE" sz="1100" dirty="0">
                  <a:solidFill>
                    <a:schemeClr val="tx1"/>
                  </a:solidFill>
                </a:rPr>
                <a:t>bostäder</a:t>
              </a:r>
              <a:endParaRPr lang="sv-SE" sz="16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1829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Var slog det fel i Prognos20?</a:t>
            </a: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3501175"/>
              </p:ext>
            </p:extLst>
          </p:nvPr>
        </p:nvGraphicFramePr>
        <p:xfrm>
          <a:off x="1981200" y="2205038"/>
          <a:ext cx="8219256" cy="2728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2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7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882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 Förändringskomponent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Utfall 2020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Prognos20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Differens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800" b="0" i="0" u="none" strike="noStrike" dirty="0">
                          <a:solidFill>
                            <a:srgbClr val="555555"/>
                          </a:solidFill>
                          <a:effectLst/>
                          <a:latin typeface="Calibri Light" panose="020F0302020204030204" pitchFamily="34" charset="0"/>
                        </a:rPr>
                        <a:t>Flyttningar eget län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>
                          <a:solidFill>
                            <a:srgbClr val="555555"/>
                          </a:solidFill>
                          <a:effectLst/>
                          <a:latin typeface="Calibri Light" panose="020F0302020204030204" pitchFamily="34" charset="0"/>
                        </a:rPr>
                        <a:t>-21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>
                          <a:solidFill>
                            <a:srgbClr val="555555"/>
                          </a:solidFill>
                          <a:effectLst/>
                          <a:latin typeface="Calibri Light" panose="020F0302020204030204" pitchFamily="34" charset="0"/>
                        </a:rPr>
                        <a:t>248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1" i="0" u="none" strike="noStrike">
                          <a:solidFill>
                            <a:srgbClr val="C00000"/>
                          </a:solidFill>
                          <a:effectLst/>
                          <a:latin typeface="Calibri Light" panose="020F0302020204030204" pitchFamily="34" charset="0"/>
                        </a:rPr>
                        <a:t>-269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800" b="0" i="0" u="none" strike="noStrike">
                          <a:solidFill>
                            <a:srgbClr val="555555"/>
                          </a:solidFill>
                          <a:effectLst/>
                          <a:latin typeface="Calibri Light" panose="020F0302020204030204" pitchFamily="34" charset="0"/>
                        </a:rPr>
                        <a:t>Flyttningar övriga län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>
                          <a:solidFill>
                            <a:srgbClr val="555555"/>
                          </a:solidFill>
                          <a:effectLst/>
                          <a:latin typeface="Calibri Light" panose="020F0302020204030204" pitchFamily="34" charset="0"/>
                        </a:rPr>
                        <a:t>286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>
                          <a:solidFill>
                            <a:srgbClr val="555555"/>
                          </a:solidFill>
                          <a:effectLst/>
                          <a:latin typeface="Calibri Light" panose="020F0302020204030204" pitchFamily="34" charset="0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>
                          <a:solidFill>
                            <a:srgbClr val="555555"/>
                          </a:solidFill>
                          <a:effectLst/>
                          <a:latin typeface="Calibri Light" panose="020F0302020204030204" pitchFamily="34" charset="0"/>
                        </a:rPr>
                        <a:t>271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800" b="0" i="0" u="none" strike="noStrike">
                          <a:solidFill>
                            <a:srgbClr val="555555"/>
                          </a:solidFill>
                          <a:effectLst/>
                          <a:latin typeface="Calibri Light" panose="020F0302020204030204" pitchFamily="34" charset="0"/>
                        </a:rPr>
                        <a:t>Flyttningar utland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>
                          <a:solidFill>
                            <a:srgbClr val="555555"/>
                          </a:solidFill>
                          <a:effectLst/>
                          <a:latin typeface="Calibri Light" panose="020F0302020204030204" pitchFamily="34" charset="0"/>
                        </a:rPr>
                        <a:t>427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>
                          <a:solidFill>
                            <a:srgbClr val="555555"/>
                          </a:solidFill>
                          <a:effectLst/>
                          <a:latin typeface="Calibri Light" panose="020F0302020204030204" pitchFamily="34" charset="0"/>
                        </a:rPr>
                        <a:t>656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1" i="0" u="none" strike="noStrike">
                          <a:solidFill>
                            <a:srgbClr val="C00000"/>
                          </a:solidFill>
                          <a:effectLst/>
                          <a:latin typeface="Calibri Light" panose="020F0302020204030204" pitchFamily="34" charset="0"/>
                        </a:rPr>
                        <a:t>-229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800" b="0" i="0" u="none" strike="noStrike">
                          <a:solidFill>
                            <a:srgbClr val="555555"/>
                          </a:solidFill>
                          <a:effectLst/>
                          <a:latin typeface="Calibri Light" panose="020F0302020204030204" pitchFamily="34" charset="0"/>
                        </a:rPr>
                        <a:t>Födelseöverskott</a:t>
                      </a:r>
                    </a:p>
                  </a:txBody>
                  <a:tcPr marL="7620" marR="7620" marT="7620" marB="0" anchor="ctr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>
                          <a:solidFill>
                            <a:srgbClr val="555555"/>
                          </a:solidFill>
                          <a:effectLst/>
                          <a:latin typeface="Calibri Light" panose="020F0302020204030204" pitchFamily="34" charset="0"/>
                        </a:rPr>
                        <a:t>612</a:t>
                      </a:r>
                    </a:p>
                  </a:txBody>
                  <a:tcPr marL="7620" marR="7620" marT="7620" marB="0" anchor="ctr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>
                          <a:solidFill>
                            <a:srgbClr val="555555"/>
                          </a:solidFill>
                          <a:effectLst/>
                          <a:latin typeface="Calibri Light" panose="020F0302020204030204" pitchFamily="34" charset="0"/>
                        </a:rPr>
                        <a:t>706</a:t>
                      </a:r>
                    </a:p>
                  </a:txBody>
                  <a:tcPr marL="7620" marR="7620" marT="7620" marB="0" anchor="ctr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>
                          <a:solidFill>
                            <a:srgbClr val="555555"/>
                          </a:solidFill>
                          <a:effectLst/>
                          <a:latin typeface="Calibri Light" panose="020F0302020204030204" pitchFamily="34" charset="0"/>
                        </a:rPr>
                        <a:t>-94</a:t>
                      </a:r>
                    </a:p>
                  </a:txBody>
                  <a:tcPr marL="7620" marR="7620" marT="7620" marB="0" anchor="ctr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800" b="0" i="0" u="none" strike="noStrike">
                          <a:solidFill>
                            <a:srgbClr val="555555"/>
                          </a:solidFill>
                          <a:effectLst/>
                          <a:latin typeface="Calibri Light" panose="020F0302020204030204" pitchFamily="34" charset="0"/>
                        </a:rPr>
                        <a:t>Justeringar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>
                          <a:solidFill>
                            <a:srgbClr val="555555"/>
                          </a:solidFill>
                          <a:effectLst/>
                          <a:latin typeface="Calibri Light" panose="020F0302020204030204" pitchFamily="34" charset="0"/>
                        </a:rPr>
                        <a:t>19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0" i="0" u="none" strike="noStrike">
                          <a:solidFill>
                            <a:srgbClr val="555555"/>
                          </a:solidFill>
                          <a:effectLst/>
                          <a:latin typeface="Calibri Light" panose="020F03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1" i="0" u="none" strike="noStrike">
                          <a:solidFill>
                            <a:srgbClr val="555555"/>
                          </a:solidFill>
                          <a:effectLst/>
                          <a:latin typeface="Calibri Light" panose="020F0302020204030204" pitchFamily="34" charset="0"/>
                        </a:rPr>
                        <a:t>1 323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1" i="0" u="none" strike="noStrike">
                          <a:solidFill>
                            <a:srgbClr val="555555"/>
                          </a:solidFill>
                          <a:effectLst/>
                          <a:latin typeface="Calibri Light" panose="020F0302020204030204" pitchFamily="34" charset="0"/>
                        </a:rPr>
                        <a:t>1 626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v-SE" sz="1800" b="1" i="0" u="none" strike="noStrike" dirty="0">
                          <a:solidFill>
                            <a:srgbClr val="555555"/>
                          </a:solidFill>
                          <a:effectLst/>
                          <a:latin typeface="Calibri Light" panose="020F0302020204030204" pitchFamily="34" charset="0"/>
                        </a:rPr>
                        <a:t>-321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8927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3600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Faktisk folkökning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E829B4B0-54A9-4375-841C-9C3AD0B1E1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1353565"/>
              </p:ext>
            </p:extLst>
          </p:nvPr>
        </p:nvGraphicFramePr>
        <p:xfrm>
          <a:off x="671513" y="981075"/>
          <a:ext cx="10415587" cy="460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54852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3600" dirty="0">
                <a:solidFill>
                  <a:srgbClr val="00A01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Faktisk folkökning – våra jämförelsekommuner</a:t>
            </a:r>
          </a:p>
        </p:txBody>
      </p:sp>
      <p:graphicFrame>
        <p:nvGraphicFramePr>
          <p:cNvPr id="6" name="Tabell 7">
            <a:extLst>
              <a:ext uri="{FF2B5EF4-FFF2-40B4-BE49-F238E27FC236}">
                <a16:creationId xmlns:a16="http://schemas.microsoft.com/office/drawing/2014/main" id="{7272C567-7D9A-4260-8D5F-24E18FE418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7505205"/>
              </p:ext>
            </p:extLst>
          </p:nvPr>
        </p:nvGraphicFramePr>
        <p:xfrm>
          <a:off x="671513" y="981075"/>
          <a:ext cx="10415586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1862">
                  <a:extLst>
                    <a:ext uri="{9D8B030D-6E8A-4147-A177-3AD203B41FA5}">
                      <a16:colId xmlns:a16="http://schemas.microsoft.com/office/drawing/2014/main" val="267442324"/>
                    </a:ext>
                  </a:extLst>
                </a:gridCol>
                <a:gridCol w="3471862">
                  <a:extLst>
                    <a:ext uri="{9D8B030D-6E8A-4147-A177-3AD203B41FA5}">
                      <a16:colId xmlns:a16="http://schemas.microsoft.com/office/drawing/2014/main" val="4287456536"/>
                    </a:ext>
                  </a:extLst>
                </a:gridCol>
                <a:gridCol w="3471862">
                  <a:extLst>
                    <a:ext uri="{9D8B030D-6E8A-4147-A177-3AD203B41FA5}">
                      <a16:colId xmlns:a16="http://schemas.microsoft.com/office/drawing/2014/main" val="24479988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Kommun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Befolkningsförändring 2020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andel av genomsnitt 2015-2019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07857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Jönköping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1 346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49751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Västerås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1 502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97952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Umeå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7043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Linköping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1 565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9743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Uppsala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50233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70538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Växjö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34755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Örebro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32107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1849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Anpassat 11">
      <a:dk1>
        <a:srgbClr val="555555"/>
      </a:dk1>
      <a:lt1>
        <a:sysClr val="window" lastClr="FFFFFF"/>
      </a:lt1>
      <a:dk2>
        <a:srgbClr val="1F497D"/>
      </a:dk2>
      <a:lt2>
        <a:srgbClr val="555555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5555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1" id="{3FA4B336-1C64-403E-92DE-FBD60CB375ED}" vid="{9F39CC26-6F78-4BDE-BE45-9F5DB2D573B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2423</TotalTime>
  <Words>1121</Words>
  <Application>Microsoft Office PowerPoint</Application>
  <PresentationFormat>Bredbild</PresentationFormat>
  <Paragraphs>299</Paragraphs>
  <Slides>43</Slides>
  <Notes>42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43</vt:i4>
      </vt:variant>
    </vt:vector>
  </HeadingPairs>
  <TitlesOfParts>
    <vt:vector size="47" baseType="lpstr">
      <vt:lpstr>Arial</vt:lpstr>
      <vt:lpstr>Calibri</vt:lpstr>
      <vt:lpstr>Calibri Light</vt:lpstr>
      <vt:lpstr>Tema1</vt:lpstr>
      <vt:lpstr>PowerPoint-presentation</vt:lpstr>
      <vt:lpstr>Upplägg</vt:lpstr>
      <vt:lpstr>PowerPoint-presentation</vt:lpstr>
      <vt:lpstr>PowerPoint-presentation</vt:lpstr>
      <vt:lpstr>2020</vt:lpstr>
      <vt:lpstr>2020</vt:lpstr>
      <vt:lpstr>Var slog det fel i Prognos20?</vt:lpstr>
      <vt:lpstr>Faktisk folkökning</vt:lpstr>
      <vt:lpstr>Faktisk folkökning – våra jämförelsekommuner</vt:lpstr>
      <vt:lpstr>Faktisk folkökning – våra jämförelsekommuner</vt:lpstr>
      <vt:lpstr>Flyttningsnettot vanligtvis större än födelsenettot</vt:lpstr>
      <vt:lpstr>Flyttningar till och från Umeå</vt:lpstr>
      <vt:lpstr>Flyttningar till och från Umeå – Flyttnetto egna länet</vt:lpstr>
      <vt:lpstr>Flyttningar till och från Umeå – Flyttnetto övriga landet</vt:lpstr>
      <vt:lpstr>Flyttningar till och från Umeå – Flyttnetto utlandet</vt:lpstr>
      <vt:lpstr>Grundantaganden Prognos 21</vt:lpstr>
      <vt:lpstr>Fruktsamhetstalen följer rikets utveckling</vt:lpstr>
      <vt:lpstr>Förbättrade nettoflöden mot övriga län</vt:lpstr>
      <vt:lpstr>Umeås viktigaste inflyttningsgrupp</vt:lpstr>
      <vt:lpstr>Rikets prognos, 19-24 åringar</vt:lpstr>
      <vt:lpstr>Procentuell tillväxt?</vt:lpstr>
      <vt:lpstr>PowerPoint-presentation</vt:lpstr>
      <vt:lpstr>Fortfarande hög tillväxt i årets prognos</vt:lpstr>
      <vt:lpstr>Flyttningars betydelse för befolkningstillväxten</vt:lpstr>
      <vt:lpstr>Jämförelser mellan årets och föregående års prognos</vt:lpstr>
      <vt:lpstr>Prognosen i olika perioder</vt:lpstr>
      <vt:lpstr>Flyktingar - nationellt</vt:lpstr>
      <vt:lpstr>Viktiga planeringsåldrar  Barn och unga</vt:lpstr>
      <vt:lpstr>Förskolan (1-5 år) ökar</vt:lpstr>
      <vt:lpstr>Låg- och Mellanstadiet (6-12 år)</vt:lpstr>
      <vt:lpstr>Högstadiet (13-15 år)</vt:lpstr>
      <vt:lpstr>Gymnasiet (16-18 år)</vt:lpstr>
      <vt:lpstr>Barn och unga fram till 2025</vt:lpstr>
      <vt:lpstr>Barn och unga fram till 2032</vt:lpstr>
      <vt:lpstr>Viktiga planeringsåldrar  Äldre</vt:lpstr>
      <vt:lpstr>Yngre äldre (65-79 år)</vt:lpstr>
      <vt:lpstr>40-talisterna blir 80 år</vt:lpstr>
      <vt:lpstr>Äldre fram till 2025</vt:lpstr>
      <vt:lpstr>Äldre fram till 2032</vt:lpstr>
      <vt:lpstr>Utvecklingen av försörjningsbördan</vt:lpstr>
      <vt:lpstr>Utvecklingen av försörjningskvoten</vt:lpstr>
      <vt:lpstr>Utvecklingen av försörjningskvoten</vt:lpstr>
      <vt:lpstr>Utvecklingen av försörjningskvoten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Befolkningsprognos 2021-2032</dc:title>
  <dc:creator>Daniel Levisson</dc:creator>
  <cp:lastModifiedBy>Daniel Levisson</cp:lastModifiedBy>
  <cp:revision>51</cp:revision>
  <dcterms:created xsi:type="dcterms:W3CDTF">2021-03-03T08:48:24Z</dcterms:created>
  <dcterms:modified xsi:type="dcterms:W3CDTF">2021-03-05T11:56:25Z</dcterms:modified>
</cp:coreProperties>
</file>