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3.jpg" ContentType="image/jpeg"/>
  <Override PartName="/ppt/media/image4.jp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9.jpg" ContentType="image/jpeg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303" r:id="rId6"/>
    <p:sldId id="313" r:id="rId7"/>
    <p:sldId id="405" r:id="rId8"/>
    <p:sldId id="362" r:id="rId9"/>
    <p:sldId id="404" r:id="rId10"/>
    <p:sldId id="259" r:id="rId11"/>
    <p:sldId id="407" r:id="rId12"/>
    <p:sldId id="408" r:id="rId13"/>
    <p:sldId id="406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410" r:id="rId31"/>
    <p:sldId id="276" r:id="rId32"/>
    <p:sldId id="277" r:id="rId33"/>
  </p:sldIdLst>
  <p:sldSz cx="9144000" cy="6858000" type="screen4x3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794C0-9501-41CC-AE67-97B75B479CFE}" v="26" dt="2021-05-19T07:30:38.089"/>
    <p1510:client id="{6B2A9F26-2D05-445B-9208-E252DA88C49F}" v="16" dt="2021-05-20T12:03:57.187"/>
    <p1510:client id="{9DFA05FA-EF97-4F44-943A-E7A0512A8A78}" v="10" dt="2021-05-11T15:03:51.8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9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493CB-7C49-418F-A8FB-CBE1B5E2F943}" type="datetimeFigureOut">
              <a:rPr lang="sv-SE" smtClean="0"/>
              <a:t>2021-05-25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85328-9A80-4157-89FF-01C4BA7ED3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55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PW</a:t>
            </a:r>
          </a:p>
          <a:p>
            <a:r>
              <a:rPr lang="sv-SE" dirty="0" err="1">
                <a:cs typeface="Calibri"/>
              </a:rPr>
              <a:t>bitr</a:t>
            </a:r>
            <a:r>
              <a:rPr lang="sv-SE" dirty="0">
                <a:cs typeface="Calibri"/>
              </a:rPr>
              <a:t> upphandlingschef/ processledare</a:t>
            </a:r>
          </a:p>
          <a:p>
            <a:r>
              <a:rPr lang="sv-SE" dirty="0">
                <a:cs typeface="Calibri"/>
              </a:rPr>
              <a:t>10 upphandlare</a:t>
            </a:r>
          </a:p>
          <a:p>
            <a:r>
              <a:rPr lang="sv-SE" dirty="0">
                <a:cs typeface="Calibri"/>
              </a:rPr>
              <a:t>inköpsassistent</a:t>
            </a: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9791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PW</a:t>
            </a:r>
          </a:p>
          <a:p>
            <a:r>
              <a:rPr lang="sv-SE" dirty="0">
                <a:cs typeface="Calibri"/>
              </a:rPr>
              <a:t>Förvalta skattemedel på bästa sätt genom goda affärer båda vad gäller pris och kvalitet</a:t>
            </a:r>
            <a:endParaRPr lang="sv-SE" dirty="0"/>
          </a:p>
          <a:p>
            <a:r>
              <a:rPr lang="sv-SE" dirty="0"/>
              <a:t>Umeå kommun säljer upphandlingstjänster till regionen.</a:t>
            </a:r>
          </a:p>
          <a:p>
            <a:endParaRPr lang="sv-SE" dirty="0"/>
          </a:p>
          <a:p>
            <a:r>
              <a:rPr lang="sv-SE" b="1" dirty="0"/>
              <a:t>Samordnad upphandling ger fördelar, bland annat möjlighet att</a:t>
            </a:r>
          </a:p>
          <a:p>
            <a:pPr>
              <a:defRPr/>
            </a:pPr>
            <a:r>
              <a:rPr lang="sv-SE" dirty="0"/>
              <a:t>Syftet är konkurrensutsätta marknaden avseende pris och kvalitet</a:t>
            </a:r>
            <a:endParaRPr lang="sv-SE" dirty="0">
              <a:cs typeface="Calibri"/>
            </a:endParaRPr>
          </a:p>
          <a:p>
            <a:pPr>
              <a:defRPr/>
            </a:pPr>
            <a:r>
              <a:rPr lang="sv-SE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Större volymer</a:t>
            </a:r>
          </a:p>
          <a:p>
            <a:pPr>
              <a:defRPr/>
            </a:pPr>
            <a:r>
              <a:rPr lang="sv-SE" dirty="0"/>
              <a:t>Uppnå bra affärsvillkor</a:t>
            </a:r>
            <a:endParaRPr lang="sv-SE" dirty="0">
              <a:cs typeface="Calibri"/>
            </a:endParaRPr>
          </a:p>
          <a:p>
            <a:pPr>
              <a:defRPr/>
            </a:pPr>
            <a:r>
              <a:rPr lang="sv-SE" dirty="0"/>
              <a:t>aktivt påverka kvalitet och miljö, sociala och etiska krav</a:t>
            </a:r>
            <a:endParaRPr lang="sv-SE" dirty="0"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sv-SE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Möjlighet att sitta med i vår upphandlingsgrupp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v-SE" sz="1200" dirty="0">
                <a:solidFill>
                  <a:srgbClr val="000000"/>
                </a:solidFill>
                <a:latin typeface="Arial"/>
                <a:ea typeface="Verdana" pitchFamily="34" charset="0"/>
                <a:cs typeface="Times New Roman" pitchFamily="18" charset="0"/>
              </a:rPr>
              <a:t>minimera administrativa kostnader.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901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b="0" dirty="0"/>
              <a:t>PW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200" b="0" dirty="0"/>
              <a:t>Upphandlingsregler finns för att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/>
              <a:t>konkurrens mellan företagen ska utnyttjas till nytta för skattebetalarna och samhällsekonomin</a:t>
            </a:r>
            <a:endParaRPr lang="sv-S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/>
              <a:t>företagen ska ha lika förutsättningar att konkurrera</a:t>
            </a:r>
            <a:endParaRPr lang="sv-SE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/>
              <a:t>agerande som begränsar konkurrensen ska undanröjas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/>
              <a:t>motverka korruption.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64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91CBD-5959-4A4D-AA16-9FEAD0AF728C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716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260604"/>
            <a:ext cx="1485899" cy="61264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492" y="908303"/>
            <a:ext cx="6102095" cy="55077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863" r="10717" b="68677"/>
          <a:stretch/>
        </p:blipFill>
        <p:spPr>
          <a:xfrm>
            <a:off x="0" y="0"/>
            <a:ext cx="9138610" cy="12755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4754" y="332656"/>
            <a:ext cx="8099693" cy="64807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32926" y="1412776"/>
            <a:ext cx="3893300" cy="144016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" name="Platshållare för bild 2"/>
          <p:cNvSpPr>
            <a:spLocks noGrp="1"/>
          </p:cNvSpPr>
          <p:nvPr>
            <p:ph type="pic" idx="1"/>
          </p:nvPr>
        </p:nvSpPr>
        <p:spPr>
          <a:xfrm>
            <a:off x="4896679" y="1412776"/>
            <a:ext cx="3611014" cy="432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9773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gande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8831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3984" y="1570383"/>
            <a:ext cx="3882486" cy="12722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En beskrivande rubrik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" b="-1"/>
          <a:stretch/>
        </p:blipFill>
        <p:spPr>
          <a:xfrm>
            <a:off x="4570040" y="3876753"/>
            <a:ext cx="4570040" cy="196985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3883151"/>
            <a:ext cx="4570040" cy="1969859"/>
          </a:xfrm>
          <a:prstGeom prst="rect">
            <a:avLst/>
          </a:prstGeom>
          <a:solidFill>
            <a:srgbClr val="D1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4149080"/>
            <a:ext cx="3555370" cy="144016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10" hasCustomPrompt="1"/>
          </p:nvPr>
        </p:nvSpPr>
        <p:spPr>
          <a:xfrm>
            <a:off x="5148065" y="4149080"/>
            <a:ext cx="3399588" cy="144016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696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A2A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7868" y="260604"/>
            <a:ext cx="1485899" cy="6126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1789" y="330812"/>
            <a:ext cx="2580421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70222" y="1882916"/>
            <a:ext cx="6003554" cy="4274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upphandlingsmyndigheten.se/upphandla/om-upphandlingsreglerna/Upphandlingsforfaranden/troskelvard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ea.se/kommun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avrop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1" y="44196"/>
            <a:ext cx="9001125" cy="3872865"/>
            <a:chOff x="35051" y="44196"/>
            <a:chExt cx="9001125" cy="3872865"/>
          </a:xfrm>
        </p:grpSpPr>
        <p:sp>
          <p:nvSpPr>
            <p:cNvPr id="3" name="object 3"/>
            <p:cNvSpPr/>
            <p:nvPr/>
          </p:nvSpPr>
          <p:spPr>
            <a:xfrm>
              <a:off x="35051" y="44196"/>
              <a:ext cx="9001125" cy="1080770"/>
            </a:xfrm>
            <a:custGeom>
              <a:avLst/>
              <a:gdLst/>
              <a:ahLst/>
              <a:cxnLst/>
              <a:rect l="l" t="t" r="r" b="b"/>
              <a:pathLst>
                <a:path w="9001125" h="1080770">
                  <a:moveTo>
                    <a:pt x="9000744" y="0"/>
                  </a:moveTo>
                  <a:lnTo>
                    <a:pt x="0" y="0"/>
                  </a:lnTo>
                  <a:lnTo>
                    <a:pt x="0" y="1080515"/>
                  </a:lnTo>
                  <a:lnTo>
                    <a:pt x="9000744" y="1080515"/>
                  </a:lnTo>
                  <a:lnTo>
                    <a:pt x="9000744" y="0"/>
                  </a:lnTo>
                  <a:close/>
                </a:path>
              </a:pathLst>
            </a:custGeom>
            <a:solidFill>
              <a:srgbClr val="28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507" y="941832"/>
              <a:ext cx="7193279" cy="297484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295400" y="4538290"/>
            <a:ext cx="6324600" cy="1502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sv-SE" sz="3200" b="0" kern="0" dirty="0">
                <a:solidFill>
                  <a:schemeClr val="bg1"/>
                </a:solidFill>
                <a:latin typeface="Calibri" panose="020F0502020204030204" pitchFamily="34" charset="0"/>
              </a:rPr>
              <a:t>”</a:t>
            </a:r>
            <a:r>
              <a:rPr lang="sv-SE" sz="3200" b="0" i="1" kern="0" dirty="0">
                <a:solidFill>
                  <a:schemeClr val="bg1"/>
                </a:solidFill>
                <a:latin typeface="Calibri" panose="020F0502020204030204" pitchFamily="34" charset="0"/>
              </a:rPr>
              <a:t>Den mest spännande och innovativa kommunen att göra affärer med”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sv-SE" sz="3200" spc="-5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E1284-97B8-4E8E-A90D-35FBFB5D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789" y="330812"/>
            <a:ext cx="2580421" cy="330834"/>
          </a:xfrm>
        </p:spPr>
        <p:txBody>
          <a:bodyPr wrap="square">
            <a:normAutofit/>
          </a:bodyPr>
          <a:lstStyle/>
          <a:p>
            <a:r>
              <a:rPr lang="sv-SE" dirty="0"/>
              <a:t>Upphandlingsprocess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AB194D-CDF8-433A-A7DA-A73E4791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</p:spPr>
        <p:txBody>
          <a:bodyPr wrap="square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b="1" dirty="0">
                <a:solidFill>
                  <a:schemeClr val="bg1"/>
                </a:solidFill>
              </a:rPr>
              <a:t>Verksamheten kravställare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b="1" dirty="0">
                <a:solidFill>
                  <a:schemeClr val="bg1"/>
                </a:solidFill>
              </a:rPr>
              <a:t>Paketering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b="1" dirty="0">
                <a:solidFill>
                  <a:schemeClr val="bg1"/>
                </a:solidFill>
              </a:rPr>
              <a:t>Utvärdering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b="1" dirty="0">
                <a:solidFill>
                  <a:schemeClr val="bg1"/>
                </a:solidFill>
              </a:rPr>
              <a:t>Dialog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b="1" dirty="0">
                <a:solidFill>
                  <a:schemeClr val="bg1"/>
                </a:solidFill>
              </a:rPr>
              <a:t>RFI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b="1" dirty="0">
                <a:solidFill>
                  <a:schemeClr val="bg1"/>
                </a:solidFill>
              </a:rPr>
              <a:t>Avtalsuppföljning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sv-SE" sz="24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sv-SE" sz="2400" b="1" dirty="0">
                <a:solidFill>
                  <a:schemeClr val="bg1"/>
                </a:solidFill>
              </a:rPr>
              <a:t>Frågor och svar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sv-SE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FCB8857B-6014-4B26-9E97-4F7C4680C3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3" b="3"/>
          <a:stretch/>
        </p:blipFill>
        <p:spPr>
          <a:xfrm>
            <a:off x="5029200" y="1577340"/>
            <a:ext cx="3657600" cy="3985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26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800" y="1616266"/>
            <a:ext cx="5071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Annonsering</a:t>
            </a:r>
            <a:r>
              <a:rPr sz="3200" spc="10" dirty="0"/>
              <a:t> </a:t>
            </a:r>
            <a:r>
              <a:rPr sz="3200" spc="-25" dirty="0"/>
              <a:t>av</a:t>
            </a:r>
            <a:r>
              <a:rPr sz="3200" spc="-5" dirty="0"/>
              <a:t> </a:t>
            </a:r>
            <a:r>
              <a:rPr sz="3200" spc="-10" dirty="0" err="1"/>
              <a:t>upphandlingar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19721" y="2517115"/>
            <a:ext cx="4690238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Direktupphandlingsgräns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: 615</a:t>
            </a:r>
            <a:r>
              <a:rPr lang="sv-SE"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312</a:t>
            </a:r>
            <a:r>
              <a:rPr lang="sv-SE"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spc="-5" dirty="0">
                <a:solidFill>
                  <a:srgbClr val="FFFFFF"/>
                </a:solidFill>
                <a:latin typeface="Calibri"/>
                <a:cs typeface="Calibri"/>
              </a:rPr>
              <a:t>SEK</a:t>
            </a:r>
            <a:endParaRPr lang="sv-SE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599" y="2901099"/>
            <a:ext cx="5264945" cy="1738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800" spc="-1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Tröskelvärde</a:t>
            </a:r>
            <a:r>
              <a:rPr lang="sv-SE" sz="1800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: </a:t>
            </a:r>
            <a:endParaRPr lang="sv-SE" sz="1800" spc="-1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cs typeface="Calibri"/>
            </a:endParaRPr>
          </a:p>
          <a:p>
            <a:pPr marL="12700" marR="5080">
              <a:spcBef>
                <a:spcPts val="100"/>
              </a:spcBef>
            </a:pPr>
            <a:r>
              <a:rPr sz="1800" spc="-20" dirty="0" err="1">
                <a:solidFill>
                  <a:srgbClr val="FFFFFF"/>
                </a:solidFill>
                <a:latin typeface="Calibri"/>
                <a:cs typeface="Calibri"/>
              </a:rPr>
              <a:t>Varor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tjänster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: 2</a:t>
            </a:r>
            <a:r>
              <a:rPr lang="sv-SE"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197</a:t>
            </a:r>
            <a:r>
              <a:rPr lang="sv-SE"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545</a:t>
            </a:r>
            <a:r>
              <a:rPr lang="sv-SE"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spc="-5" dirty="0">
                <a:solidFill>
                  <a:srgbClr val="FFFFFF"/>
                </a:solidFill>
                <a:latin typeface="Calibri"/>
                <a:cs typeface="Calibri"/>
              </a:rPr>
              <a:t>SEK</a:t>
            </a:r>
            <a:endParaRPr lang="sv-SE"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 err="1">
                <a:solidFill>
                  <a:srgbClr val="FFFFFF"/>
                </a:solidFill>
                <a:latin typeface="Calibri"/>
                <a:cs typeface="Calibri"/>
              </a:rPr>
              <a:t>Byggentreprenader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: 54</a:t>
            </a:r>
            <a:r>
              <a:rPr lang="sv-SE"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938</a:t>
            </a:r>
            <a:r>
              <a:rPr lang="sv-SE"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615</a:t>
            </a:r>
            <a:r>
              <a:rPr lang="sv-SE"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spc="-5" dirty="0">
                <a:solidFill>
                  <a:srgbClr val="FFFFFF"/>
                </a:solidFill>
                <a:latin typeface="Calibri"/>
                <a:cs typeface="Calibri"/>
              </a:rPr>
              <a:t>SEK</a:t>
            </a:r>
          </a:p>
          <a:p>
            <a:pPr marL="12700" marR="5080">
              <a:spcBef>
                <a:spcPts val="100"/>
              </a:spcBef>
            </a:pPr>
            <a:r>
              <a:rPr lang="sv-SE" sz="1800" spc="-5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lang="sv-SE"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spc="-5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lang="sv-SE"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spc="-10" dirty="0">
                <a:solidFill>
                  <a:srgbClr val="FFFFFF"/>
                </a:solidFill>
                <a:latin typeface="Calibri"/>
                <a:cs typeface="Calibri"/>
              </a:rPr>
              <a:t>andra</a:t>
            </a:r>
            <a:r>
              <a:rPr lang="sv-SE"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spc="-10" dirty="0">
                <a:solidFill>
                  <a:srgbClr val="FFFFFF"/>
                </a:solidFill>
                <a:latin typeface="Calibri"/>
                <a:cs typeface="Calibri"/>
              </a:rPr>
              <a:t>särskilda</a:t>
            </a:r>
            <a:r>
              <a:rPr lang="sv-SE"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spc="-10" dirty="0">
                <a:solidFill>
                  <a:srgbClr val="FFFFFF"/>
                </a:solidFill>
                <a:latin typeface="Calibri"/>
                <a:cs typeface="Calibri"/>
              </a:rPr>
              <a:t>tjänster:</a:t>
            </a:r>
            <a:r>
              <a:rPr lang="sv-SE"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lang="sv-SE"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701</a:t>
            </a:r>
            <a:r>
              <a:rPr lang="sv-SE"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dirty="0">
                <a:solidFill>
                  <a:srgbClr val="FFFFFF"/>
                </a:solidFill>
                <a:latin typeface="Calibri"/>
                <a:cs typeface="Calibri"/>
              </a:rPr>
              <a:t>675</a:t>
            </a:r>
            <a:r>
              <a:rPr lang="sv-SE"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sv-SE" sz="1800" spc="-5" dirty="0">
                <a:solidFill>
                  <a:srgbClr val="FFFFFF"/>
                </a:solidFill>
                <a:latin typeface="Calibri"/>
                <a:cs typeface="Calibri"/>
              </a:rPr>
              <a:t>SEK</a:t>
            </a:r>
          </a:p>
          <a:p>
            <a:pPr marL="12700" marR="5080">
              <a:spcBef>
                <a:spcPts val="100"/>
              </a:spcBef>
            </a:pPr>
            <a:r>
              <a:rPr lang="sv-SE" spc="-10" dirty="0">
                <a:solidFill>
                  <a:srgbClr val="FFFFFF"/>
                </a:solidFill>
                <a:latin typeface="Calibri"/>
                <a:cs typeface="Calibri"/>
              </a:rPr>
              <a:t>Välfärdstjänster: 2 156 469 SEK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267" y="5974679"/>
            <a:ext cx="64154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https://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www.upphandlingsmyndigheten.se/upphandla/om-upphandlingsreglerna/Upphandlingsforfaranden/troskelvarden/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585504AF-8F1F-4D4C-86F7-C6C1E6776A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20842" r="8214"/>
          <a:stretch/>
        </p:blipFill>
        <p:spPr>
          <a:xfrm>
            <a:off x="5943600" y="1820228"/>
            <a:ext cx="2695646" cy="25530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hlinkClick r:id="rId2"/>
              </a:rPr>
              <a:t>www.umea.se/kommun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088" y="1484376"/>
            <a:ext cx="8533130" cy="4398645"/>
            <a:chOff x="323088" y="1484376"/>
            <a:chExt cx="8533130" cy="4398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088" y="1484376"/>
              <a:ext cx="8532875" cy="40325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067555" y="5348250"/>
              <a:ext cx="462280" cy="528320"/>
            </a:xfrm>
            <a:custGeom>
              <a:avLst/>
              <a:gdLst/>
              <a:ahLst/>
              <a:cxnLst/>
              <a:rect l="l" t="t" r="r" b="b"/>
              <a:pathLst>
                <a:path w="462279" h="528320">
                  <a:moveTo>
                    <a:pt x="0" y="527837"/>
                  </a:moveTo>
                  <a:lnTo>
                    <a:pt x="46221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2752" y="5300477"/>
              <a:ext cx="79375" cy="82550"/>
            </a:xfrm>
            <a:custGeom>
              <a:avLst/>
              <a:gdLst/>
              <a:ahLst/>
              <a:cxnLst/>
              <a:rect l="l" t="t" r="r" b="b"/>
              <a:pathLst>
                <a:path w="79375" h="82550">
                  <a:moveTo>
                    <a:pt x="78854" y="0"/>
                  </a:moveTo>
                  <a:lnTo>
                    <a:pt x="0" y="32219"/>
                  </a:lnTo>
                  <a:lnTo>
                    <a:pt x="57327" y="82422"/>
                  </a:lnTo>
                  <a:lnTo>
                    <a:pt x="78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4595" y="636944"/>
            <a:ext cx="1915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hlinkClick r:id="rId3"/>
              </a:rPr>
              <a:t>www.e-avrop.com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30660" y="5894604"/>
            <a:ext cx="3129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Börja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att registrera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ett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konto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59" y="1845564"/>
            <a:ext cx="8488680" cy="2952115"/>
            <a:chOff x="327659" y="1845564"/>
            <a:chExt cx="8488680" cy="295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" y="1845564"/>
              <a:ext cx="8488679" cy="2951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5470" y="2709672"/>
              <a:ext cx="296545" cy="0"/>
            </a:xfrm>
            <a:custGeom>
              <a:avLst/>
              <a:gdLst/>
              <a:ahLst/>
              <a:cxnLst/>
              <a:rect l="l" t="t" r="r" b="b"/>
              <a:pathLst>
                <a:path w="296544">
                  <a:moveTo>
                    <a:pt x="296544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1974" y="26715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422" y="2660253"/>
              <a:ext cx="650240" cy="127000"/>
            </a:xfrm>
            <a:custGeom>
              <a:avLst/>
              <a:gdLst/>
              <a:ahLst/>
              <a:cxnLst/>
              <a:rect l="l" t="t" r="r" b="b"/>
              <a:pathLst>
                <a:path w="650240" h="127000">
                  <a:moveTo>
                    <a:pt x="650227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650227" y="127000"/>
                  </a:lnTo>
                  <a:lnTo>
                    <a:pt x="650227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7" y="1988820"/>
            <a:ext cx="8879205" cy="2880360"/>
            <a:chOff x="132587" y="1988820"/>
            <a:chExt cx="8879205" cy="2880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7" y="1988820"/>
              <a:ext cx="8878823" cy="26639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448" y="2997708"/>
              <a:ext cx="2892551" cy="18714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4596" y="3037332"/>
              <a:ext cx="2810255" cy="17998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9401" y="2636520"/>
              <a:ext cx="153035" cy="0"/>
            </a:xfrm>
            <a:custGeom>
              <a:avLst/>
              <a:gdLst/>
              <a:ahLst/>
              <a:cxnLst/>
              <a:rect l="l" t="t" r="r" b="b"/>
              <a:pathLst>
                <a:path w="153034">
                  <a:moveTo>
                    <a:pt x="15252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2" y="259841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76443" y="2852928"/>
              <a:ext cx="368935" cy="0"/>
            </a:xfrm>
            <a:custGeom>
              <a:avLst/>
              <a:gdLst/>
              <a:ahLst/>
              <a:cxnLst/>
              <a:rect l="l" t="t" r="r" b="b"/>
              <a:pathLst>
                <a:path w="368935">
                  <a:moveTo>
                    <a:pt x="0" y="0"/>
                  </a:moveTo>
                  <a:lnTo>
                    <a:pt x="368554" y="0"/>
                  </a:lnTo>
                </a:path>
              </a:pathLst>
            </a:custGeom>
            <a:ln w="12700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2294" y="28148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6423" y="2440292"/>
              <a:ext cx="1548765" cy="257810"/>
            </a:xfrm>
            <a:custGeom>
              <a:avLst/>
              <a:gdLst/>
              <a:ahLst/>
              <a:cxnLst/>
              <a:rect l="l" t="t" r="r" b="b"/>
              <a:pathLst>
                <a:path w="1548764" h="257810">
                  <a:moveTo>
                    <a:pt x="460146" y="130530"/>
                  </a:moveTo>
                  <a:lnTo>
                    <a:pt x="73507" y="130530"/>
                  </a:lnTo>
                  <a:lnTo>
                    <a:pt x="61620" y="124764"/>
                  </a:lnTo>
                  <a:lnTo>
                    <a:pt x="37871" y="124764"/>
                  </a:lnTo>
                  <a:lnTo>
                    <a:pt x="31750" y="118643"/>
                  </a:lnTo>
                  <a:lnTo>
                    <a:pt x="0" y="118643"/>
                  </a:lnTo>
                  <a:lnTo>
                    <a:pt x="0" y="245656"/>
                  </a:lnTo>
                  <a:lnTo>
                    <a:pt x="6121" y="251764"/>
                  </a:lnTo>
                  <a:lnTo>
                    <a:pt x="29883" y="251764"/>
                  </a:lnTo>
                  <a:lnTo>
                    <a:pt x="41757" y="257530"/>
                  </a:lnTo>
                  <a:lnTo>
                    <a:pt x="460146" y="257530"/>
                  </a:lnTo>
                  <a:lnTo>
                    <a:pt x="460146" y="130530"/>
                  </a:lnTo>
                  <a:close/>
                </a:path>
                <a:path w="1548764" h="257810">
                  <a:moveTo>
                    <a:pt x="1548599" y="0"/>
                  </a:moveTo>
                  <a:lnTo>
                    <a:pt x="957770" y="0"/>
                  </a:lnTo>
                  <a:lnTo>
                    <a:pt x="957770" y="127000"/>
                  </a:lnTo>
                  <a:lnTo>
                    <a:pt x="1548599" y="127000"/>
                  </a:lnTo>
                  <a:lnTo>
                    <a:pt x="1548599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5447" y="2528316"/>
            <a:ext cx="8833485" cy="2131695"/>
            <a:chOff x="155447" y="2528316"/>
            <a:chExt cx="8833485" cy="2131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447" y="2528316"/>
              <a:ext cx="8833104" cy="18013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44840" y="4278280"/>
              <a:ext cx="187960" cy="375285"/>
            </a:xfrm>
            <a:custGeom>
              <a:avLst/>
              <a:gdLst/>
              <a:ahLst/>
              <a:cxnLst/>
              <a:rect l="l" t="t" r="r" b="b"/>
              <a:pathLst>
                <a:path w="187959" h="375285">
                  <a:moveTo>
                    <a:pt x="0" y="375246"/>
                  </a:moveTo>
                  <a:lnTo>
                    <a:pt x="187629" y="0"/>
                  </a:lnTo>
                </a:path>
              </a:pathLst>
            </a:custGeom>
            <a:ln w="126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92707" y="4221482"/>
              <a:ext cx="68580" cy="85725"/>
            </a:xfrm>
            <a:custGeom>
              <a:avLst/>
              <a:gdLst/>
              <a:ahLst/>
              <a:cxnLst/>
              <a:rect l="l" t="t" r="r" b="b"/>
              <a:pathLst>
                <a:path w="68579" h="85725">
                  <a:moveTo>
                    <a:pt x="68160" y="0"/>
                  </a:moveTo>
                  <a:lnTo>
                    <a:pt x="0" y="51117"/>
                  </a:lnTo>
                  <a:lnTo>
                    <a:pt x="68160" y="85191"/>
                  </a:lnTo>
                  <a:lnTo>
                    <a:pt x="6816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6131" y="4278280"/>
              <a:ext cx="187960" cy="375285"/>
            </a:xfrm>
            <a:custGeom>
              <a:avLst/>
              <a:gdLst/>
              <a:ahLst/>
              <a:cxnLst/>
              <a:rect l="l" t="t" r="r" b="b"/>
              <a:pathLst>
                <a:path w="187959" h="375285">
                  <a:moveTo>
                    <a:pt x="0" y="375246"/>
                  </a:moveTo>
                  <a:lnTo>
                    <a:pt x="187629" y="0"/>
                  </a:lnTo>
                </a:path>
              </a:pathLst>
            </a:custGeom>
            <a:ln w="126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23997" y="4221482"/>
              <a:ext cx="68580" cy="85725"/>
            </a:xfrm>
            <a:custGeom>
              <a:avLst/>
              <a:gdLst/>
              <a:ahLst/>
              <a:cxnLst/>
              <a:rect l="l" t="t" r="r" b="b"/>
              <a:pathLst>
                <a:path w="68579" h="85725">
                  <a:moveTo>
                    <a:pt x="68160" y="0"/>
                  </a:moveTo>
                  <a:lnTo>
                    <a:pt x="0" y="51117"/>
                  </a:lnTo>
                  <a:lnTo>
                    <a:pt x="68160" y="85191"/>
                  </a:lnTo>
                  <a:lnTo>
                    <a:pt x="6816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19091" y="4605003"/>
            <a:ext cx="3613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au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0755" y="4605003"/>
            <a:ext cx="4279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Radera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6128" y="3118184"/>
            <a:ext cx="8801735" cy="1144905"/>
            <a:chOff x="186128" y="3118184"/>
            <a:chExt cx="8801735" cy="1144905"/>
          </a:xfrm>
        </p:grpSpPr>
        <p:sp>
          <p:nvSpPr>
            <p:cNvPr id="11" name="object 11"/>
            <p:cNvSpPr/>
            <p:nvPr/>
          </p:nvSpPr>
          <p:spPr>
            <a:xfrm>
              <a:off x="747772" y="3212592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22453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4274" y="317448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118" y="3118192"/>
              <a:ext cx="8801735" cy="1144905"/>
            </a:xfrm>
            <a:custGeom>
              <a:avLst/>
              <a:gdLst/>
              <a:ahLst/>
              <a:cxnLst/>
              <a:rect l="l" t="t" r="r" b="b"/>
              <a:pathLst>
                <a:path w="8801735" h="1144904">
                  <a:moveTo>
                    <a:pt x="490029" y="6121"/>
                  </a:moveTo>
                  <a:lnTo>
                    <a:pt x="127152" y="6121"/>
                  </a:lnTo>
                  <a:lnTo>
                    <a:pt x="109143" y="0"/>
                  </a:lnTo>
                  <a:lnTo>
                    <a:pt x="31750" y="0"/>
                  </a:lnTo>
                  <a:lnTo>
                    <a:pt x="0" y="0"/>
                  </a:lnTo>
                  <a:lnTo>
                    <a:pt x="0" y="133121"/>
                  </a:lnTo>
                  <a:lnTo>
                    <a:pt x="31750" y="133121"/>
                  </a:lnTo>
                  <a:lnTo>
                    <a:pt x="31750" y="127000"/>
                  </a:lnTo>
                  <a:lnTo>
                    <a:pt x="77406" y="127000"/>
                  </a:lnTo>
                  <a:lnTo>
                    <a:pt x="95402" y="133121"/>
                  </a:lnTo>
                  <a:lnTo>
                    <a:pt x="490029" y="133121"/>
                  </a:lnTo>
                  <a:lnTo>
                    <a:pt x="490029" y="6121"/>
                  </a:lnTo>
                  <a:close/>
                </a:path>
                <a:path w="8801735" h="1144904">
                  <a:moveTo>
                    <a:pt x="8426894" y="1011224"/>
                  </a:moveTo>
                  <a:lnTo>
                    <a:pt x="8240344" y="1011224"/>
                  </a:lnTo>
                  <a:lnTo>
                    <a:pt x="8240344" y="1138224"/>
                  </a:lnTo>
                  <a:lnTo>
                    <a:pt x="8426894" y="1138224"/>
                  </a:lnTo>
                  <a:lnTo>
                    <a:pt x="8426894" y="1011224"/>
                  </a:lnTo>
                  <a:close/>
                </a:path>
                <a:path w="8801735" h="1144904">
                  <a:moveTo>
                    <a:pt x="8801481" y="1011072"/>
                  </a:moveTo>
                  <a:lnTo>
                    <a:pt x="8676564" y="1011072"/>
                  </a:lnTo>
                  <a:lnTo>
                    <a:pt x="8676564" y="1004722"/>
                  </a:lnTo>
                  <a:lnTo>
                    <a:pt x="8646681" y="1004722"/>
                  </a:lnTo>
                  <a:lnTo>
                    <a:pt x="8646681" y="1131722"/>
                  </a:lnTo>
                  <a:lnTo>
                    <a:pt x="8646681" y="1132306"/>
                  </a:lnTo>
                  <a:lnTo>
                    <a:pt x="8644814" y="1132306"/>
                  </a:lnTo>
                  <a:lnTo>
                    <a:pt x="8644814" y="1131722"/>
                  </a:lnTo>
                  <a:lnTo>
                    <a:pt x="8646681" y="1131722"/>
                  </a:lnTo>
                  <a:lnTo>
                    <a:pt x="8646681" y="1004722"/>
                  </a:lnTo>
                  <a:lnTo>
                    <a:pt x="8614931" y="1004722"/>
                  </a:lnTo>
                  <a:lnTo>
                    <a:pt x="8614931" y="1011072"/>
                  </a:lnTo>
                  <a:lnTo>
                    <a:pt x="8609178" y="1011072"/>
                  </a:lnTo>
                  <a:lnTo>
                    <a:pt x="8609178" y="1138072"/>
                  </a:lnTo>
                  <a:lnTo>
                    <a:pt x="8609178" y="1144422"/>
                  </a:lnTo>
                  <a:lnTo>
                    <a:pt x="8640915" y="1144422"/>
                  </a:lnTo>
                  <a:lnTo>
                    <a:pt x="8640915" y="1138072"/>
                  </a:lnTo>
                  <a:lnTo>
                    <a:pt x="8644814" y="1138072"/>
                  </a:lnTo>
                  <a:lnTo>
                    <a:pt x="8646681" y="1138072"/>
                  </a:lnTo>
                  <a:lnTo>
                    <a:pt x="8801481" y="1138072"/>
                  </a:lnTo>
                  <a:lnTo>
                    <a:pt x="8801481" y="1011072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59" y="1845564"/>
            <a:ext cx="8488680" cy="2952115"/>
            <a:chOff x="327659" y="1845564"/>
            <a:chExt cx="8488680" cy="2952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" y="1845564"/>
              <a:ext cx="8488679" cy="2951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79073" y="4005072"/>
              <a:ext cx="513080" cy="0"/>
            </a:xfrm>
            <a:custGeom>
              <a:avLst/>
              <a:gdLst/>
              <a:ahLst/>
              <a:cxnLst/>
              <a:rect l="l" t="t" r="r" b="b"/>
              <a:pathLst>
                <a:path w="513080">
                  <a:moveTo>
                    <a:pt x="51255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5566" y="39669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0438" y="3933212"/>
              <a:ext cx="484505" cy="127000"/>
            </a:xfrm>
            <a:custGeom>
              <a:avLst/>
              <a:gdLst/>
              <a:ahLst/>
              <a:cxnLst/>
              <a:rect l="l" t="t" r="r" b="b"/>
              <a:pathLst>
                <a:path w="484505" h="127000">
                  <a:moveTo>
                    <a:pt x="483908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483908" y="127000"/>
                  </a:lnTo>
                  <a:lnTo>
                    <a:pt x="483908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740" y="1610868"/>
            <a:ext cx="8732520" cy="3636645"/>
            <a:chOff x="205740" y="1610868"/>
            <a:chExt cx="8732520" cy="3636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740" y="1610868"/>
              <a:ext cx="8732520" cy="36362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75778" y="1613166"/>
              <a:ext cx="371475" cy="133350"/>
            </a:xfrm>
            <a:custGeom>
              <a:avLst/>
              <a:gdLst/>
              <a:ahLst/>
              <a:cxnLst/>
              <a:rect l="l" t="t" r="r" b="b"/>
              <a:pathLst>
                <a:path w="371475" h="133350">
                  <a:moveTo>
                    <a:pt x="370865" y="6350"/>
                  </a:moveTo>
                  <a:lnTo>
                    <a:pt x="37871" y="6350"/>
                  </a:lnTo>
                  <a:lnTo>
                    <a:pt x="37871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27000"/>
                  </a:lnTo>
                  <a:lnTo>
                    <a:pt x="6121" y="127000"/>
                  </a:lnTo>
                  <a:lnTo>
                    <a:pt x="6121" y="133350"/>
                  </a:lnTo>
                  <a:lnTo>
                    <a:pt x="370865" y="133350"/>
                  </a:lnTo>
                  <a:lnTo>
                    <a:pt x="370865" y="127000"/>
                  </a:lnTo>
                  <a:lnTo>
                    <a:pt x="370865" y="635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392" y="1700784"/>
            <a:ext cx="8967470" cy="3456940"/>
            <a:chOff x="88392" y="1700784"/>
            <a:chExt cx="8967470" cy="3456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" y="1700784"/>
              <a:ext cx="8967215" cy="34564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883" y="2980944"/>
              <a:ext cx="2334767" cy="11445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392" y="3235452"/>
              <a:ext cx="1825751" cy="6355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024" y="3339083"/>
              <a:ext cx="1618487" cy="4282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9714" y="3429000"/>
              <a:ext cx="410527" cy="40361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8331" y="1142523"/>
            <a:ext cx="399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En specifik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upphandling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Att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lämna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anbud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9CA3A9C7-A71C-4E6A-AFBB-7D5BD476B721}"/>
              </a:ext>
            </a:extLst>
          </p:cNvPr>
          <p:cNvSpPr txBox="1"/>
          <p:nvPr/>
        </p:nvSpPr>
        <p:spPr>
          <a:xfrm>
            <a:off x="684529" y="3104888"/>
            <a:ext cx="7210698" cy="23683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Central upphandlingsfunktion</a:t>
            </a:r>
          </a:p>
          <a:p>
            <a:pPr marL="342900" lvl="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Cirka 270 upphandlingar/år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Upphandlar för cirka 4,2 miljarder/år</a:t>
            </a:r>
          </a:p>
          <a:p>
            <a:pPr marL="342900" lvl="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180 upphandlingsområden</a:t>
            </a:r>
          </a:p>
          <a:p>
            <a:pPr marL="342900" lvl="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950 ramavtal</a:t>
            </a:r>
            <a:endParaRPr lang="sv-SE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9916BE-B5CE-4E74-B31A-619D61CA1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Upphandlingsbyrån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F82F66F-E8DE-4338-9F07-EF25D9DB4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978" y="1270829"/>
            <a:ext cx="3251200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57172"/>
            <a:ext cx="9014460" cy="3274060"/>
            <a:chOff x="0" y="1757172"/>
            <a:chExt cx="9014460" cy="3274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39" y="1827276"/>
              <a:ext cx="8884920" cy="32034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57172"/>
              <a:ext cx="1979675" cy="1142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011680"/>
              <a:ext cx="1725167" cy="633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16" y="2115312"/>
              <a:ext cx="1531619" cy="426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3609" y="2204865"/>
              <a:ext cx="410527" cy="4036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772411"/>
            <a:ext cx="8844280" cy="3168650"/>
            <a:chOff x="179831" y="1772411"/>
            <a:chExt cx="8844280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772411"/>
              <a:ext cx="8843772" cy="31683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1989" y="2564891"/>
              <a:ext cx="163195" cy="109220"/>
            </a:xfrm>
            <a:custGeom>
              <a:avLst/>
              <a:gdLst/>
              <a:ahLst/>
              <a:cxnLst/>
              <a:rect l="l" t="t" r="r" b="b"/>
              <a:pathLst>
                <a:path w="163194" h="109219">
                  <a:moveTo>
                    <a:pt x="163194" y="0"/>
                  </a:moveTo>
                  <a:lnTo>
                    <a:pt x="0" y="108788"/>
                  </a:lnTo>
                </a:path>
              </a:pathLst>
            </a:custGeom>
            <a:ln w="12700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58" y="2634936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90" h="74294">
                  <a:moveTo>
                    <a:pt x="42265" y="0"/>
                  </a:moveTo>
                  <a:lnTo>
                    <a:pt x="0" y="73964"/>
                  </a:lnTo>
                  <a:lnTo>
                    <a:pt x="84531" y="63398"/>
                  </a:lnTo>
                  <a:lnTo>
                    <a:pt x="4226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6237" y="2713893"/>
              <a:ext cx="728345" cy="127000"/>
            </a:xfrm>
            <a:custGeom>
              <a:avLst/>
              <a:gdLst/>
              <a:ahLst/>
              <a:cxnLst/>
              <a:rect l="l" t="t" r="r" b="b"/>
              <a:pathLst>
                <a:path w="728344" h="127000">
                  <a:moveTo>
                    <a:pt x="727989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727989" y="127000"/>
                  </a:lnTo>
                  <a:lnTo>
                    <a:pt x="727989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395" y="1988820"/>
            <a:ext cx="8903335" cy="2880360"/>
            <a:chOff x="120395" y="1988820"/>
            <a:chExt cx="8903335" cy="2880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5" y="1988820"/>
              <a:ext cx="8903208" cy="28803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4620" y="3212592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22453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121" y="317448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550" y="3141933"/>
              <a:ext cx="490220" cy="127000"/>
            </a:xfrm>
            <a:custGeom>
              <a:avLst/>
              <a:gdLst/>
              <a:ahLst/>
              <a:cxnLst/>
              <a:rect l="l" t="t" r="r" b="b"/>
              <a:pathLst>
                <a:path w="490220" h="127000">
                  <a:moveTo>
                    <a:pt x="489673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489673" y="127000"/>
                  </a:lnTo>
                  <a:lnTo>
                    <a:pt x="489673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831" y="1772411"/>
            <a:ext cx="8844280" cy="3168650"/>
            <a:chOff x="179831" y="1772411"/>
            <a:chExt cx="8844280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1772411"/>
              <a:ext cx="8843772" cy="316839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51989" y="2564891"/>
              <a:ext cx="163195" cy="109220"/>
            </a:xfrm>
            <a:custGeom>
              <a:avLst/>
              <a:gdLst/>
              <a:ahLst/>
              <a:cxnLst/>
              <a:rect l="l" t="t" r="r" b="b"/>
              <a:pathLst>
                <a:path w="163194" h="109219">
                  <a:moveTo>
                    <a:pt x="163194" y="0"/>
                  </a:moveTo>
                  <a:lnTo>
                    <a:pt x="0" y="108788"/>
                  </a:lnTo>
                </a:path>
              </a:pathLst>
            </a:custGeom>
            <a:ln w="12700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9158" y="2634936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90" h="74294">
                  <a:moveTo>
                    <a:pt x="42265" y="0"/>
                  </a:moveTo>
                  <a:lnTo>
                    <a:pt x="0" y="73964"/>
                  </a:lnTo>
                  <a:lnTo>
                    <a:pt x="84531" y="63398"/>
                  </a:lnTo>
                  <a:lnTo>
                    <a:pt x="4226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0299" y="2707779"/>
              <a:ext cx="2078355" cy="965835"/>
            </a:xfrm>
            <a:custGeom>
              <a:avLst/>
              <a:gdLst/>
              <a:ahLst/>
              <a:cxnLst/>
              <a:rect l="l" t="t" r="r" b="b"/>
              <a:pathLst>
                <a:path w="2078355" h="965835">
                  <a:moveTo>
                    <a:pt x="704227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704227" y="127000"/>
                  </a:lnTo>
                  <a:lnTo>
                    <a:pt x="704227" y="0"/>
                  </a:lnTo>
                  <a:close/>
                </a:path>
                <a:path w="2078355" h="965835">
                  <a:moveTo>
                    <a:pt x="2077808" y="838809"/>
                  </a:moveTo>
                  <a:lnTo>
                    <a:pt x="1798091" y="838809"/>
                  </a:lnTo>
                  <a:lnTo>
                    <a:pt x="1792325" y="832688"/>
                  </a:lnTo>
                  <a:lnTo>
                    <a:pt x="1760575" y="832688"/>
                  </a:lnTo>
                  <a:lnTo>
                    <a:pt x="963180" y="832688"/>
                  </a:lnTo>
                  <a:lnTo>
                    <a:pt x="963180" y="959688"/>
                  </a:lnTo>
                  <a:lnTo>
                    <a:pt x="1760575" y="959688"/>
                  </a:lnTo>
                  <a:lnTo>
                    <a:pt x="1766341" y="965809"/>
                  </a:lnTo>
                  <a:lnTo>
                    <a:pt x="1798091" y="965809"/>
                  </a:lnTo>
                  <a:lnTo>
                    <a:pt x="2077808" y="965809"/>
                  </a:lnTo>
                  <a:lnTo>
                    <a:pt x="2077808" y="838809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404" y="2421635"/>
            <a:ext cx="8775700" cy="2014855"/>
            <a:chOff x="184404" y="2421635"/>
            <a:chExt cx="8775700" cy="2014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404" y="2421635"/>
              <a:ext cx="8775191" cy="20147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4620" y="3500627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22453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1121" y="346252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334" y="3457292"/>
              <a:ext cx="335280" cy="127000"/>
            </a:xfrm>
            <a:custGeom>
              <a:avLst/>
              <a:gdLst/>
              <a:ahLst/>
              <a:cxnLst/>
              <a:rect l="l" t="t" r="r" b="b"/>
              <a:pathLst>
                <a:path w="335280" h="127000">
                  <a:moveTo>
                    <a:pt x="335229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335229" y="127000"/>
                  </a:lnTo>
                  <a:lnTo>
                    <a:pt x="335229" y="0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574" y="1737360"/>
            <a:ext cx="8841740" cy="3383279"/>
            <a:chOff x="174574" y="1737360"/>
            <a:chExt cx="8841740" cy="33832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1737360"/>
              <a:ext cx="8825483" cy="33832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7772" y="2781300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22453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274" y="274319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40442" y="3645408"/>
              <a:ext cx="231775" cy="116205"/>
            </a:xfrm>
            <a:custGeom>
              <a:avLst/>
              <a:gdLst/>
              <a:ahLst/>
              <a:cxnLst/>
              <a:rect l="l" t="t" r="r" b="b"/>
              <a:pathLst>
                <a:path w="231775" h="116204">
                  <a:moveTo>
                    <a:pt x="231241" y="0"/>
                  </a:moveTo>
                  <a:lnTo>
                    <a:pt x="0" y="115620"/>
                  </a:lnTo>
                </a:path>
              </a:pathLst>
            </a:custGeom>
            <a:ln w="12700">
              <a:solidFill>
                <a:srgbClr val="5454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83647" y="3721266"/>
              <a:ext cx="85725" cy="68580"/>
            </a:xfrm>
            <a:custGeom>
              <a:avLst/>
              <a:gdLst/>
              <a:ahLst/>
              <a:cxnLst/>
              <a:rect l="l" t="t" r="r" b="b"/>
              <a:pathLst>
                <a:path w="85725" h="68579">
                  <a:moveTo>
                    <a:pt x="51117" y="0"/>
                  </a:moveTo>
                  <a:lnTo>
                    <a:pt x="0" y="68160"/>
                  </a:lnTo>
                  <a:lnTo>
                    <a:pt x="85204" y="68148"/>
                  </a:lnTo>
                  <a:lnTo>
                    <a:pt x="51117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4574" y="2767177"/>
              <a:ext cx="2120900" cy="1477645"/>
            </a:xfrm>
            <a:custGeom>
              <a:avLst/>
              <a:gdLst/>
              <a:ahLst/>
              <a:cxnLst/>
              <a:rect l="l" t="t" r="r" b="b"/>
              <a:pathLst>
                <a:path w="2120900" h="1477645">
                  <a:moveTo>
                    <a:pt x="335229" y="0"/>
                  </a:moveTo>
                  <a:lnTo>
                    <a:pt x="0" y="0"/>
                  </a:lnTo>
                  <a:lnTo>
                    <a:pt x="0" y="127000"/>
                  </a:lnTo>
                  <a:lnTo>
                    <a:pt x="335229" y="127000"/>
                  </a:lnTo>
                  <a:lnTo>
                    <a:pt x="335229" y="0"/>
                  </a:lnTo>
                  <a:close/>
                </a:path>
                <a:path w="2120900" h="1477645">
                  <a:moveTo>
                    <a:pt x="1852904" y="1350365"/>
                  </a:moveTo>
                  <a:lnTo>
                    <a:pt x="958596" y="1350365"/>
                  </a:lnTo>
                  <a:lnTo>
                    <a:pt x="958596" y="1477365"/>
                  </a:lnTo>
                  <a:lnTo>
                    <a:pt x="1852904" y="1477365"/>
                  </a:lnTo>
                  <a:lnTo>
                    <a:pt x="1852904" y="1350365"/>
                  </a:lnTo>
                  <a:close/>
                </a:path>
                <a:path w="2120900" h="1477645">
                  <a:moveTo>
                    <a:pt x="2120569" y="743775"/>
                  </a:moveTo>
                  <a:lnTo>
                    <a:pt x="1192491" y="743775"/>
                  </a:lnTo>
                  <a:lnTo>
                    <a:pt x="1186370" y="737654"/>
                  </a:lnTo>
                  <a:lnTo>
                    <a:pt x="952296" y="737654"/>
                  </a:lnTo>
                  <a:lnTo>
                    <a:pt x="952296" y="864654"/>
                  </a:lnTo>
                  <a:lnTo>
                    <a:pt x="1154620" y="864654"/>
                  </a:lnTo>
                  <a:lnTo>
                    <a:pt x="1160741" y="870775"/>
                  </a:lnTo>
                  <a:lnTo>
                    <a:pt x="2120569" y="870775"/>
                  </a:lnTo>
                  <a:lnTo>
                    <a:pt x="2120569" y="743775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5748" y="405384"/>
            <a:ext cx="4620767" cy="61920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88F9F17E-097F-4EB6-9D19-EE7EAFEE2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13" y="1010384"/>
            <a:ext cx="6463019" cy="52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47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160" y="2493264"/>
            <a:ext cx="8869680" cy="1871980"/>
            <a:chOff x="137160" y="2493264"/>
            <a:chExt cx="8869680" cy="1871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0" y="2493264"/>
              <a:ext cx="8869679" cy="18714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9400" y="3645408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22453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902" y="36073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941" y="3575875"/>
              <a:ext cx="7974330" cy="466725"/>
            </a:xfrm>
            <a:custGeom>
              <a:avLst/>
              <a:gdLst/>
              <a:ahLst/>
              <a:cxnLst/>
              <a:rect l="l" t="t" r="r" b="b"/>
              <a:pathLst>
                <a:path w="7974330" h="466725">
                  <a:moveTo>
                    <a:pt x="561314" y="6350"/>
                  </a:moveTo>
                  <a:lnTo>
                    <a:pt x="37871" y="6350"/>
                  </a:lnTo>
                  <a:lnTo>
                    <a:pt x="37871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127000"/>
                  </a:lnTo>
                  <a:lnTo>
                    <a:pt x="6121" y="127000"/>
                  </a:lnTo>
                  <a:lnTo>
                    <a:pt x="6121" y="133350"/>
                  </a:lnTo>
                  <a:lnTo>
                    <a:pt x="561314" y="133350"/>
                  </a:lnTo>
                  <a:lnTo>
                    <a:pt x="561314" y="127000"/>
                  </a:lnTo>
                  <a:lnTo>
                    <a:pt x="561314" y="6350"/>
                  </a:lnTo>
                  <a:close/>
                </a:path>
                <a:path w="7974330" h="466725">
                  <a:moveTo>
                    <a:pt x="7974266" y="339344"/>
                  </a:moveTo>
                  <a:lnTo>
                    <a:pt x="7680795" y="339344"/>
                  </a:lnTo>
                  <a:lnTo>
                    <a:pt x="7680795" y="466344"/>
                  </a:lnTo>
                  <a:lnTo>
                    <a:pt x="7974266" y="466344"/>
                  </a:lnTo>
                  <a:lnTo>
                    <a:pt x="7974266" y="339344"/>
                  </a:lnTo>
                  <a:close/>
                </a:path>
              </a:pathLst>
            </a:custGeom>
            <a:solidFill>
              <a:srgbClr val="FFFF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284" y="898537"/>
            <a:ext cx="50184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40" dirty="0"/>
              <a:t>Att</a:t>
            </a:r>
            <a:r>
              <a:rPr sz="2900" spc="-25" dirty="0"/>
              <a:t> </a:t>
            </a:r>
            <a:r>
              <a:rPr sz="2900" spc="-20" dirty="0"/>
              <a:t>tänka</a:t>
            </a:r>
            <a:r>
              <a:rPr sz="2900" spc="-35" dirty="0"/>
              <a:t> </a:t>
            </a:r>
            <a:r>
              <a:rPr sz="2900" spc="-5" dirty="0"/>
              <a:t>på</a:t>
            </a:r>
            <a:r>
              <a:rPr sz="2900" spc="-25" dirty="0"/>
              <a:t> </a:t>
            </a:r>
            <a:r>
              <a:rPr sz="2900" dirty="0"/>
              <a:t>vid</a:t>
            </a:r>
            <a:r>
              <a:rPr sz="2900" spc="-40" dirty="0"/>
              <a:t> </a:t>
            </a:r>
            <a:r>
              <a:rPr sz="2900" dirty="0"/>
              <a:t>anbudsinlämning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36" y="5660135"/>
            <a:ext cx="1008887" cy="100888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65175" y="1609344"/>
            <a:ext cx="1184275" cy="3854450"/>
            <a:chOff x="265175" y="1609344"/>
            <a:chExt cx="1184275" cy="3854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471" y="2514600"/>
              <a:ext cx="935735" cy="935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371" y="3421379"/>
              <a:ext cx="1139951" cy="11399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1609344"/>
              <a:ext cx="882395" cy="8823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" y="4517136"/>
              <a:ext cx="815339" cy="9464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570222" y="1882916"/>
            <a:ext cx="4726305" cy="427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Ställ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frågor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om något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är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oklart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libri"/>
              <a:cs typeface="Calibri"/>
            </a:endParaRPr>
          </a:p>
          <a:p>
            <a:pPr marL="14604" marR="35623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Lämna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anbudet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rätt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tid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och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på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det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sätt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står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upphandlingsföreskrifterna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4604" marR="130810">
              <a:lnSpc>
                <a:spcPct val="100000"/>
              </a:lnSpc>
              <a:spcBef>
                <a:spcPts val="161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Säkerställ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att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samtliga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saker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efterfrågas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upphandlingsdokumentet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finns angivet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anbudet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Calibri"/>
              <a:cs typeface="Calibri"/>
            </a:endParaRPr>
          </a:p>
          <a:p>
            <a:pPr marL="113030" marR="508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Kontrollera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så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att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har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rätt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uppgifter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angivna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er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profil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Skicka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inte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än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vad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som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efterfrågas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9E6923F-4428-40B0-922A-AAA7CFF4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858" y="2096852"/>
            <a:ext cx="29282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9CA3A9C7-A71C-4E6A-AFBB-7D5BD476B721}"/>
              </a:ext>
            </a:extLst>
          </p:cNvPr>
          <p:cNvSpPr txBox="1"/>
          <p:nvPr/>
        </p:nvSpPr>
        <p:spPr>
          <a:xfrm>
            <a:off x="520673" y="2133600"/>
            <a:ext cx="7242301" cy="27853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sv-SE" sz="2000" b="1" kern="0" dirty="0">
                <a:solidFill>
                  <a:schemeClr val="bg1"/>
                </a:solidFill>
              </a:rPr>
              <a:t>Samverkansparter: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Kommunala bolag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sz="2000" dirty="0">
                <a:solidFill>
                  <a:schemeClr val="bg1"/>
                </a:solidFill>
                <a:latin typeface="Calibri"/>
                <a:cs typeface="Calibri"/>
              </a:rPr>
              <a:t>Region Västerbotten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Övriga kommuner i Västerbotten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Uminova</a:t>
            </a:r>
            <a:endParaRPr lang="sv-SE" altLang="sv-SE" sz="2000" b="1" dirty="0">
              <a:solidFill>
                <a:schemeClr val="bg1"/>
              </a:solidFill>
            </a:endParaRPr>
          </a:p>
          <a:p>
            <a:endParaRPr lang="sv-SE" sz="20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DE43A96-00B0-443C-B1B4-09B16867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53" y="331939"/>
            <a:ext cx="8099693" cy="648072"/>
          </a:xfrm>
        </p:spPr>
        <p:txBody>
          <a:bodyPr/>
          <a:lstStyle/>
          <a:p>
            <a:r>
              <a:rPr lang="sv-SE" dirty="0"/>
              <a:t>Upphandlingsbyrån</a:t>
            </a:r>
          </a:p>
        </p:txBody>
      </p:sp>
    </p:spTree>
    <p:extLst>
      <p:ext uri="{BB962C8B-B14F-4D97-AF65-F5344CB8AC3E}">
        <p14:creationId xmlns:p14="http://schemas.microsoft.com/office/powerpoint/2010/main" val="41777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7E4974-3BEC-4DC4-AC74-E9BC95A8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Upphandlingsbyrån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B3A4B0-9A8C-4BEA-B44F-DAACDFE13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925" y="1412775"/>
            <a:ext cx="8071522" cy="3385542"/>
          </a:xfrm>
        </p:spPr>
        <p:txBody>
          <a:bodyPr/>
          <a:lstStyle/>
          <a:p>
            <a:r>
              <a:rPr lang="sv-SE" sz="2000" dirty="0" err="1">
                <a:solidFill>
                  <a:schemeClr val="bg1"/>
                </a:solidFill>
              </a:rPr>
              <a:t>Upphandlingsbyråns</a:t>
            </a:r>
            <a:r>
              <a:rPr lang="sv-SE" sz="2000" dirty="0">
                <a:solidFill>
                  <a:schemeClr val="bg1"/>
                </a:solidFill>
              </a:rPr>
              <a:t> uppdrag är att göra goda affärer med fokus på helhetssyn. 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Förvalta skattemedel på bästa sätt både vad gäller ekonomi och kvalitét.</a:t>
            </a:r>
          </a:p>
          <a:p>
            <a:endParaRPr lang="sv-SE" sz="2000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Säkerställa att lagstiftning, regler policys och uppsatta mål efterlevs.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Kommunens affärskvinnor/män.</a:t>
            </a:r>
          </a:p>
          <a:p>
            <a:endParaRPr lang="sv-SE" dirty="0">
              <a:solidFill>
                <a:srgbClr val="5A5A5A"/>
              </a:solidFill>
            </a:endParaRPr>
          </a:p>
          <a:p>
            <a:endParaRPr lang="sv-SE" dirty="0">
              <a:solidFill>
                <a:srgbClr val="5A5A5A"/>
              </a:solidFill>
            </a:endParaRPr>
          </a:p>
          <a:p>
            <a:endParaRPr lang="sv-SE" dirty="0"/>
          </a:p>
        </p:txBody>
      </p:sp>
      <p:pic>
        <p:nvPicPr>
          <p:cNvPr id="5" name="Platshållare för bild 10">
            <a:extLst>
              <a:ext uri="{FF2B5EF4-FFF2-40B4-BE49-F238E27FC236}">
                <a16:creationId xmlns:a16="http://schemas.microsoft.com/office/drawing/2014/main" id="{9AEC97D0-73D6-430C-830C-F22DABE4A5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2" t="10490" r="20162"/>
          <a:stretch/>
        </p:blipFill>
        <p:spPr>
          <a:xfrm>
            <a:off x="5520266" y="4086579"/>
            <a:ext cx="2765777" cy="2223910"/>
          </a:xfrm>
        </p:spPr>
      </p:pic>
    </p:spTree>
    <p:extLst>
      <p:ext uri="{BB962C8B-B14F-4D97-AF65-F5344CB8AC3E}">
        <p14:creationId xmlns:p14="http://schemas.microsoft.com/office/powerpoint/2010/main" val="12010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1BB253CE-1BE2-40F3-B506-FFC362C34D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7" b="28767"/>
          <a:stretch>
            <a:fillRect/>
          </a:stretch>
        </p:blipFill>
        <p:spPr>
          <a:xfrm>
            <a:off x="0" y="0"/>
            <a:ext cx="9144000" cy="3883152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F56C77A5-783D-4416-A19C-12AE67A1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84" y="1712623"/>
            <a:ext cx="3882486" cy="1272208"/>
          </a:xfrm>
        </p:spPr>
        <p:txBody>
          <a:bodyPr/>
          <a:lstStyle/>
          <a:p>
            <a:r>
              <a:rPr lang="sv-SE" b="1" dirty="0"/>
              <a:t>Lagar att följa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B35772-DF30-40EC-BC45-3F08639A7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6346" y="3975917"/>
            <a:ext cx="4067094" cy="1561284"/>
          </a:xfrm>
        </p:spPr>
        <p:txBody>
          <a:bodyPr numCol="1"/>
          <a:lstStyle/>
          <a:p>
            <a:pPr>
              <a:lnSpc>
                <a:spcPct val="120000"/>
              </a:lnSpc>
            </a:pPr>
            <a:r>
              <a:rPr lang="sv-SE" sz="1600" b="1" dirty="0">
                <a:solidFill>
                  <a:schemeClr val="tx1">
                    <a:lumMod val="95000"/>
                  </a:schemeClr>
                </a:solidFill>
              </a:rPr>
              <a:t>Lagen om offentlig upphandling (LOU)</a:t>
            </a:r>
          </a:p>
          <a:p>
            <a:pPr>
              <a:lnSpc>
                <a:spcPct val="120000"/>
              </a:lnSpc>
            </a:pPr>
            <a:r>
              <a:rPr lang="sv-SE" sz="1600" dirty="0">
                <a:solidFill>
                  <a:schemeClr val="tx1">
                    <a:lumMod val="95000"/>
                  </a:schemeClr>
                </a:solidFill>
              </a:rPr>
              <a:t>Lagen om valfrihetssystem (LOV)</a:t>
            </a:r>
          </a:p>
          <a:p>
            <a:pPr>
              <a:lnSpc>
                <a:spcPct val="120000"/>
              </a:lnSpc>
            </a:pPr>
            <a:r>
              <a:rPr lang="sv-SE" sz="1600" dirty="0">
                <a:solidFill>
                  <a:schemeClr val="tx1">
                    <a:lumMod val="95000"/>
                  </a:schemeClr>
                </a:solidFill>
              </a:rPr>
              <a:t>Lagen om upphandling inom vatten, energi, transporter och posttjänster (LUF)</a:t>
            </a:r>
          </a:p>
          <a:p>
            <a:pPr>
              <a:lnSpc>
                <a:spcPct val="120000"/>
              </a:lnSpc>
            </a:pPr>
            <a:r>
              <a:rPr lang="sv-SE" sz="1600" dirty="0">
                <a:solidFill>
                  <a:schemeClr val="tx1">
                    <a:lumMod val="95000"/>
                  </a:schemeClr>
                </a:solidFill>
              </a:rPr>
              <a:t>Lagen om upphandling av koncessioner (LUK)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C8B9A4F-1213-41E7-8500-6068F463A10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61985" y="3996237"/>
            <a:ext cx="3681012" cy="1694576"/>
          </a:xfrm>
        </p:spPr>
        <p:txBody>
          <a:bodyPr numCol="2"/>
          <a:lstStyle/>
          <a:p>
            <a:pPr lvl="0"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sv-SE" sz="1600" b="1" dirty="0">
                <a:cs typeface="Times New Roman" pitchFamily="18" charset="0"/>
              </a:rPr>
              <a:t>Förvaltningslagen</a:t>
            </a:r>
          </a:p>
          <a:p>
            <a:pPr lvl="0"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sv-SE" sz="1600" b="1" dirty="0">
                <a:cs typeface="Times New Roman" pitchFamily="18" charset="0"/>
              </a:rPr>
              <a:t>Kommunallagen</a:t>
            </a:r>
          </a:p>
          <a:p>
            <a:pPr lvl="0"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sv-SE" sz="1600" b="1" dirty="0">
                <a:cs typeface="Times New Roman" pitchFamily="18" charset="0"/>
              </a:rPr>
              <a:t>Avtalslagen</a:t>
            </a:r>
          </a:p>
          <a:p>
            <a:pPr lvl="0"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sv-SE" sz="1600" b="1" dirty="0">
                <a:cs typeface="Times New Roman" pitchFamily="18" charset="0"/>
              </a:rPr>
              <a:t>Köplagen</a:t>
            </a:r>
          </a:p>
          <a:p>
            <a:pPr lvl="0" eaLnBrk="0" hangingPunct="0">
              <a:lnSpc>
                <a:spcPct val="120000"/>
              </a:lnSpc>
              <a:spcBef>
                <a:spcPct val="0"/>
              </a:spcBef>
              <a:defRPr/>
            </a:pPr>
            <a:endParaRPr lang="sv-SE" sz="1600" b="1" dirty="0"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sv-SE" sz="1600" b="1" dirty="0">
                <a:cs typeface="Times New Roman" pitchFamily="18" charset="0"/>
              </a:rPr>
              <a:t>Sekretesslagen</a:t>
            </a:r>
          </a:p>
          <a:p>
            <a:pPr lvl="0"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sv-SE" sz="1600" b="1" dirty="0">
                <a:cs typeface="Times New Roman" pitchFamily="18" charset="0"/>
              </a:rPr>
              <a:t>Upphandlingspolicy</a:t>
            </a:r>
          </a:p>
          <a:p>
            <a:pPr lvl="0" eaLnBrk="0" hangingPunct="0">
              <a:lnSpc>
                <a:spcPct val="120000"/>
              </a:lnSpc>
              <a:spcBef>
                <a:spcPct val="0"/>
              </a:spcBef>
              <a:defRPr/>
            </a:pPr>
            <a:r>
              <a:rPr lang="sv-SE" sz="1600" b="1" dirty="0">
                <a:cs typeface="Times New Roman" pitchFamily="18" charset="0"/>
              </a:rPr>
              <a:t>Interna regler</a:t>
            </a:r>
          </a:p>
          <a:p>
            <a:pPr lvl="0" eaLnBrk="0" hangingPunct="0">
              <a:lnSpc>
                <a:spcPct val="120000"/>
              </a:lnSpc>
              <a:spcBef>
                <a:spcPct val="0"/>
              </a:spcBef>
              <a:defRPr/>
            </a:pPr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68252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FE85E5-9728-4BF5-A7EB-545E7144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LOU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0736F9-A03D-4745-B467-022DEC750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925" y="1320800"/>
            <a:ext cx="6850007" cy="5786199"/>
          </a:xfrm>
        </p:spPr>
        <p:txBody>
          <a:bodyPr/>
          <a:lstStyle/>
          <a:p>
            <a:pPr marL="457200" lvl="1" indent="0" eaLnBrk="0" hangingPunct="0">
              <a:spcBef>
                <a:spcPct val="0"/>
              </a:spcBef>
              <a:buClrTx/>
              <a:buSzTx/>
              <a:buNone/>
            </a:pPr>
            <a:r>
              <a:rPr lang="sv-SE" altLang="sv-SE" sz="24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Proportionalitet</a:t>
            </a: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r>
              <a:rPr lang="sv-SE" altLang="sv-SE" sz="1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Kraven måste ha ett naturligt samband med och stå i rimlig proportion till det som upphandlas</a:t>
            </a:r>
            <a:endParaRPr lang="sv-SE" altLang="sv-SE" sz="2000" kern="1200" dirty="0">
              <a:solidFill>
                <a:schemeClr val="bg1"/>
              </a:solidFill>
              <a:latin typeface="+mj-lt"/>
            </a:endParaRP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endParaRPr lang="sv-SE" altLang="sv-SE" sz="20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457200" lvl="1" indent="0" eaLnBrk="0" hangingPunct="0">
              <a:spcBef>
                <a:spcPct val="0"/>
              </a:spcBef>
              <a:buClrTx/>
              <a:buSzTx/>
              <a:buNone/>
            </a:pPr>
            <a:r>
              <a:rPr lang="sv-SE" altLang="sv-SE" sz="24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Transparens</a:t>
            </a:r>
            <a:r>
              <a:rPr lang="sv-SE" altLang="sv-SE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(öppenhet, förutsägbarhet)</a:t>
            </a: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r>
              <a:rPr lang="sv-SE" altLang="sv-SE" sz="1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Öppenhet vid redovisning av krav och hur utvärdering görs.</a:t>
            </a: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endParaRPr lang="sv-SE" altLang="sv-SE" sz="1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457200" lvl="1" indent="0" eaLnBrk="0" hangingPunct="0">
              <a:spcBef>
                <a:spcPct val="0"/>
              </a:spcBef>
              <a:buClrTx/>
              <a:buSzTx/>
              <a:buNone/>
            </a:pPr>
            <a:r>
              <a:rPr lang="sv-SE" altLang="sv-SE" sz="24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Ömsesidigt erkännande</a:t>
            </a: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r>
              <a:rPr lang="sv-SE" altLang="sv-SE" sz="1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Intyg mm som utfärdats av behörig myndighet i annat medlemsland godtas även här</a:t>
            </a: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endParaRPr lang="sv-SE" altLang="sv-SE" sz="1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457200" lvl="1" indent="0" eaLnBrk="0" hangingPunct="0">
              <a:spcBef>
                <a:spcPct val="0"/>
              </a:spcBef>
              <a:buClrTx/>
              <a:buSzTx/>
              <a:buNone/>
            </a:pPr>
            <a:r>
              <a:rPr kumimoji="1" lang="sv-SE" altLang="sv-SE" sz="24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Likabehandling</a:t>
            </a: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r>
              <a:rPr kumimoji="1" lang="sv-SE" altLang="sv-SE" sz="1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Leverantörer behandlas lika, samma krav, likvärdiga produkter behandlas lika</a:t>
            </a: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endParaRPr kumimoji="1" lang="sv-SE" altLang="sv-SE" sz="1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457200" lvl="1" indent="0" eaLnBrk="0" hangingPunct="0">
              <a:spcBef>
                <a:spcPct val="0"/>
              </a:spcBef>
              <a:buClrTx/>
              <a:buSzTx/>
              <a:buNone/>
            </a:pPr>
            <a:r>
              <a:rPr kumimoji="1" lang="sv-SE" altLang="sv-SE" sz="24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Icke diskriminering</a:t>
            </a:r>
          </a:p>
          <a:p>
            <a:pPr marL="914400" lvl="2" indent="0" eaLnBrk="0" hangingPunct="0">
              <a:spcBef>
                <a:spcPct val="0"/>
              </a:spcBef>
              <a:buClrTx/>
              <a:buSzTx/>
              <a:buNone/>
            </a:pPr>
            <a:r>
              <a:rPr kumimoji="1" lang="sv-SE" altLang="sv-SE" sz="180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Inte särbehandla leverantör/produkt beroende på nationalitet, geografiskt läge mm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43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indent="-457200">
              <a:buChar char="•"/>
              <a:tabLst>
                <a:tab pos="469265" algn="l"/>
                <a:tab pos="469900" algn="l"/>
              </a:tabLst>
            </a:pPr>
            <a:r>
              <a:rPr lang="sv-SE" sz="3200" b="0" i="0" spc="-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Upphandlingspolicy</a:t>
            </a:r>
          </a:p>
          <a:p>
            <a:pPr indent="-457200">
              <a:buChar char="•"/>
              <a:tabLst>
                <a:tab pos="469265" algn="l"/>
                <a:tab pos="469900" algn="l"/>
              </a:tabLst>
            </a:pPr>
            <a:endParaRPr lang="sv-SE" sz="3200" b="0" i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457200">
              <a:buChar char="•"/>
              <a:tabLst>
                <a:tab pos="469265" algn="l"/>
                <a:tab pos="469900" algn="l"/>
              </a:tabLst>
            </a:pPr>
            <a:r>
              <a:rPr lang="sv-SE" sz="3200" b="0" i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Politiska</a:t>
            </a:r>
            <a:r>
              <a:rPr lang="sv-SE" sz="3200" b="0" i="0" spc="-2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b="0" i="0" spc="-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beslut</a:t>
            </a:r>
          </a:p>
          <a:p>
            <a:pPr indent="-457200">
              <a:buChar char="•"/>
              <a:tabLst>
                <a:tab pos="469265" algn="l"/>
                <a:tab pos="469900" algn="l"/>
              </a:tabLst>
            </a:pPr>
            <a:endParaRPr lang="sv-SE" sz="3200" b="0" i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indent="-457200">
              <a:buChar char="•"/>
              <a:tabLst>
                <a:tab pos="469265" algn="l"/>
                <a:tab pos="469900" algn="l"/>
              </a:tabLst>
            </a:pPr>
            <a:r>
              <a:rPr lang="sv-SE" sz="3200" b="0" i="0" spc="-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Verksamhetens</a:t>
            </a:r>
            <a:r>
              <a:rPr lang="sv-SE" sz="3200" b="0" i="0" spc="-2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b="0" i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krav</a:t>
            </a:r>
            <a:r>
              <a:rPr lang="sv-SE" sz="3200" b="0" i="0" spc="-1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sv-SE" sz="3200" b="0" i="0" spc="-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och</a:t>
            </a:r>
            <a:r>
              <a:rPr lang="sv-SE" sz="3200" b="0" i="0" spc="-2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3200" b="0" i="0" spc="-5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behov</a:t>
            </a:r>
            <a:endParaRPr lang="sv-SE" sz="3200" b="0" i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latshållare för bild 5" descr="En bild som visar verktyg, hammare&#10;&#10;Automatiskt genererad beskrivning">
            <a:extLst>
              <a:ext uri="{FF2B5EF4-FFF2-40B4-BE49-F238E27FC236}">
                <a16:creationId xmlns:a16="http://schemas.microsoft.com/office/drawing/2014/main" id="{C980DFC6-FAA6-4B77-AFB0-9DA0A35223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4" r="27254" b="2"/>
          <a:stretch/>
        </p:blipFill>
        <p:spPr>
          <a:xfrm>
            <a:off x="5334000" y="2895600"/>
            <a:ext cx="3352800" cy="3208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6D89DB-485A-4FA1-B64C-090CBBE2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Politiska mål och beslut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F1F635-8E88-4883-8A1F-9411B8F93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926" y="1412775"/>
            <a:ext cx="5029674" cy="4062651"/>
          </a:xfrm>
        </p:spPr>
        <p:txBody>
          <a:bodyPr/>
          <a:lstStyle/>
          <a:p>
            <a:r>
              <a:rPr lang="sv-SE" sz="2400" b="1" dirty="0">
                <a:solidFill>
                  <a:schemeClr val="bg1"/>
                </a:solidFill>
              </a:rPr>
              <a:t>Arbetsrättsliga villkor</a:t>
            </a:r>
          </a:p>
          <a:p>
            <a:endParaRPr lang="sv-SE" sz="2400" b="1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</a:rPr>
              <a:t>Miljökrav, - klimat, cirkulär ekonomi</a:t>
            </a:r>
          </a:p>
          <a:p>
            <a:endParaRPr lang="sv-SE" sz="2400" b="1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</a:rPr>
              <a:t>Sysselsättningskrav</a:t>
            </a:r>
          </a:p>
          <a:p>
            <a:endParaRPr lang="sv-SE" sz="2400" b="1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</a:rPr>
              <a:t>Kvalitetsledningssystem</a:t>
            </a:r>
          </a:p>
          <a:p>
            <a:endParaRPr lang="sv-SE" sz="2400" b="1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</a:rPr>
              <a:t>Jämställdhet</a:t>
            </a:r>
          </a:p>
          <a:p>
            <a:endParaRPr lang="sv-SE" sz="2400" b="1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</a:rPr>
              <a:t>Tillgänglighet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1812FB4-8498-4AEA-87D8-202988CA6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11943"/>
            <a:ext cx="2551386" cy="229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502767-4924-405E-A56D-E71FA8EF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upphandlingsformer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4E9E04-B41A-4EF4-A234-35A5F3EAA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2925" y="1412776"/>
            <a:ext cx="4363753" cy="4801314"/>
          </a:xfrm>
        </p:spPr>
        <p:txBody>
          <a:bodyPr/>
          <a:lstStyle/>
          <a:p>
            <a:r>
              <a:rPr lang="sv-SE" sz="2400" dirty="0">
                <a:solidFill>
                  <a:schemeClr val="bg1"/>
                </a:solidFill>
              </a:rPr>
              <a:t>Idéburet offentligt partnerskap, IOP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Reserverat kontrakt, social och yrkesmässig integration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Reserverat kontrakt, vissa välfärdstjänster (sociala företag)</a:t>
            </a:r>
          </a:p>
          <a:p>
            <a:endParaRPr lang="sv-SE" sz="2400" dirty="0">
              <a:solidFill>
                <a:schemeClr val="bg1"/>
              </a:solidFill>
            </a:endParaRP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Dynamiskt inköpssystem, DIS</a:t>
            </a:r>
          </a:p>
        </p:txBody>
      </p:sp>
      <p:pic>
        <p:nvPicPr>
          <p:cNvPr id="5" name="Platshållare för bild 8">
            <a:extLst>
              <a:ext uri="{FF2B5EF4-FFF2-40B4-BE49-F238E27FC236}">
                <a16:creationId xmlns:a16="http://schemas.microsoft.com/office/drawing/2014/main" id="{FC6DFAA4-617F-48BD-8B22-540A731901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8214"/>
          <a:stretch/>
        </p:blipFill>
        <p:spPr>
          <a:xfrm>
            <a:off x="5257800" y="2039143"/>
            <a:ext cx="3249613" cy="3371057"/>
          </a:xfrm>
        </p:spPr>
      </p:pic>
    </p:spTree>
    <p:extLst>
      <p:ext uri="{BB962C8B-B14F-4D97-AF65-F5344CB8AC3E}">
        <p14:creationId xmlns:p14="http://schemas.microsoft.com/office/powerpoint/2010/main" val="35780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0C01966C4DBF408166B0412DDF2DCE" ma:contentTypeVersion="2" ma:contentTypeDescription="Skapa ett nytt dokument." ma:contentTypeScope="" ma:versionID="bd9a4d7b7b5d77709bfdffc390041c80">
  <xsd:schema xmlns:xsd="http://www.w3.org/2001/XMLSchema" xmlns:xs="http://www.w3.org/2001/XMLSchema" xmlns:p="http://schemas.microsoft.com/office/2006/metadata/properties" xmlns:ns2="b8678c18-bd0b-414c-aa1e-e3db02b88257" targetNamespace="http://schemas.microsoft.com/office/2006/metadata/properties" ma:root="true" ma:fieldsID="178fa8bb79af199e63523cdc691f391c" ns2:_="">
    <xsd:import namespace="b8678c18-bd0b-414c-aa1e-e3db02b88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78c18-bd0b-414c-aa1e-e3db02b88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AEAAE3-A175-4E39-96A7-173C38C99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678c18-bd0b-414c-aa1e-e3db02b882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7D7E4A-D115-4B79-BE91-E37B2C0CAF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F4D586-F247-4759-8718-AD5DC7F1538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8678c18-bd0b-414c-aa1e-e3db02b88257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516</Words>
  <Application>Microsoft Office PowerPoint</Application>
  <PresentationFormat>Bildspel på skärmen (4:3)</PresentationFormat>
  <Paragraphs>146</Paragraphs>
  <Slides>29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PowerPoint-presentation</vt:lpstr>
      <vt:lpstr>Upphandlingsbyrån</vt:lpstr>
      <vt:lpstr>Upphandlingsbyrån</vt:lpstr>
      <vt:lpstr>Upphandlingsbyrån</vt:lpstr>
      <vt:lpstr>Lagar att följa</vt:lpstr>
      <vt:lpstr>LOU</vt:lpstr>
      <vt:lpstr>PowerPoint-presentation</vt:lpstr>
      <vt:lpstr>Politiska mål och beslut</vt:lpstr>
      <vt:lpstr>Andra upphandlingsformer</vt:lpstr>
      <vt:lpstr>Upphandlingsprocess</vt:lpstr>
      <vt:lpstr>Annonsering av upphandlingar</vt:lpstr>
      <vt:lpstr>www.umea.se/kommun</vt:lpstr>
      <vt:lpstr>www.e-avrop.com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Att tänka på vid anbudsinlämning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Victoria Westergren</dc:creator>
  <cp:lastModifiedBy>Karin Björk</cp:lastModifiedBy>
  <cp:revision>29</cp:revision>
  <dcterms:created xsi:type="dcterms:W3CDTF">2021-05-11T08:56:27Z</dcterms:created>
  <dcterms:modified xsi:type="dcterms:W3CDTF">2021-05-25T11:50:22Z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2020-11-20T00:00:00Z</vt:filetime>
  </property>
  <property fmtid="{D5CDD505-2E9C-101B-9397-08002B2CF9AE}" pid="3" name="Creator">
    <vt:lpwstr>Acrobat PDFMaker 20 för PowerPoint</vt:lpwstr>
  </property>
  <property fmtid="{D5CDD505-2E9C-101B-9397-08002B2CF9AE}" pid="4" name="LastSaved">
    <vt:filetime>2021-05-11T00:00:00Z</vt:filetime>
  </property>
  <property fmtid="{D5CDD505-2E9C-101B-9397-08002B2CF9AE}" pid="5" name="ContentTypeId">
    <vt:lpwstr>0x010100F50C01966C4DBF408166B0412DDF2DCE</vt:lpwstr>
  </property>
</Properties>
</file>