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89" r:id="rId5"/>
    <p:sldId id="312" r:id="rId6"/>
    <p:sldId id="296" r:id="rId7"/>
    <p:sldId id="303" r:id="rId8"/>
    <p:sldId id="290" r:id="rId9"/>
    <p:sldId id="304" r:id="rId10"/>
    <p:sldId id="305" r:id="rId11"/>
    <p:sldId id="306" r:id="rId12"/>
    <p:sldId id="307" r:id="rId13"/>
    <p:sldId id="300" r:id="rId14"/>
    <p:sldId id="314" r:id="rId15"/>
    <p:sldId id="315" r:id="rId16"/>
    <p:sldId id="1959" r:id="rId17"/>
    <p:sldId id="1958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5"/>
    <a:srgbClr val="E4B1C2"/>
    <a:srgbClr val="D1E8FF"/>
    <a:srgbClr val="8CBE00"/>
    <a:srgbClr val="00A01E"/>
    <a:srgbClr val="AFAFAF"/>
    <a:srgbClr val="F0F0F0"/>
    <a:srgbClr val="006E1E"/>
    <a:srgbClr val="1FA12E"/>
    <a:srgbClr val="1EA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D3CF3F-BC41-4B73-943A-2DB83A92A892}" v="1" dt="2022-11-09T10:26:26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1" autoAdjust="0"/>
    <p:restoredTop sz="89067" autoAdjust="0"/>
  </p:normalViewPr>
  <p:slideViewPr>
    <p:cSldViewPr snapToGrid="0">
      <p:cViewPr varScale="1">
        <p:scale>
          <a:sx n="62" d="100"/>
          <a:sy n="62" d="100"/>
        </p:scale>
        <p:origin x="954" y="66"/>
      </p:cViewPr>
      <p:guideLst>
        <p:guide orient="horz" pos="2160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no Dahl" userId="54bf7573-22bb-4582-8e5a-2394f671421c" providerId="ADAL" clId="{27D3CF3F-BC41-4B73-943A-2DB83A92A892}"/>
    <pc:docChg chg="custSel delSld modSld">
      <pc:chgData name="Aino Dahl" userId="54bf7573-22bb-4582-8e5a-2394f671421c" providerId="ADAL" clId="{27D3CF3F-BC41-4B73-943A-2DB83A92A892}" dt="2022-11-09T10:30:13.656" v="88" actId="20577"/>
      <pc:docMkLst>
        <pc:docMk/>
      </pc:docMkLst>
      <pc:sldChg chg="addSp delSp modSp mod">
        <pc:chgData name="Aino Dahl" userId="54bf7573-22bb-4582-8e5a-2394f671421c" providerId="ADAL" clId="{27D3CF3F-BC41-4B73-943A-2DB83A92A892}" dt="2022-11-09T10:26:28.554" v="3" actId="962"/>
        <pc:sldMkLst>
          <pc:docMk/>
          <pc:sldMk cId="1010495886" sldId="290"/>
        </pc:sldMkLst>
        <pc:spChg chg="add del mod">
          <ac:chgData name="Aino Dahl" userId="54bf7573-22bb-4582-8e5a-2394f671421c" providerId="ADAL" clId="{27D3CF3F-BC41-4B73-943A-2DB83A92A892}" dt="2022-11-09T10:26:26.554" v="1" actId="931"/>
          <ac:spMkLst>
            <pc:docMk/>
            <pc:sldMk cId="1010495886" sldId="290"/>
            <ac:spMk id="6" creationId="{D58718B5-9B61-B50C-1540-FB0591934E1F}"/>
          </ac:spMkLst>
        </pc:spChg>
        <pc:picChg chg="del">
          <ac:chgData name="Aino Dahl" userId="54bf7573-22bb-4582-8e5a-2394f671421c" providerId="ADAL" clId="{27D3CF3F-BC41-4B73-943A-2DB83A92A892}" dt="2022-11-09T10:25:38.685" v="0" actId="21"/>
          <ac:picMkLst>
            <pc:docMk/>
            <pc:sldMk cId="1010495886" sldId="290"/>
            <ac:picMk id="5" creationId="{00000000-0000-0000-0000-000000000000}"/>
          </ac:picMkLst>
        </pc:picChg>
        <pc:picChg chg="add mod">
          <ac:chgData name="Aino Dahl" userId="54bf7573-22bb-4582-8e5a-2394f671421c" providerId="ADAL" clId="{27D3CF3F-BC41-4B73-943A-2DB83A92A892}" dt="2022-11-09T10:26:28.554" v="3" actId="962"/>
          <ac:picMkLst>
            <pc:docMk/>
            <pc:sldMk cId="1010495886" sldId="290"/>
            <ac:picMk id="8" creationId="{66A06AE5-FC1E-D06F-A4F4-B2F466C60440}"/>
          </ac:picMkLst>
        </pc:picChg>
      </pc:sldChg>
      <pc:sldChg chg="modSp mod">
        <pc:chgData name="Aino Dahl" userId="54bf7573-22bb-4582-8e5a-2394f671421c" providerId="ADAL" clId="{27D3CF3F-BC41-4B73-943A-2DB83A92A892}" dt="2022-11-09T10:27:27.589" v="42" actId="20577"/>
        <pc:sldMkLst>
          <pc:docMk/>
          <pc:sldMk cId="1853154084" sldId="307"/>
        </pc:sldMkLst>
        <pc:spChg chg="mod">
          <ac:chgData name="Aino Dahl" userId="54bf7573-22bb-4582-8e5a-2394f671421c" providerId="ADAL" clId="{27D3CF3F-BC41-4B73-943A-2DB83A92A892}" dt="2022-11-09T10:27:27.589" v="42" actId="20577"/>
          <ac:spMkLst>
            <pc:docMk/>
            <pc:sldMk cId="1853154084" sldId="307"/>
            <ac:spMk id="3" creationId="{B375A3AF-6B01-48D7-AE73-7A355CB97D52}"/>
          </ac:spMkLst>
        </pc:spChg>
      </pc:sldChg>
      <pc:sldChg chg="del">
        <pc:chgData name="Aino Dahl" userId="54bf7573-22bb-4582-8e5a-2394f671421c" providerId="ADAL" clId="{27D3CF3F-BC41-4B73-943A-2DB83A92A892}" dt="2022-11-09T10:27:39.401" v="43" actId="2696"/>
        <pc:sldMkLst>
          <pc:docMk/>
          <pc:sldMk cId="3922394268" sldId="308"/>
        </pc:sldMkLst>
      </pc:sldChg>
      <pc:sldChg chg="del">
        <pc:chgData name="Aino Dahl" userId="54bf7573-22bb-4582-8e5a-2394f671421c" providerId="ADAL" clId="{27D3CF3F-BC41-4B73-943A-2DB83A92A892}" dt="2022-11-09T10:27:49.433" v="44" actId="2696"/>
        <pc:sldMkLst>
          <pc:docMk/>
          <pc:sldMk cId="3907782454" sldId="311"/>
        </pc:sldMkLst>
      </pc:sldChg>
      <pc:sldChg chg="modSp mod">
        <pc:chgData name="Aino Dahl" userId="54bf7573-22bb-4582-8e5a-2394f671421c" providerId="ADAL" clId="{27D3CF3F-BC41-4B73-943A-2DB83A92A892}" dt="2022-11-09T10:30:13.656" v="88" actId="20577"/>
        <pc:sldMkLst>
          <pc:docMk/>
          <pc:sldMk cId="3325831100" sldId="315"/>
        </pc:sldMkLst>
        <pc:spChg chg="mod">
          <ac:chgData name="Aino Dahl" userId="54bf7573-22bb-4582-8e5a-2394f671421c" providerId="ADAL" clId="{27D3CF3F-BC41-4B73-943A-2DB83A92A892}" dt="2022-11-09T10:30:13.656" v="88" actId="20577"/>
          <ac:spMkLst>
            <pc:docMk/>
            <pc:sldMk cId="3325831100" sldId="315"/>
            <ac:spMk id="3" creationId="{D69EF899-232E-413F-BD87-B3319EA914F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EB7D1-4EC9-4192-9EB3-48FADF72A56D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v-SE"/>
        </a:p>
      </dgm:t>
    </dgm:pt>
    <dgm:pt modelId="{2B50D574-C9EF-46C8-8C27-4CF1BBDC049E}">
      <dgm:prSet phldrT="[Text]"/>
      <dgm:spPr/>
      <dgm:t>
        <a:bodyPr/>
        <a:lstStyle/>
        <a:p>
          <a:r>
            <a:rPr lang="sv-SE" dirty="0"/>
            <a:t>JAN</a:t>
          </a:r>
        </a:p>
      </dgm:t>
    </dgm:pt>
    <dgm:pt modelId="{FF9A91F4-79AF-4B7A-89DF-8ED8A802DE10}" type="parTrans" cxnId="{7876F046-6079-4485-B14E-B981341AC0DA}">
      <dgm:prSet/>
      <dgm:spPr/>
      <dgm:t>
        <a:bodyPr/>
        <a:lstStyle/>
        <a:p>
          <a:endParaRPr lang="sv-SE"/>
        </a:p>
      </dgm:t>
    </dgm:pt>
    <dgm:pt modelId="{4199E5DA-56B5-4F0E-8A4F-3FB3641F2DC7}" type="sibTrans" cxnId="{7876F046-6079-4485-B14E-B981341AC0DA}">
      <dgm:prSet/>
      <dgm:spPr/>
      <dgm:t>
        <a:bodyPr/>
        <a:lstStyle/>
        <a:p>
          <a:endParaRPr lang="sv-SE"/>
        </a:p>
      </dgm:t>
    </dgm:pt>
    <dgm:pt modelId="{AEBAEB33-AED7-4E05-85A9-C613DB4E2DE6}">
      <dgm:prSet phldrT="[Text]"/>
      <dgm:spPr/>
      <dgm:t>
        <a:bodyPr/>
        <a:lstStyle/>
        <a:p>
          <a:r>
            <a:rPr lang="sv-SE" dirty="0"/>
            <a:t>SEP</a:t>
          </a:r>
        </a:p>
      </dgm:t>
    </dgm:pt>
    <dgm:pt modelId="{9C8E9A23-103E-45D0-B7CD-C3D138766DD2}" type="parTrans" cxnId="{26FBC7D4-4D83-4183-9DDF-62DB2CB68EB0}">
      <dgm:prSet/>
      <dgm:spPr/>
      <dgm:t>
        <a:bodyPr/>
        <a:lstStyle/>
        <a:p>
          <a:endParaRPr lang="sv-SE"/>
        </a:p>
      </dgm:t>
    </dgm:pt>
    <dgm:pt modelId="{6F257D9B-0680-41A6-9CF8-D6D3429B916E}" type="sibTrans" cxnId="{26FBC7D4-4D83-4183-9DDF-62DB2CB68EB0}">
      <dgm:prSet/>
      <dgm:spPr/>
      <dgm:t>
        <a:bodyPr/>
        <a:lstStyle/>
        <a:p>
          <a:endParaRPr lang="sv-SE"/>
        </a:p>
      </dgm:t>
    </dgm:pt>
    <dgm:pt modelId="{80F7E5AE-F5DD-45D6-A6AA-F3FFF34FB5FA}">
      <dgm:prSet phldrT="[Text]"/>
      <dgm:spPr/>
      <dgm:t>
        <a:bodyPr/>
        <a:lstStyle/>
        <a:p>
          <a:r>
            <a:rPr lang="sv-SE" dirty="0"/>
            <a:t>OKT</a:t>
          </a:r>
        </a:p>
      </dgm:t>
    </dgm:pt>
    <dgm:pt modelId="{C9365C01-57C1-49BC-909F-741A49942278}" type="parTrans" cxnId="{A72EAA06-5840-4F4E-906B-F563E17622AD}">
      <dgm:prSet/>
      <dgm:spPr/>
      <dgm:t>
        <a:bodyPr/>
        <a:lstStyle/>
        <a:p>
          <a:endParaRPr lang="sv-SE"/>
        </a:p>
      </dgm:t>
    </dgm:pt>
    <dgm:pt modelId="{14562384-EF04-4AC5-B1FB-9553DC55C1FB}" type="sibTrans" cxnId="{A72EAA06-5840-4F4E-906B-F563E17622AD}">
      <dgm:prSet/>
      <dgm:spPr/>
      <dgm:t>
        <a:bodyPr/>
        <a:lstStyle/>
        <a:p>
          <a:endParaRPr lang="sv-SE"/>
        </a:p>
      </dgm:t>
    </dgm:pt>
    <dgm:pt modelId="{26154E26-A49D-4886-B62A-ECCD49CDEE39}">
      <dgm:prSet phldrT="[Text]"/>
      <dgm:spPr/>
      <dgm:t>
        <a:bodyPr/>
        <a:lstStyle/>
        <a:p>
          <a:r>
            <a:rPr lang="sv-SE" dirty="0"/>
            <a:t>NOV</a:t>
          </a:r>
        </a:p>
      </dgm:t>
    </dgm:pt>
    <dgm:pt modelId="{C16AA4E4-77BB-4E3A-A6F5-8EE0D4BE55E7}" type="parTrans" cxnId="{28DFCBEC-946B-4B93-8F58-72181D1CFE8C}">
      <dgm:prSet/>
      <dgm:spPr/>
      <dgm:t>
        <a:bodyPr/>
        <a:lstStyle/>
        <a:p>
          <a:endParaRPr lang="sv-SE"/>
        </a:p>
      </dgm:t>
    </dgm:pt>
    <dgm:pt modelId="{9F7DBB32-57EB-415B-9D58-4A7756DF3D8A}" type="sibTrans" cxnId="{28DFCBEC-946B-4B93-8F58-72181D1CFE8C}">
      <dgm:prSet/>
      <dgm:spPr/>
      <dgm:t>
        <a:bodyPr/>
        <a:lstStyle/>
        <a:p>
          <a:endParaRPr lang="sv-SE"/>
        </a:p>
      </dgm:t>
    </dgm:pt>
    <dgm:pt modelId="{8C13D652-C0A1-4EDB-8F04-C970AF3CDE67}">
      <dgm:prSet phldrT="[Text]"/>
      <dgm:spPr/>
      <dgm:t>
        <a:bodyPr/>
        <a:lstStyle/>
        <a:p>
          <a:r>
            <a:rPr lang="sv-SE" dirty="0"/>
            <a:t>DEC</a:t>
          </a:r>
        </a:p>
      </dgm:t>
    </dgm:pt>
    <dgm:pt modelId="{0E7DB50D-30A3-4DC5-955A-A4ACCE14B49F}" type="parTrans" cxnId="{3D1DF147-6885-497B-B7FE-E50B68BB3E92}">
      <dgm:prSet/>
      <dgm:spPr/>
      <dgm:t>
        <a:bodyPr/>
        <a:lstStyle/>
        <a:p>
          <a:endParaRPr lang="sv-SE"/>
        </a:p>
      </dgm:t>
    </dgm:pt>
    <dgm:pt modelId="{5866F07C-E834-4C61-8AD8-C7D1E248E16C}" type="sibTrans" cxnId="{3D1DF147-6885-497B-B7FE-E50B68BB3E92}">
      <dgm:prSet/>
      <dgm:spPr/>
      <dgm:t>
        <a:bodyPr/>
        <a:lstStyle/>
        <a:p>
          <a:endParaRPr lang="sv-SE"/>
        </a:p>
      </dgm:t>
    </dgm:pt>
    <dgm:pt modelId="{E29B5362-F72D-4B18-A8A6-05046303129B}">
      <dgm:prSet/>
      <dgm:spPr/>
      <dgm:t>
        <a:bodyPr/>
        <a:lstStyle/>
        <a:p>
          <a:r>
            <a:rPr lang="sv-SE" dirty="0"/>
            <a:t>FEB</a:t>
          </a:r>
        </a:p>
      </dgm:t>
    </dgm:pt>
    <dgm:pt modelId="{5C9D31BC-7757-4768-82CA-9DC51C426EB0}" type="parTrans" cxnId="{2DD21045-8C59-4406-82FF-E900BC9813D4}">
      <dgm:prSet/>
      <dgm:spPr/>
      <dgm:t>
        <a:bodyPr/>
        <a:lstStyle/>
        <a:p>
          <a:endParaRPr lang="sv-SE"/>
        </a:p>
      </dgm:t>
    </dgm:pt>
    <dgm:pt modelId="{A2A19BFE-3079-42AF-9A77-1EDD0A469AF1}" type="sibTrans" cxnId="{2DD21045-8C59-4406-82FF-E900BC9813D4}">
      <dgm:prSet/>
      <dgm:spPr/>
      <dgm:t>
        <a:bodyPr/>
        <a:lstStyle/>
        <a:p>
          <a:endParaRPr lang="sv-SE"/>
        </a:p>
      </dgm:t>
    </dgm:pt>
    <dgm:pt modelId="{C96F239B-0D99-4261-9931-08ACB1F51069}">
      <dgm:prSet/>
      <dgm:spPr/>
      <dgm:t>
        <a:bodyPr/>
        <a:lstStyle/>
        <a:p>
          <a:r>
            <a:rPr lang="sv-SE" dirty="0"/>
            <a:t>JULI</a:t>
          </a:r>
        </a:p>
      </dgm:t>
    </dgm:pt>
    <dgm:pt modelId="{931C433D-780D-4D89-85A6-1A5DC7C2F39F}" type="parTrans" cxnId="{7DCF13C5-29FA-4384-8A3B-0225A8B2515B}">
      <dgm:prSet/>
      <dgm:spPr/>
      <dgm:t>
        <a:bodyPr/>
        <a:lstStyle/>
        <a:p>
          <a:endParaRPr lang="sv-SE"/>
        </a:p>
      </dgm:t>
    </dgm:pt>
    <dgm:pt modelId="{4F781ECB-F6BC-499D-A938-D65360498F85}" type="sibTrans" cxnId="{7DCF13C5-29FA-4384-8A3B-0225A8B2515B}">
      <dgm:prSet/>
      <dgm:spPr/>
      <dgm:t>
        <a:bodyPr/>
        <a:lstStyle/>
        <a:p>
          <a:endParaRPr lang="sv-SE"/>
        </a:p>
      </dgm:t>
    </dgm:pt>
    <dgm:pt modelId="{488DC61E-7851-4F5E-9378-8DDE058F83F1}">
      <dgm:prSet/>
      <dgm:spPr/>
      <dgm:t>
        <a:bodyPr/>
        <a:lstStyle/>
        <a:p>
          <a:r>
            <a:rPr lang="sv-SE" dirty="0"/>
            <a:t>AUG</a:t>
          </a:r>
        </a:p>
      </dgm:t>
    </dgm:pt>
    <dgm:pt modelId="{2672A79E-D09C-4EDE-9F50-09D6BACAC0B2}" type="parTrans" cxnId="{6FAA381B-8A13-4567-936C-8A1F701A83A2}">
      <dgm:prSet/>
      <dgm:spPr/>
      <dgm:t>
        <a:bodyPr/>
        <a:lstStyle/>
        <a:p>
          <a:endParaRPr lang="sv-SE"/>
        </a:p>
      </dgm:t>
    </dgm:pt>
    <dgm:pt modelId="{191A3127-DB7B-474C-85D7-9A07DEEC3DA0}" type="sibTrans" cxnId="{6FAA381B-8A13-4567-936C-8A1F701A83A2}">
      <dgm:prSet/>
      <dgm:spPr/>
      <dgm:t>
        <a:bodyPr/>
        <a:lstStyle/>
        <a:p>
          <a:endParaRPr lang="sv-SE"/>
        </a:p>
      </dgm:t>
    </dgm:pt>
    <dgm:pt modelId="{40ED43AB-5BEF-46FF-98B4-301A64EC24B1}">
      <dgm:prSet/>
      <dgm:spPr/>
      <dgm:t>
        <a:bodyPr/>
        <a:lstStyle/>
        <a:p>
          <a:r>
            <a:rPr lang="sv-SE" dirty="0"/>
            <a:t>MAR</a:t>
          </a:r>
        </a:p>
      </dgm:t>
    </dgm:pt>
    <dgm:pt modelId="{11DA30A0-693B-4B39-A826-48FE95C93831}" type="parTrans" cxnId="{92F39BDF-204B-44DF-BF0C-6905BBD7BCF2}">
      <dgm:prSet/>
      <dgm:spPr/>
      <dgm:t>
        <a:bodyPr/>
        <a:lstStyle/>
        <a:p>
          <a:endParaRPr lang="sv-SE"/>
        </a:p>
      </dgm:t>
    </dgm:pt>
    <dgm:pt modelId="{92E53A4C-4B41-4472-B03F-811C7B7783AA}" type="sibTrans" cxnId="{92F39BDF-204B-44DF-BF0C-6905BBD7BCF2}">
      <dgm:prSet/>
      <dgm:spPr/>
      <dgm:t>
        <a:bodyPr/>
        <a:lstStyle/>
        <a:p>
          <a:endParaRPr lang="sv-SE"/>
        </a:p>
      </dgm:t>
    </dgm:pt>
    <dgm:pt modelId="{E66EEDE7-1427-41F7-B7F0-FEAFADBDEE73}">
      <dgm:prSet/>
      <dgm:spPr/>
      <dgm:t>
        <a:bodyPr/>
        <a:lstStyle/>
        <a:p>
          <a:r>
            <a:rPr lang="sv-SE" dirty="0"/>
            <a:t>APR</a:t>
          </a:r>
        </a:p>
      </dgm:t>
    </dgm:pt>
    <dgm:pt modelId="{A694519E-9867-4F9D-811D-10EDF2268907}" type="parTrans" cxnId="{2B3C5677-1069-4D99-8850-09DF64E8F8F9}">
      <dgm:prSet/>
      <dgm:spPr/>
      <dgm:t>
        <a:bodyPr/>
        <a:lstStyle/>
        <a:p>
          <a:endParaRPr lang="sv-SE"/>
        </a:p>
      </dgm:t>
    </dgm:pt>
    <dgm:pt modelId="{C8F036A8-F0FD-42B1-A31A-D838FF8B68F4}" type="sibTrans" cxnId="{2B3C5677-1069-4D99-8850-09DF64E8F8F9}">
      <dgm:prSet/>
      <dgm:spPr/>
      <dgm:t>
        <a:bodyPr/>
        <a:lstStyle/>
        <a:p>
          <a:endParaRPr lang="sv-SE"/>
        </a:p>
      </dgm:t>
    </dgm:pt>
    <dgm:pt modelId="{FC0A02F1-0D03-4041-80B4-45F332EB13F4}">
      <dgm:prSet/>
      <dgm:spPr/>
      <dgm:t>
        <a:bodyPr/>
        <a:lstStyle/>
        <a:p>
          <a:r>
            <a:rPr lang="sv-SE" dirty="0"/>
            <a:t>MAJ</a:t>
          </a:r>
        </a:p>
      </dgm:t>
    </dgm:pt>
    <dgm:pt modelId="{C183A12E-F36E-427A-B38A-4408EB7A4E90}" type="parTrans" cxnId="{88771E57-69C3-4341-A6A3-05A4329D4C8C}">
      <dgm:prSet/>
      <dgm:spPr/>
      <dgm:t>
        <a:bodyPr/>
        <a:lstStyle/>
        <a:p>
          <a:endParaRPr lang="sv-SE"/>
        </a:p>
      </dgm:t>
    </dgm:pt>
    <dgm:pt modelId="{4156E31A-F341-4207-882C-E1146294DE2E}" type="sibTrans" cxnId="{88771E57-69C3-4341-A6A3-05A4329D4C8C}">
      <dgm:prSet/>
      <dgm:spPr/>
      <dgm:t>
        <a:bodyPr/>
        <a:lstStyle/>
        <a:p>
          <a:endParaRPr lang="sv-SE"/>
        </a:p>
      </dgm:t>
    </dgm:pt>
    <dgm:pt modelId="{1A008C0D-23A4-4CA5-906A-6532FD647E1B}">
      <dgm:prSet/>
      <dgm:spPr/>
      <dgm:t>
        <a:bodyPr/>
        <a:lstStyle/>
        <a:p>
          <a:r>
            <a:rPr lang="sv-SE" dirty="0"/>
            <a:t>JUNI</a:t>
          </a:r>
        </a:p>
      </dgm:t>
    </dgm:pt>
    <dgm:pt modelId="{3471BB3F-45CC-4471-B22D-EB76C547C5C0}" type="parTrans" cxnId="{31FD0F12-9FDA-473C-B455-B9983A0EC846}">
      <dgm:prSet/>
      <dgm:spPr/>
      <dgm:t>
        <a:bodyPr/>
        <a:lstStyle/>
        <a:p>
          <a:endParaRPr lang="sv-SE"/>
        </a:p>
      </dgm:t>
    </dgm:pt>
    <dgm:pt modelId="{428BFBC4-C688-4457-AFD7-C476A1CEA4D1}" type="sibTrans" cxnId="{31FD0F12-9FDA-473C-B455-B9983A0EC846}">
      <dgm:prSet/>
      <dgm:spPr/>
      <dgm:t>
        <a:bodyPr/>
        <a:lstStyle/>
        <a:p>
          <a:endParaRPr lang="sv-SE"/>
        </a:p>
      </dgm:t>
    </dgm:pt>
    <dgm:pt modelId="{269E43F3-75A6-475C-9185-B0E2CD7A41D3}" type="pres">
      <dgm:prSet presAssocID="{3D4EB7D1-4EC9-4192-9EB3-48FADF72A56D}" presName="Name0" presStyleCnt="0">
        <dgm:presLayoutVars>
          <dgm:dir/>
          <dgm:resizeHandles val="exact"/>
        </dgm:presLayoutVars>
      </dgm:prSet>
      <dgm:spPr/>
    </dgm:pt>
    <dgm:pt modelId="{F58B77A3-0CAD-4AAF-A15D-7F40BF3D00C1}" type="pres">
      <dgm:prSet presAssocID="{3D4EB7D1-4EC9-4192-9EB3-48FADF72A56D}" presName="cycle" presStyleCnt="0"/>
      <dgm:spPr/>
    </dgm:pt>
    <dgm:pt modelId="{95056AAC-EFEA-44B5-8DEC-66186D13F68E}" type="pres">
      <dgm:prSet presAssocID="{2B50D574-C9EF-46C8-8C27-4CF1BBDC049E}" presName="nodeFirstNode" presStyleLbl="node1" presStyleIdx="0" presStyleCnt="12">
        <dgm:presLayoutVars>
          <dgm:bulletEnabled val="1"/>
        </dgm:presLayoutVars>
      </dgm:prSet>
      <dgm:spPr/>
    </dgm:pt>
    <dgm:pt modelId="{E2F24A4B-59C7-4E0C-8245-F6686E094F0A}" type="pres">
      <dgm:prSet presAssocID="{4199E5DA-56B5-4F0E-8A4F-3FB3641F2DC7}" presName="sibTransFirstNode" presStyleLbl="bgShp" presStyleIdx="0" presStyleCnt="1"/>
      <dgm:spPr/>
    </dgm:pt>
    <dgm:pt modelId="{1C394DA6-F7E7-4A99-98CF-14EA47088E8D}" type="pres">
      <dgm:prSet presAssocID="{E29B5362-F72D-4B18-A8A6-05046303129B}" presName="nodeFollowingNodes" presStyleLbl="node1" presStyleIdx="1" presStyleCnt="12">
        <dgm:presLayoutVars>
          <dgm:bulletEnabled val="1"/>
        </dgm:presLayoutVars>
      </dgm:prSet>
      <dgm:spPr/>
    </dgm:pt>
    <dgm:pt modelId="{9489E1C6-8017-4418-ACEC-B897ADC4C517}" type="pres">
      <dgm:prSet presAssocID="{40ED43AB-5BEF-46FF-98B4-301A64EC24B1}" presName="nodeFollowingNodes" presStyleLbl="node1" presStyleIdx="2" presStyleCnt="12" custRadScaleRad="99344" custRadScaleInc="2390">
        <dgm:presLayoutVars>
          <dgm:bulletEnabled val="1"/>
        </dgm:presLayoutVars>
      </dgm:prSet>
      <dgm:spPr/>
    </dgm:pt>
    <dgm:pt modelId="{5FE85203-EFE0-406A-AD66-96EC9BE41473}" type="pres">
      <dgm:prSet presAssocID="{E66EEDE7-1427-41F7-B7F0-FEAFADBDEE73}" presName="nodeFollowingNodes" presStyleLbl="node1" presStyleIdx="3" presStyleCnt="12">
        <dgm:presLayoutVars>
          <dgm:bulletEnabled val="1"/>
        </dgm:presLayoutVars>
      </dgm:prSet>
      <dgm:spPr/>
    </dgm:pt>
    <dgm:pt modelId="{7F7B66EC-DD13-4A07-8499-9A81D1732754}" type="pres">
      <dgm:prSet presAssocID="{FC0A02F1-0D03-4041-80B4-45F332EB13F4}" presName="nodeFollowingNodes" presStyleLbl="node1" presStyleIdx="4" presStyleCnt="12">
        <dgm:presLayoutVars>
          <dgm:bulletEnabled val="1"/>
        </dgm:presLayoutVars>
      </dgm:prSet>
      <dgm:spPr/>
    </dgm:pt>
    <dgm:pt modelId="{3296D297-A71F-484F-AA9E-33060CD46D0F}" type="pres">
      <dgm:prSet presAssocID="{1A008C0D-23A4-4CA5-906A-6532FD647E1B}" presName="nodeFollowingNodes" presStyleLbl="node1" presStyleIdx="5" presStyleCnt="12">
        <dgm:presLayoutVars>
          <dgm:bulletEnabled val="1"/>
        </dgm:presLayoutVars>
      </dgm:prSet>
      <dgm:spPr/>
    </dgm:pt>
    <dgm:pt modelId="{C7CDC66C-A95C-4814-9096-A379CF085187}" type="pres">
      <dgm:prSet presAssocID="{C96F239B-0D99-4261-9931-08ACB1F51069}" presName="nodeFollowingNodes" presStyleLbl="node1" presStyleIdx="6" presStyleCnt="12">
        <dgm:presLayoutVars>
          <dgm:bulletEnabled val="1"/>
        </dgm:presLayoutVars>
      </dgm:prSet>
      <dgm:spPr/>
    </dgm:pt>
    <dgm:pt modelId="{E69C914A-C78B-4A76-9DE4-544422F10F3F}" type="pres">
      <dgm:prSet presAssocID="{488DC61E-7851-4F5E-9378-8DDE058F83F1}" presName="nodeFollowingNodes" presStyleLbl="node1" presStyleIdx="7" presStyleCnt="12">
        <dgm:presLayoutVars>
          <dgm:bulletEnabled val="1"/>
        </dgm:presLayoutVars>
      </dgm:prSet>
      <dgm:spPr/>
    </dgm:pt>
    <dgm:pt modelId="{4C9F47AA-E7D6-478E-BAD2-6716B5C097AF}" type="pres">
      <dgm:prSet presAssocID="{AEBAEB33-AED7-4E05-85A9-C613DB4E2DE6}" presName="nodeFollowingNodes" presStyleLbl="node1" presStyleIdx="8" presStyleCnt="12">
        <dgm:presLayoutVars>
          <dgm:bulletEnabled val="1"/>
        </dgm:presLayoutVars>
      </dgm:prSet>
      <dgm:spPr/>
    </dgm:pt>
    <dgm:pt modelId="{615847A6-2AA1-4C19-B928-DB07A73A4129}" type="pres">
      <dgm:prSet presAssocID="{80F7E5AE-F5DD-45D6-A6AA-F3FFF34FB5FA}" presName="nodeFollowingNodes" presStyleLbl="node1" presStyleIdx="9" presStyleCnt="12">
        <dgm:presLayoutVars>
          <dgm:bulletEnabled val="1"/>
        </dgm:presLayoutVars>
      </dgm:prSet>
      <dgm:spPr/>
    </dgm:pt>
    <dgm:pt modelId="{9C681B32-CC66-4369-8292-DC784FD934C8}" type="pres">
      <dgm:prSet presAssocID="{26154E26-A49D-4886-B62A-ECCD49CDEE39}" presName="nodeFollowingNodes" presStyleLbl="node1" presStyleIdx="10" presStyleCnt="12">
        <dgm:presLayoutVars>
          <dgm:bulletEnabled val="1"/>
        </dgm:presLayoutVars>
      </dgm:prSet>
      <dgm:spPr/>
    </dgm:pt>
    <dgm:pt modelId="{37BCE0CB-FF4A-4822-8325-8AB85B23F1AA}" type="pres">
      <dgm:prSet presAssocID="{8C13D652-C0A1-4EDB-8F04-C970AF3CDE67}" presName="nodeFollowingNodes" presStyleLbl="node1" presStyleIdx="11" presStyleCnt="12">
        <dgm:presLayoutVars>
          <dgm:bulletEnabled val="1"/>
        </dgm:presLayoutVars>
      </dgm:prSet>
      <dgm:spPr/>
    </dgm:pt>
  </dgm:ptLst>
  <dgm:cxnLst>
    <dgm:cxn modelId="{A72EAA06-5840-4F4E-906B-F563E17622AD}" srcId="{3D4EB7D1-4EC9-4192-9EB3-48FADF72A56D}" destId="{80F7E5AE-F5DD-45D6-A6AA-F3FFF34FB5FA}" srcOrd="9" destOrd="0" parTransId="{C9365C01-57C1-49BC-909F-741A49942278}" sibTransId="{14562384-EF04-4AC5-B1FB-9553DC55C1FB}"/>
    <dgm:cxn modelId="{31FD0F12-9FDA-473C-B455-B9983A0EC846}" srcId="{3D4EB7D1-4EC9-4192-9EB3-48FADF72A56D}" destId="{1A008C0D-23A4-4CA5-906A-6532FD647E1B}" srcOrd="5" destOrd="0" parTransId="{3471BB3F-45CC-4471-B22D-EB76C547C5C0}" sibTransId="{428BFBC4-C688-4457-AFD7-C476A1CEA4D1}"/>
    <dgm:cxn modelId="{6FAA381B-8A13-4567-936C-8A1F701A83A2}" srcId="{3D4EB7D1-4EC9-4192-9EB3-48FADF72A56D}" destId="{488DC61E-7851-4F5E-9378-8DDE058F83F1}" srcOrd="7" destOrd="0" parTransId="{2672A79E-D09C-4EDE-9F50-09D6BACAC0B2}" sibTransId="{191A3127-DB7B-474C-85D7-9A07DEEC3DA0}"/>
    <dgm:cxn modelId="{21485C24-2431-48FF-8D5D-8F471ECAE20F}" type="presOf" srcId="{488DC61E-7851-4F5E-9378-8DDE058F83F1}" destId="{E69C914A-C78B-4A76-9DE4-544422F10F3F}" srcOrd="0" destOrd="0" presId="urn:microsoft.com/office/officeart/2005/8/layout/cycle3"/>
    <dgm:cxn modelId="{A4E3352D-6478-457A-8B4E-01C05EE30851}" type="presOf" srcId="{1A008C0D-23A4-4CA5-906A-6532FD647E1B}" destId="{3296D297-A71F-484F-AA9E-33060CD46D0F}" srcOrd="0" destOrd="0" presId="urn:microsoft.com/office/officeart/2005/8/layout/cycle3"/>
    <dgm:cxn modelId="{2DD21045-8C59-4406-82FF-E900BC9813D4}" srcId="{3D4EB7D1-4EC9-4192-9EB3-48FADF72A56D}" destId="{E29B5362-F72D-4B18-A8A6-05046303129B}" srcOrd="1" destOrd="0" parTransId="{5C9D31BC-7757-4768-82CA-9DC51C426EB0}" sibTransId="{A2A19BFE-3079-42AF-9A77-1EDD0A469AF1}"/>
    <dgm:cxn modelId="{475AE466-D7E1-4CC8-A2C1-91114FA4280B}" type="presOf" srcId="{E29B5362-F72D-4B18-A8A6-05046303129B}" destId="{1C394DA6-F7E7-4A99-98CF-14EA47088E8D}" srcOrd="0" destOrd="0" presId="urn:microsoft.com/office/officeart/2005/8/layout/cycle3"/>
    <dgm:cxn modelId="{7876F046-6079-4485-B14E-B981341AC0DA}" srcId="{3D4EB7D1-4EC9-4192-9EB3-48FADF72A56D}" destId="{2B50D574-C9EF-46C8-8C27-4CF1BBDC049E}" srcOrd="0" destOrd="0" parTransId="{FF9A91F4-79AF-4B7A-89DF-8ED8A802DE10}" sibTransId="{4199E5DA-56B5-4F0E-8A4F-3FB3641F2DC7}"/>
    <dgm:cxn modelId="{3D1DF147-6885-497B-B7FE-E50B68BB3E92}" srcId="{3D4EB7D1-4EC9-4192-9EB3-48FADF72A56D}" destId="{8C13D652-C0A1-4EDB-8F04-C970AF3CDE67}" srcOrd="11" destOrd="0" parTransId="{0E7DB50D-30A3-4DC5-955A-A4ACCE14B49F}" sibTransId="{5866F07C-E834-4C61-8AD8-C7D1E248E16C}"/>
    <dgm:cxn modelId="{BC81A16B-4A9B-4401-A8E6-3ED84CE50261}" type="presOf" srcId="{4199E5DA-56B5-4F0E-8A4F-3FB3641F2DC7}" destId="{E2F24A4B-59C7-4E0C-8245-F6686E094F0A}" srcOrd="0" destOrd="0" presId="urn:microsoft.com/office/officeart/2005/8/layout/cycle3"/>
    <dgm:cxn modelId="{88771E57-69C3-4341-A6A3-05A4329D4C8C}" srcId="{3D4EB7D1-4EC9-4192-9EB3-48FADF72A56D}" destId="{FC0A02F1-0D03-4041-80B4-45F332EB13F4}" srcOrd="4" destOrd="0" parTransId="{C183A12E-F36E-427A-B38A-4408EB7A4E90}" sibTransId="{4156E31A-F341-4207-882C-E1146294DE2E}"/>
    <dgm:cxn modelId="{2B3C5677-1069-4D99-8850-09DF64E8F8F9}" srcId="{3D4EB7D1-4EC9-4192-9EB3-48FADF72A56D}" destId="{E66EEDE7-1427-41F7-B7F0-FEAFADBDEE73}" srcOrd="3" destOrd="0" parTransId="{A694519E-9867-4F9D-811D-10EDF2268907}" sibTransId="{C8F036A8-F0FD-42B1-A31A-D838FF8B68F4}"/>
    <dgm:cxn modelId="{628C2D7F-3A4F-46B4-A69F-708412515ADE}" type="presOf" srcId="{26154E26-A49D-4886-B62A-ECCD49CDEE39}" destId="{9C681B32-CC66-4369-8292-DC784FD934C8}" srcOrd="0" destOrd="0" presId="urn:microsoft.com/office/officeart/2005/8/layout/cycle3"/>
    <dgm:cxn modelId="{B57BA2A3-BBDC-4406-AD6A-058E6B10797F}" type="presOf" srcId="{E66EEDE7-1427-41F7-B7F0-FEAFADBDEE73}" destId="{5FE85203-EFE0-406A-AD66-96EC9BE41473}" srcOrd="0" destOrd="0" presId="urn:microsoft.com/office/officeart/2005/8/layout/cycle3"/>
    <dgm:cxn modelId="{498752A4-EB24-4D04-9D4C-0A6F05DC78E2}" type="presOf" srcId="{FC0A02F1-0D03-4041-80B4-45F332EB13F4}" destId="{7F7B66EC-DD13-4A07-8499-9A81D1732754}" srcOrd="0" destOrd="0" presId="urn:microsoft.com/office/officeart/2005/8/layout/cycle3"/>
    <dgm:cxn modelId="{087473AB-D9CA-4E94-8F00-72F294E5BE44}" type="presOf" srcId="{40ED43AB-5BEF-46FF-98B4-301A64EC24B1}" destId="{9489E1C6-8017-4418-ACEC-B897ADC4C517}" srcOrd="0" destOrd="0" presId="urn:microsoft.com/office/officeart/2005/8/layout/cycle3"/>
    <dgm:cxn modelId="{2ABDB4AC-DFDD-4712-95D3-5EA93791681D}" type="presOf" srcId="{2B50D574-C9EF-46C8-8C27-4CF1BBDC049E}" destId="{95056AAC-EFEA-44B5-8DEC-66186D13F68E}" srcOrd="0" destOrd="0" presId="urn:microsoft.com/office/officeart/2005/8/layout/cycle3"/>
    <dgm:cxn modelId="{A15E3BAE-A2A6-4460-9FDD-14F5CCD32B8D}" type="presOf" srcId="{3D4EB7D1-4EC9-4192-9EB3-48FADF72A56D}" destId="{269E43F3-75A6-475C-9185-B0E2CD7A41D3}" srcOrd="0" destOrd="0" presId="urn:microsoft.com/office/officeart/2005/8/layout/cycle3"/>
    <dgm:cxn modelId="{DA91A0B7-B924-4BD1-8FB5-9CFA4A7910F2}" type="presOf" srcId="{8C13D652-C0A1-4EDB-8F04-C970AF3CDE67}" destId="{37BCE0CB-FF4A-4822-8325-8AB85B23F1AA}" srcOrd="0" destOrd="0" presId="urn:microsoft.com/office/officeart/2005/8/layout/cycle3"/>
    <dgm:cxn modelId="{7DCF13C5-29FA-4384-8A3B-0225A8B2515B}" srcId="{3D4EB7D1-4EC9-4192-9EB3-48FADF72A56D}" destId="{C96F239B-0D99-4261-9931-08ACB1F51069}" srcOrd="6" destOrd="0" parTransId="{931C433D-780D-4D89-85A6-1A5DC7C2F39F}" sibTransId="{4F781ECB-F6BC-499D-A938-D65360498F85}"/>
    <dgm:cxn modelId="{182837C6-47CE-4652-B718-88AA147F864B}" type="presOf" srcId="{AEBAEB33-AED7-4E05-85A9-C613DB4E2DE6}" destId="{4C9F47AA-E7D6-478E-BAD2-6716B5C097AF}" srcOrd="0" destOrd="0" presId="urn:microsoft.com/office/officeart/2005/8/layout/cycle3"/>
    <dgm:cxn modelId="{26FBC7D4-4D83-4183-9DDF-62DB2CB68EB0}" srcId="{3D4EB7D1-4EC9-4192-9EB3-48FADF72A56D}" destId="{AEBAEB33-AED7-4E05-85A9-C613DB4E2DE6}" srcOrd="8" destOrd="0" parTransId="{9C8E9A23-103E-45D0-B7CD-C3D138766DD2}" sibTransId="{6F257D9B-0680-41A6-9CF8-D6D3429B916E}"/>
    <dgm:cxn modelId="{92F39BDF-204B-44DF-BF0C-6905BBD7BCF2}" srcId="{3D4EB7D1-4EC9-4192-9EB3-48FADF72A56D}" destId="{40ED43AB-5BEF-46FF-98B4-301A64EC24B1}" srcOrd="2" destOrd="0" parTransId="{11DA30A0-693B-4B39-A826-48FE95C93831}" sibTransId="{92E53A4C-4B41-4472-B03F-811C7B7783AA}"/>
    <dgm:cxn modelId="{2C1D14EA-BA8D-478F-8BC1-C39A5D09CC9F}" type="presOf" srcId="{C96F239B-0D99-4261-9931-08ACB1F51069}" destId="{C7CDC66C-A95C-4814-9096-A379CF085187}" srcOrd="0" destOrd="0" presId="urn:microsoft.com/office/officeart/2005/8/layout/cycle3"/>
    <dgm:cxn modelId="{28DFCBEC-946B-4B93-8F58-72181D1CFE8C}" srcId="{3D4EB7D1-4EC9-4192-9EB3-48FADF72A56D}" destId="{26154E26-A49D-4886-B62A-ECCD49CDEE39}" srcOrd="10" destOrd="0" parTransId="{C16AA4E4-77BB-4E3A-A6F5-8EE0D4BE55E7}" sibTransId="{9F7DBB32-57EB-415B-9D58-4A7756DF3D8A}"/>
    <dgm:cxn modelId="{84D192F4-6E52-4EFE-A8A5-F7FF03DAD0B7}" type="presOf" srcId="{80F7E5AE-F5DD-45D6-A6AA-F3FFF34FB5FA}" destId="{615847A6-2AA1-4C19-B928-DB07A73A4129}" srcOrd="0" destOrd="0" presId="urn:microsoft.com/office/officeart/2005/8/layout/cycle3"/>
    <dgm:cxn modelId="{3412E58E-1EAF-4DD5-BB8B-B3011F427796}" type="presParOf" srcId="{269E43F3-75A6-475C-9185-B0E2CD7A41D3}" destId="{F58B77A3-0CAD-4AAF-A15D-7F40BF3D00C1}" srcOrd="0" destOrd="0" presId="urn:microsoft.com/office/officeart/2005/8/layout/cycle3"/>
    <dgm:cxn modelId="{8FF8F1BD-37FD-4FFE-BF51-0DA8A4E39620}" type="presParOf" srcId="{F58B77A3-0CAD-4AAF-A15D-7F40BF3D00C1}" destId="{95056AAC-EFEA-44B5-8DEC-66186D13F68E}" srcOrd="0" destOrd="0" presId="urn:microsoft.com/office/officeart/2005/8/layout/cycle3"/>
    <dgm:cxn modelId="{5DC306C6-A88E-445E-A483-0524280FD776}" type="presParOf" srcId="{F58B77A3-0CAD-4AAF-A15D-7F40BF3D00C1}" destId="{E2F24A4B-59C7-4E0C-8245-F6686E094F0A}" srcOrd="1" destOrd="0" presId="urn:microsoft.com/office/officeart/2005/8/layout/cycle3"/>
    <dgm:cxn modelId="{20D01F44-4643-4B6C-B20D-97A18DA1601F}" type="presParOf" srcId="{F58B77A3-0CAD-4AAF-A15D-7F40BF3D00C1}" destId="{1C394DA6-F7E7-4A99-98CF-14EA47088E8D}" srcOrd="2" destOrd="0" presId="urn:microsoft.com/office/officeart/2005/8/layout/cycle3"/>
    <dgm:cxn modelId="{2AF1606C-D048-4D06-84B9-02B07CD29A60}" type="presParOf" srcId="{F58B77A3-0CAD-4AAF-A15D-7F40BF3D00C1}" destId="{9489E1C6-8017-4418-ACEC-B897ADC4C517}" srcOrd="3" destOrd="0" presId="urn:microsoft.com/office/officeart/2005/8/layout/cycle3"/>
    <dgm:cxn modelId="{0DAFEB08-CBF9-4EF4-943A-DD680A329C86}" type="presParOf" srcId="{F58B77A3-0CAD-4AAF-A15D-7F40BF3D00C1}" destId="{5FE85203-EFE0-406A-AD66-96EC9BE41473}" srcOrd="4" destOrd="0" presId="urn:microsoft.com/office/officeart/2005/8/layout/cycle3"/>
    <dgm:cxn modelId="{66932B9C-5353-44D2-9A34-1A2BB26ADF3F}" type="presParOf" srcId="{F58B77A3-0CAD-4AAF-A15D-7F40BF3D00C1}" destId="{7F7B66EC-DD13-4A07-8499-9A81D1732754}" srcOrd="5" destOrd="0" presId="urn:microsoft.com/office/officeart/2005/8/layout/cycle3"/>
    <dgm:cxn modelId="{3DE8050C-F2F4-402A-A8A3-286E604E831D}" type="presParOf" srcId="{F58B77A3-0CAD-4AAF-A15D-7F40BF3D00C1}" destId="{3296D297-A71F-484F-AA9E-33060CD46D0F}" srcOrd="6" destOrd="0" presId="urn:microsoft.com/office/officeart/2005/8/layout/cycle3"/>
    <dgm:cxn modelId="{56D379F4-8362-4407-A792-DC543516BB3D}" type="presParOf" srcId="{F58B77A3-0CAD-4AAF-A15D-7F40BF3D00C1}" destId="{C7CDC66C-A95C-4814-9096-A379CF085187}" srcOrd="7" destOrd="0" presId="urn:microsoft.com/office/officeart/2005/8/layout/cycle3"/>
    <dgm:cxn modelId="{3674C60F-F003-40B4-8F8D-CF2026D6296B}" type="presParOf" srcId="{F58B77A3-0CAD-4AAF-A15D-7F40BF3D00C1}" destId="{E69C914A-C78B-4A76-9DE4-544422F10F3F}" srcOrd="8" destOrd="0" presId="urn:microsoft.com/office/officeart/2005/8/layout/cycle3"/>
    <dgm:cxn modelId="{13F30478-F8C6-4054-BDB7-4A638725DD9C}" type="presParOf" srcId="{F58B77A3-0CAD-4AAF-A15D-7F40BF3D00C1}" destId="{4C9F47AA-E7D6-478E-BAD2-6716B5C097AF}" srcOrd="9" destOrd="0" presId="urn:microsoft.com/office/officeart/2005/8/layout/cycle3"/>
    <dgm:cxn modelId="{FE41D983-E5CC-46E8-85C7-AFF44AD075F2}" type="presParOf" srcId="{F58B77A3-0CAD-4AAF-A15D-7F40BF3D00C1}" destId="{615847A6-2AA1-4C19-B928-DB07A73A4129}" srcOrd="10" destOrd="0" presId="urn:microsoft.com/office/officeart/2005/8/layout/cycle3"/>
    <dgm:cxn modelId="{AABCC5A5-7CCA-48AE-9E6B-AEDA9A7D3F3D}" type="presParOf" srcId="{F58B77A3-0CAD-4AAF-A15D-7F40BF3D00C1}" destId="{9C681B32-CC66-4369-8292-DC784FD934C8}" srcOrd="11" destOrd="0" presId="urn:microsoft.com/office/officeart/2005/8/layout/cycle3"/>
    <dgm:cxn modelId="{0C93C1DB-84BE-43CF-B7FF-4544FC878445}" type="presParOf" srcId="{F58B77A3-0CAD-4AAF-A15D-7F40BF3D00C1}" destId="{37BCE0CB-FF4A-4822-8325-8AB85B23F1AA}" srcOrd="12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24A4B-59C7-4E0C-8245-F6686E094F0A}">
      <dsp:nvSpPr>
        <dsp:cNvPr id="0" name=""/>
        <dsp:cNvSpPr/>
      </dsp:nvSpPr>
      <dsp:spPr>
        <a:xfrm>
          <a:off x="612270" y="-69293"/>
          <a:ext cx="3804658" cy="3804658"/>
        </a:xfrm>
        <a:prstGeom prst="circularArrow">
          <a:avLst>
            <a:gd name="adj1" fmla="val 5544"/>
            <a:gd name="adj2" fmla="val 330680"/>
            <a:gd name="adj3" fmla="val 15040534"/>
            <a:gd name="adj4" fmla="val 16654806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56AAC-EFEA-44B5-8DEC-66186D13F68E}">
      <dsp:nvSpPr>
        <dsp:cNvPr id="0" name=""/>
        <dsp:cNvSpPr/>
      </dsp:nvSpPr>
      <dsp:spPr>
        <a:xfrm>
          <a:off x="2147478" y="2543"/>
          <a:ext cx="734243" cy="3671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JAN</a:t>
          </a:r>
        </a:p>
      </dsp:txBody>
      <dsp:txXfrm>
        <a:off x="2165399" y="20464"/>
        <a:ext cx="698401" cy="331279"/>
      </dsp:txXfrm>
    </dsp:sp>
    <dsp:sp modelId="{1C394DA6-F7E7-4A99-98CF-14EA47088E8D}">
      <dsp:nvSpPr>
        <dsp:cNvPr id="0" name=""/>
        <dsp:cNvSpPr/>
      </dsp:nvSpPr>
      <dsp:spPr>
        <a:xfrm>
          <a:off x="2958705" y="219910"/>
          <a:ext cx="734243" cy="367121"/>
        </a:xfrm>
        <a:prstGeom prst="roundRect">
          <a:avLst/>
        </a:prstGeom>
        <a:solidFill>
          <a:schemeClr val="accent3">
            <a:hueOff val="1022751"/>
            <a:satOff val="-1535"/>
            <a:lumOff val="-2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FEB</a:t>
          </a:r>
        </a:p>
      </dsp:txBody>
      <dsp:txXfrm>
        <a:off x="2976626" y="237831"/>
        <a:ext cx="698401" cy="331279"/>
      </dsp:txXfrm>
    </dsp:sp>
    <dsp:sp modelId="{9489E1C6-8017-4418-ACEC-B897ADC4C517}">
      <dsp:nvSpPr>
        <dsp:cNvPr id="0" name=""/>
        <dsp:cNvSpPr/>
      </dsp:nvSpPr>
      <dsp:spPr>
        <a:xfrm>
          <a:off x="3552564" y="835270"/>
          <a:ext cx="734243" cy="367121"/>
        </a:xfrm>
        <a:prstGeom prst="roundRect">
          <a:avLst/>
        </a:prstGeom>
        <a:solidFill>
          <a:schemeClr val="accent3">
            <a:hueOff val="2045503"/>
            <a:satOff val="-3069"/>
            <a:lumOff val="-4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MAR</a:t>
          </a:r>
        </a:p>
      </dsp:txBody>
      <dsp:txXfrm>
        <a:off x="3570485" y="853191"/>
        <a:ext cx="698401" cy="331279"/>
      </dsp:txXfrm>
    </dsp:sp>
    <dsp:sp modelId="{5FE85203-EFE0-406A-AD66-96EC9BE41473}">
      <dsp:nvSpPr>
        <dsp:cNvPr id="0" name=""/>
        <dsp:cNvSpPr/>
      </dsp:nvSpPr>
      <dsp:spPr>
        <a:xfrm>
          <a:off x="3769933" y="1624998"/>
          <a:ext cx="734243" cy="367121"/>
        </a:xfrm>
        <a:prstGeom prst="roundRect">
          <a:avLst/>
        </a:prstGeom>
        <a:solidFill>
          <a:schemeClr val="accent3">
            <a:hueOff val="3068254"/>
            <a:satOff val="-4604"/>
            <a:lumOff val="-7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APR</a:t>
          </a:r>
        </a:p>
      </dsp:txBody>
      <dsp:txXfrm>
        <a:off x="3787854" y="1642919"/>
        <a:ext cx="698401" cy="331279"/>
      </dsp:txXfrm>
    </dsp:sp>
    <dsp:sp modelId="{7F7B66EC-DD13-4A07-8499-9A81D1732754}">
      <dsp:nvSpPr>
        <dsp:cNvPr id="0" name=""/>
        <dsp:cNvSpPr/>
      </dsp:nvSpPr>
      <dsp:spPr>
        <a:xfrm>
          <a:off x="3552565" y="2436226"/>
          <a:ext cx="734243" cy="367121"/>
        </a:xfrm>
        <a:prstGeom prst="roundRect">
          <a:avLst/>
        </a:prstGeom>
        <a:solidFill>
          <a:schemeClr val="accent3">
            <a:hueOff val="4091005"/>
            <a:satOff val="-6138"/>
            <a:lumOff val="-9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MAJ</a:t>
          </a:r>
        </a:p>
      </dsp:txBody>
      <dsp:txXfrm>
        <a:off x="3570486" y="2454147"/>
        <a:ext cx="698401" cy="331279"/>
      </dsp:txXfrm>
    </dsp:sp>
    <dsp:sp modelId="{3296D297-A71F-484F-AA9E-33060CD46D0F}">
      <dsp:nvSpPr>
        <dsp:cNvPr id="0" name=""/>
        <dsp:cNvSpPr/>
      </dsp:nvSpPr>
      <dsp:spPr>
        <a:xfrm>
          <a:off x="2958705" y="3030086"/>
          <a:ext cx="734243" cy="367121"/>
        </a:xfrm>
        <a:prstGeom prst="roundRect">
          <a:avLst/>
        </a:prstGeom>
        <a:solidFill>
          <a:schemeClr val="accent3">
            <a:hueOff val="5113756"/>
            <a:satOff val="-7673"/>
            <a:lumOff val="-12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JUNI</a:t>
          </a:r>
        </a:p>
      </dsp:txBody>
      <dsp:txXfrm>
        <a:off x="2976626" y="3048007"/>
        <a:ext cx="698401" cy="331279"/>
      </dsp:txXfrm>
    </dsp:sp>
    <dsp:sp modelId="{C7CDC66C-A95C-4814-9096-A379CF085187}">
      <dsp:nvSpPr>
        <dsp:cNvPr id="0" name=""/>
        <dsp:cNvSpPr/>
      </dsp:nvSpPr>
      <dsp:spPr>
        <a:xfrm>
          <a:off x="2147478" y="3247454"/>
          <a:ext cx="734243" cy="367121"/>
        </a:xfrm>
        <a:prstGeom prst="roundRect">
          <a:avLst/>
        </a:prstGeom>
        <a:solidFill>
          <a:schemeClr val="accent3">
            <a:hueOff val="6136507"/>
            <a:satOff val="-9207"/>
            <a:lumOff val="-14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JULI</a:t>
          </a:r>
        </a:p>
      </dsp:txBody>
      <dsp:txXfrm>
        <a:off x="2165399" y="3265375"/>
        <a:ext cx="698401" cy="331279"/>
      </dsp:txXfrm>
    </dsp:sp>
    <dsp:sp modelId="{E69C914A-C78B-4A76-9DE4-544422F10F3F}">
      <dsp:nvSpPr>
        <dsp:cNvPr id="0" name=""/>
        <dsp:cNvSpPr/>
      </dsp:nvSpPr>
      <dsp:spPr>
        <a:xfrm>
          <a:off x="1336250" y="3030086"/>
          <a:ext cx="734243" cy="367121"/>
        </a:xfrm>
        <a:prstGeom prst="roundRect">
          <a:avLst/>
        </a:prstGeom>
        <a:solidFill>
          <a:schemeClr val="accent3">
            <a:hueOff val="7159259"/>
            <a:satOff val="-10742"/>
            <a:lumOff val="-17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AUG</a:t>
          </a:r>
        </a:p>
      </dsp:txBody>
      <dsp:txXfrm>
        <a:off x="1354171" y="3048007"/>
        <a:ext cx="698401" cy="331279"/>
      </dsp:txXfrm>
    </dsp:sp>
    <dsp:sp modelId="{4C9F47AA-E7D6-478E-BAD2-6716B5C097AF}">
      <dsp:nvSpPr>
        <dsp:cNvPr id="0" name=""/>
        <dsp:cNvSpPr/>
      </dsp:nvSpPr>
      <dsp:spPr>
        <a:xfrm>
          <a:off x="742390" y="2436226"/>
          <a:ext cx="734243" cy="367121"/>
        </a:xfrm>
        <a:prstGeom prst="roundRect">
          <a:avLst/>
        </a:prstGeom>
        <a:solidFill>
          <a:schemeClr val="accent3">
            <a:hueOff val="8182010"/>
            <a:satOff val="-12276"/>
            <a:lumOff val="-19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SEP</a:t>
          </a:r>
        </a:p>
      </dsp:txBody>
      <dsp:txXfrm>
        <a:off x="760311" y="2454147"/>
        <a:ext cx="698401" cy="331279"/>
      </dsp:txXfrm>
    </dsp:sp>
    <dsp:sp modelId="{615847A6-2AA1-4C19-B928-DB07A73A4129}">
      <dsp:nvSpPr>
        <dsp:cNvPr id="0" name=""/>
        <dsp:cNvSpPr/>
      </dsp:nvSpPr>
      <dsp:spPr>
        <a:xfrm>
          <a:off x="525022" y="1624998"/>
          <a:ext cx="734243" cy="367121"/>
        </a:xfrm>
        <a:prstGeom prst="roundRect">
          <a:avLst/>
        </a:prstGeom>
        <a:solidFill>
          <a:schemeClr val="accent3">
            <a:hueOff val="9204761"/>
            <a:satOff val="-13811"/>
            <a:lumOff val="-22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OKT</a:t>
          </a:r>
        </a:p>
      </dsp:txBody>
      <dsp:txXfrm>
        <a:off x="542943" y="1642919"/>
        <a:ext cx="698401" cy="331279"/>
      </dsp:txXfrm>
    </dsp:sp>
    <dsp:sp modelId="{9C681B32-CC66-4369-8292-DC784FD934C8}">
      <dsp:nvSpPr>
        <dsp:cNvPr id="0" name=""/>
        <dsp:cNvSpPr/>
      </dsp:nvSpPr>
      <dsp:spPr>
        <a:xfrm>
          <a:off x="742390" y="813770"/>
          <a:ext cx="734243" cy="367121"/>
        </a:xfrm>
        <a:prstGeom prst="roundRect">
          <a:avLst/>
        </a:prstGeom>
        <a:solidFill>
          <a:schemeClr val="accent3">
            <a:hueOff val="10227513"/>
            <a:satOff val="-15345"/>
            <a:lumOff val="-24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NOV</a:t>
          </a:r>
        </a:p>
      </dsp:txBody>
      <dsp:txXfrm>
        <a:off x="760311" y="831691"/>
        <a:ext cx="698401" cy="331279"/>
      </dsp:txXfrm>
    </dsp:sp>
    <dsp:sp modelId="{37BCE0CB-FF4A-4822-8325-8AB85B23F1AA}">
      <dsp:nvSpPr>
        <dsp:cNvPr id="0" name=""/>
        <dsp:cNvSpPr/>
      </dsp:nvSpPr>
      <dsp:spPr>
        <a:xfrm>
          <a:off x="1336250" y="219910"/>
          <a:ext cx="734243" cy="36712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DEC</a:t>
          </a:r>
        </a:p>
      </dsp:txBody>
      <dsp:txXfrm>
        <a:off x="1354171" y="237831"/>
        <a:ext cx="698401" cy="331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3F3A5-328E-469E-92B9-AB95BABC3824}" type="datetimeFigureOut">
              <a:rPr lang="sv-SE" smtClean="0"/>
              <a:t>2022-11-09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91CBD-5959-4A4D-AA16-9FEAD0AF728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704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910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317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91CBD-5959-4A4D-AA16-9FEAD0AF72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96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956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487" y="1969037"/>
            <a:ext cx="6149009" cy="2542980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>
          <a:xfrm>
            <a:off x="467544" y="5877272"/>
            <a:ext cx="18722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22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496480" y="451046"/>
            <a:ext cx="8024668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516362" y="1268760"/>
            <a:ext cx="3812232" cy="4320480"/>
          </a:xfr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för att ändra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4716016" y="1268760"/>
            <a:ext cx="3812232" cy="4320480"/>
          </a:xfr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för att ändra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1216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98917" y="4547119"/>
            <a:ext cx="7936091" cy="614603"/>
          </a:xfrm>
        </p:spPr>
        <p:txBody>
          <a:bodyPr anchor="t" anchorCtr="0">
            <a:noAutofit/>
          </a:bodyPr>
          <a:lstStyle>
            <a:lvl1pPr algn="l">
              <a:defRPr sz="3600" b="0"/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15748" y="559986"/>
            <a:ext cx="7912026" cy="3888432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518795" y="5228256"/>
            <a:ext cx="7929465" cy="43042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2507522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43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tion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2876871"/>
            <a:ext cx="7918174" cy="1052403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5400" b="0"/>
            </a:lvl1pPr>
          </a:lstStyle>
          <a:p>
            <a:r>
              <a:rPr lang="sv-SE" dirty="0"/>
              <a:t>Introduktionsrubrik</a:t>
            </a:r>
          </a:p>
        </p:txBody>
      </p:sp>
    </p:spTree>
    <p:extLst>
      <p:ext uri="{BB962C8B-B14F-4D97-AF65-F5344CB8AC3E}">
        <p14:creationId xmlns:p14="http://schemas.microsoft.com/office/powerpoint/2010/main" val="56250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8831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3984" y="1570383"/>
            <a:ext cx="3882486" cy="12722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beskrivande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0040" y="3883152"/>
            <a:ext cx="4570040" cy="1850104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3883152"/>
            <a:ext cx="4570040" cy="1850104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4149080"/>
            <a:ext cx="3555370" cy="144016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5148065" y="4149080"/>
            <a:ext cx="3399588" cy="144016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3017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/>
          </p:cNvSpPr>
          <p:nvPr>
            <p:ph type="pic" idx="1"/>
          </p:nvPr>
        </p:nvSpPr>
        <p:spPr>
          <a:xfrm>
            <a:off x="4570040" y="0"/>
            <a:ext cx="4573960" cy="57332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" y="0"/>
            <a:ext cx="4569305" cy="3429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4755" y="1061516"/>
            <a:ext cx="3491952" cy="14100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beskrivande rubrik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3429000"/>
            <a:ext cx="4570040" cy="2304256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3717032"/>
            <a:ext cx="3692152" cy="144016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24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7332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4755" y="2295790"/>
            <a:ext cx="3702860" cy="14401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beskrivande rubrik</a:t>
            </a:r>
          </a:p>
        </p:txBody>
      </p:sp>
    </p:spTree>
    <p:extLst>
      <p:ext uri="{BB962C8B-B14F-4D97-AF65-F5344CB8AC3E}">
        <p14:creationId xmlns:p14="http://schemas.microsoft.com/office/powerpoint/2010/main" val="189244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8610" cy="127550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4754" y="332656"/>
            <a:ext cx="8099693" cy="64807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beskrivande rubrik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532926" y="1412776"/>
            <a:ext cx="3893300" cy="144016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idx="1"/>
          </p:nvPr>
        </p:nvSpPr>
        <p:spPr>
          <a:xfrm>
            <a:off x="4896679" y="1412776"/>
            <a:ext cx="3611014" cy="432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873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496480" y="385664"/>
            <a:ext cx="8018042" cy="566738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 b="0" baseline="0"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1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516358" y="1298934"/>
            <a:ext cx="8004790" cy="804862"/>
          </a:xfr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264842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496480" y="383322"/>
            <a:ext cx="7812432" cy="566738"/>
          </a:xfrm>
        </p:spPr>
        <p:txBody>
          <a:bodyPr anchor="t" anchorCtr="0">
            <a:noAutofit/>
          </a:bodyPr>
          <a:lstStyle>
            <a:lvl1pPr algn="l">
              <a:defRPr sz="3600" b="0"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3106" y="980728"/>
            <a:ext cx="7812432" cy="4608512"/>
          </a:xfr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31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496480" y="457672"/>
            <a:ext cx="7812432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6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503114" y="1125958"/>
            <a:ext cx="7812432" cy="629956"/>
          </a:xfrm>
        </p:spPr>
        <p:txBody>
          <a:bodyPr/>
          <a:lstStyle>
            <a:lvl1pPr marL="0" indent="0">
              <a:buNone/>
              <a:defRPr sz="2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underrubriken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622852" y="2446513"/>
            <a:ext cx="7898296" cy="3291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516366" y="1762203"/>
            <a:ext cx="7812432" cy="510547"/>
          </a:xfr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82809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00674" y="378160"/>
            <a:ext cx="8053604" cy="6356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9208" y="1249362"/>
            <a:ext cx="8003232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12" y="5949280"/>
            <a:ext cx="1440008" cy="5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7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50" r:id="rId3"/>
    <p:sldLayoutId id="2147483664" r:id="rId4"/>
    <p:sldLayoutId id="2147483670" r:id="rId5"/>
    <p:sldLayoutId id="2147483671" r:id="rId6"/>
    <p:sldLayoutId id="2147483649" r:id="rId7"/>
    <p:sldLayoutId id="2147483668" r:id="rId8"/>
    <p:sldLayoutId id="2147483666" r:id="rId9"/>
    <p:sldLayoutId id="2147483669" r:id="rId10"/>
    <p:sldLayoutId id="2147483657" r:id="rId11"/>
    <p:sldLayoutId id="2147483655" r:id="rId12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600" b="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2800" kern="1200">
          <a:solidFill>
            <a:srgbClr val="555555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rgbClr val="555555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rgbClr val="555555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555555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555555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utomhus, byggnad, stad&#10;&#10;Automatiskt genererad beskrivning">
            <a:extLst>
              <a:ext uri="{FF2B5EF4-FFF2-40B4-BE49-F238E27FC236}">
                <a16:creationId xmlns:a16="http://schemas.microsoft.com/office/drawing/2014/main" id="{5509DB32-990C-417D-AE61-CD7682AED2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714017"/>
            <a:ext cx="9144001" cy="296693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4CBBC00-B9F6-4A99-95AF-5BA77AD2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3" y="743271"/>
            <a:ext cx="7918174" cy="1052403"/>
          </a:xfrm>
        </p:spPr>
        <p:txBody>
          <a:bodyPr/>
          <a:lstStyle/>
          <a:p>
            <a:pPr algn="l"/>
            <a:r>
              <a:rPr lang="sv-SE" sz="2800" b="1" dirty="0">
                <a:solidFill>
                  <a:srgbClr val="555555"/>
                </a:solidFill>
                <a:latin typeface="calibri" panose="020F0502020204030204" pitchFamily="34" charset="0"/>
              </a:rPr>
              <a:t>S</a:t>
            </a:r>
            <a:r>
              <a:rPr lang="sv-SE" sz="2800" b="1" i="0" dirty="0">
                <a:solidFill>
                  <a:srgbClr val="555555"/>
                </a:solidFill>
                <a:effectLst/>
                <a:latin typeface="calibri" panose="020F0502020204030204" pitchFamily="34" charset="0"/>
              </a:rPr>
              <a:t>amråd kring Umeå kommuns äldreomsorg/äldrefrågor </a:t>
            </a:r>
            <a:r>
              <a:rPr lang="sv-SE" sz="2800" b="1" dirty="0">
                <a:solidFill>
                  <a:srgbClr val="555555"/>
                </a:solidFill>
                <a:latin typeface="calibri" panose="020F0502020204030204" pitchFamily="34" charset="0"/>
              </a:rPr>
              <a:t>med politiker från äldrenämnden</a:t>
            </a:r>
            <a:br>
              <a:rPr lang="sv-SE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</a:rPr>
            </a:br>
            <a:br>
              <a:rPr lang="sv-SE" sz="20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</a:rPr>
            </a:br>
            <a:r>
              <a:rPr lang="sv-SE" sz="2000" b="1" dirty="0"/>
              <a:t>2022-10-05</a:t>
            </a:r>
            <a:endParaRPr lang="sv-SE" sz="4500" b="1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0006" y="4785659"/>
            <a:ext cx="1679388" cy="1655482"/>
          </a:xfrm>
          <a:prstGeom prst="rect">
            <a:avLst/>
          </a:prstGeom>
        </p:spPr>
      </p:pic>
      <p:sp>
        <p:nvSpPr>
          <p:cNvPr id="13" name="Platshållare för text 12"/>
          <p:cNvSpPr>
            <a:spLocks noGrp="1"/>
          </p:cNvSpPr>
          <p:nvPr/>
        </p:nvSpPr>
        <p:spPr>
          <a:xfrm rot="-660000">
            <a:off x="7088806" y="5183986"/>
            <a:ext cx="129843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2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9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9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0"/>
              </a:spcAft>
            </a:pPr>
            <a:r>
              <a:rPr lang="sv-SE" sz="1900" b="1" i="1" dirty="0" err="1">
                <a:solidFill>
                  <a:schemeClr val="bg1"/>
                </a:solidFill>
              </a:rPr>
              <a:t>Ubmeje</a:t>
            </a:r>
            <a:endParaRPr lang="sv-SE" sz="1900" b="1" i="1" dirty="0">
              <a:solidFill>
                <a:schemeClr val="bg1"/>
              </a:solidFill>
            </a:endParaRPr>
          </a:p>
          <a:p>
            <a:pPr lvl="0" algn="ctr">
              <a:spcAft>
                <a:spcPts val="0"/>
              </a:spcAft>
            </a:pPr>
            <a:r>
              <a:rPr lang="sv-SE" sz="1900" b="1" i="1" dirty="0" err="1">
                <a:solidFill>
                  <a:schemeClr val="bg1"/>
                </a:solidFill>
              </a:rPr>
              <a:t>Uumaja</a:t>
            </a:r>
            <a:endParaRPr lang="sv-SE" sz="1900" b="1" i="1" dirty="0">
              <a:solidFill>
                <a:schemeClr val="bg1"/>
              </a:solidFill>
            </a:endParaRPr>
          </a:p>
          <a:p>
            <a:pPr lvl="0" algn="ctr">
              <a:spcAft>
                <a:spcPts val="0"/>
              </a:spcAft>
            </a:pPr>
            <a:r>
              <a:rPr lang="sv-SE" sz="1900" b="1" i="1" dirty="0">
                <a:solidFill>
                  <a:schemeClr val="bg1"/>
                </a:solidFill>
              </a:rPr>
              <a:t>Umeå</a:t>
            </a:r>
          </a:p>
        </p:txBody>
      </p:sp>
    </p:spTree>
    <p:extLst>
      <p:ext uri="{BB962C8B-B14F-4D97-AF65-F5344CB8AC3E}">
        <p14:creationId xmlns:p14="http://schemas.microsoft.com/office/powerpoint/2010/main" val="402483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754" y="1"/>
            <a:ext cx="8099693" cy="1280724"/>
          </a:xfrm>
        </p:spPr>
        <p:txBody>
          <a:bodyPr anchor="ctr">
            <a:normAutofit/>
          </a:bodyPr>
          <a:lstStyle/>
          <a:p>
            <a:r>
              <a:rPr lang="sv-SE" sz="3000" dirty="0"/>
              <a:t>Synliggörande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>
          <a:xfrm>
            <a:off x="532926" y="1412776"/>
            <a:ext cx="3893300" cy="906231"/>
          </a:xfrm>
        </p:spPr>
        <p:txBody>
          <a:bodyPr/>
          <a:lstStyle/>
          <a:p>
            <a:r>
              <a:rPr lang="sv-SE" sz="1800" dirty="0">
                <a:latin typeface="+mn-lt"/>
                <a:cs typeface="Calibri Light" panose="020F0302020204030204" pitchFamily="34" charset="0"/>
              </a:rPr>
              <a:t>Film (2021)</a:t>
            </a:r>
            <a:br>
              <a:rPr lang="sv-SE" sz="1800" b="1" dirty="0">
                <a:latin typeface="+mn-lt"/>
                <a:cs typeface="Calibri Light" panose="020F0302020204030204" pitchFamily="34" charset="0"/>
              </a:rPr>
            </a:br>
            <a:r>
              <a:rPr lang="sv-SE" sz="1800" b="1" dirty="0">
                <a:latin typeface="+mn-lt"/>
                <a:cs typeface="Calibri Light" panose="020F0302020204030204" pitchFamily="34" charset="0"/>
              </a:rPr>
              <a:t>Ubmeje är Umeå – Umeå är Ubmeje</a:t>
            </a:r>
          </a:p>
        </p:txBody>
      </p:sp>
      <p:pic>
        <p:nvPicPr>
          <p:cNvPr id="6" name="Bildobjekt 5" descr="En bild som visar text, skärm, skärmbild, elektronik&#10;&#10;Automatiskt genererad beskrivning">
            <a:extLst>
              <a:ext uri="{FF2B5EF4-FFF2-40B4-BE49-F238E27FC236}">
                <a16:creationId xmlns:a16="http://schemas.microsoft.com/office/drawing/2014/main" id="{135AF665-9B34-AF4A-AACE-63241E8E4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299" y="2319007"/>
            <a:ext cx="3960000" cy="2369973"/>
          </a:xfrm>
          <a:prstGeom prst="rect">
            <a:avLst/>
          </a:prstGeom>
        </p:spPr>
      </p:pic>
      <p:pic>
        <p:nvPicPr>
          <p:cNvPr id="8" name="Bildobjekt 7" descr="En bild som visar person, kvinna, tecken, bord&#10;&#10;Automatiskt genererad beskrivning">
            <a:extLst>
              <a:ext uri="{FF2B5EF4-FFF2-40B4-BE49-F238E27FC236}">
                <a16:creationId xmlns:a16="http://schemas.microsoft.com/office/drawing/2014/main" id="{5C690F63-E8D5-3F44-B883-1F0945828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776" y="2319007"/>
            <a:ext cx="3960000" cy="3960000"/>
          </a:xfrm>
          <a:prstGeom prst="rect">
            <a:avLst/>
          </a:prstGeom>
        </p:spPr>
      </p:pic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3D05B91E-4296-B749-8C01-5417C90773F7}"/>
              </a:ext>
            </a:extLst>
          </p:cNvPr>
          <p:cNvSpPr txBox="1">
            <a:spLocks/>
          </p:cNvSpPr>
          <p:nvPr/>
        </p:nvSpPr>
        <p:spPr>
          <a:xfrm>
            <a:off x="4717776" y="1412776"/>
            <a:ext cx="3893300" cy="906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2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9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9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>
                <a:latin typeface="+mn-lt"/>
                <a:cs typeface="Calibri Light" panose="020F0302020204030204" pitchFamily="34" charset="0"/>
              </a:rPr>
              <a:t>Informationskampanj (2020-2022)</a:t>
            </a:r>
            <a:br>
              <a:rPr lang="sv-SE" sz="1800" b="1" dirty="0">
                <a:latin typeface="+mn-lt"/>
                <a:cs typeface="Calibri Light" panose="020F0302020204030204" pitchFamily="34" charset="0"/>
              </a:rPr>
            </a:br>
            <a:r>
              <a:rPr lang="sv-SE" sz="1800" b="1" dirty="0">
                <a:latin typeface="+mn-lt"/>
                <a:cs typeface="Calibri Light" panose="020F0302020204030204" pitchFamily="34" charset="0"/>
              </a:rPr>
              <a:t>Rättigheter ger möjligheter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60B5AA6-157E-704B-8B1C-85B5D87899C7}"/>
              </a:ext>
            </a:extLst>
          </p:cNvPr>
          <p:cNvSpPr txBox="1">
            <a:spLocks/>
          </p:cNvSpPr>
          <p:nvPr/>
        </p:nvSpPr>
        <p:spPr>
          <a:xfrm>
            <a:off x="530299" y="4688980"/>
            <a:ext cx="3960000" cy="670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2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9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9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200" dirty="0">
                <a:latin typeface="+mn-lt"/>
                <a:cs typeface="Calibri Light" panose="020F0302020204030204" pitchFamily="34" charset="0"/>
              </a:rPr>
              <a:t>Filmen om namnet Ubmeje och den samiska kulturen i Umeå togs fram under 2020 och lanserades på samernas nationaldag 6 februari 2021.</a:t>
            </a:r>
            <a:endParaRPr lang="sv-SE" sz="1200" b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4C76B24-7946-BF43-A5B7-83BCC8E44B60}"/>
              </a:ext>
            </a:extLst>
          </p:cNvPr>
          <p:cNvSpPr txBox="1">
            <a:spLocks/>
          </p:cNvSpPr>
          <p:nvPr/>
        </p:nvSpPr>
        <p:spPr>
          <a:xfrm>
            <a:off x="4717776" y="6279007"/>
            <a:ext cx="3960000" cy="504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2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9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9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200" dirty="0">
                <a:latin typeface="+mn-lt"/>
                <a:cs typeface="Calibri Light" panose="020F0302020204030204" pitchFamily="34" charset="0"/>
              </a:rPr>
              <a:t>Informationskampanjen riktar sig till de nationella minoriteterna och medborgare i Umeå kommun.</a:t>
            </a:r>
            <a:endParaRPr lang="sv-SE" sz="1200" b="1" dirty="0"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6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D4F484-FAE7-5B4F-AD12-7DDF9BC7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Samiska - seniorverksamhet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125189C-F8F9-634F-99C5-394ABE21D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sz="1600" dirty="0"/>
              <a:t>Samiska seniorer träffas på Tráhppie, som erbjuder samiska äldre en möjlighet att få träffa andra samer i en samisk miljö.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sz="1600" dirty="0"/>
              <a:t>Aktiviteterna på träffarna syftar till att stärka seniorernas samhörighet, deras identitet och självkänsla.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sz="1600" dirty="0"/>
              <a:t>Aktiviteterna planeras och genomförs av den samiska samordnaren för äldre i samråd med deltagarna.</a:t>
            </a:r>
          </a:p>
          <a:p>
            <a:endParaRPr lang="sv-SE" dirty="0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C2E319F2-B197-FC40-80DC-38F8B7CF61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6" t="13581" r="44318" b="15699"/>
          <a:stretch/>
        </p:blipFill>
        <p:spPr>
          <a:xfrm>
            <a:off x="4815509" y="1916831"/>
            <a:ext cx="3471843" cy="4153965"/>
          </a:xfrm>
        </p:spPr>
      </p:pic>
    </p:spTree>
    <p:extLst>
      <p:ext uri="{BB962C8B-B14F-4D97-AF65-F5344CB8AC3E}">
        <p14:creationId xmlns:p14="http://schemas.microsoft.com/office/powerpoint/2010/main" val="424504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945856-5C58-466E-88A2-0801D5FF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Finska och meänkieli – seniorverksamhet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9EF899-232E-413F-BD87-B3319EA91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671" y="1395463"/>
            <a:ext cx="5351408" cy="3903407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sz="1400" dirty="0"/>
              <a:t>Planeras i samråd med seniorer (önskemål, förslag, behov) individuellt och i grupp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sz="1400" dirty="0"/>
              <a:t>Fysiska/digitala träffar hos seniorer och föreningar – mobil verksamhet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sz="1400" dirty="0"/>
              <a:t>Seniortorget med brett </a:t>
            </a:r>
            <a:r>
              <a:rPr lang="sv-SE" sz="1400"/>
              <a:t>utbud </a:t>
            </a:r>
            <a:endParaRPr lang="sv-SE" sz="14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sz="1400" dirty="0"/>
              <a:t>Föreläsningar (psykisk hälsa)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sz="1400" dirty="0"/>
              <a:t>Arrangemang i samarbete med Kultur för Seniorer (filmer, författarbesök, underhållning, karaoke, handarbetscafé, koka soppa på finska)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sz="1400" dirty="0"/>
              <a:t>Information om kommunens service och stöd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sz="1400" dirty="0"/>
              <a:t>Service inom socialtjänsten, samverkansträffar, Ersboda </a:t>
            </a:r>
            <a:r>
              <a:rPr lang="sv-SE" sz="1400" dirty="0" err="1"/>
              <a:t>SäBo</a:t>
            </a:r>
            <a:endParaRPr lang="sv-SE" sz="14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sz="1400" dirty="0"/>
              <a:t>Översättningsarbete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v-SE" sz="1400" dirty="0"/>
              <a:t>Samverkan med andra aktörer (nätverk, kommuner, Nka)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sz="1400" dirty="0">
                <a:latin typeface="calibri" panose="020F0502020204030204" pitchFamily="34" charset="0"/>
              </a:rPr>
              <a:t>Mottagningsenheten erbjuder råd och stöd på finska</a:t>
            </a:r>
          </a:p>
          <a:p>
            <a:r>
              <a:rPr lang="fi-FI" sz="1400" dirty="0">
                <a:latin typeface="calibri" panose="020F0502020204030204" pitchFamily="34" charset="0"/>
              </a:rPr>
              <a:t>     </a:t>
            </a:r>
            <a:endParaRPr lang="sv-SE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21" name="Bildobjekt 20" descr="En bild som visar text&#10;&#10;Automatiskt genererad beskrivning">
            <a:extLst>
              <a:ext uri="{FF2B5EF4-FFF2-40B4-BE49-F238E27FC236}">
                <a16:creationId xmlns:a16="http://schemas.microsoft.com/office/drawing/2014/main" id="{CD000CD1-1315-4B86-A839-C6899F8C0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39" y="4045867"/>
            <a:ext cx="3289567" cy="1850381"/>
          </a:xfrm>
          <a:prstGeom prst="rect">
            <a:avLst/>
          </a:prstGeom>
        </p:spPr>
      </p:pic>
      <p:pic>
        <p:nvPicPr>
          <p:cNvPr id="6" name="Platshållare för bild 5" descr="En bild som visar mikrofon&#10;&#10;Automatiskt genererad beskrivning">
            <a:extLst>
              <a:ext uri="{FF2B5EF4-FFF2-40B4-BE49-F238E27FC236}">
                <a16:creationId xmlns:a16="http://schemas.microsoft.com/office/drawing/2014/main" id="{DDA3E07A-EBA4-499C-B585-101E5570F5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2807"/>
          <a:stretch>
            <a:fillRect/>
          </a:stretch>
        </p:blipFill>
        <p:spPr>
          <a:xfrm>
            <a:off x="5900286" y="1527871"/>
            <a:ext cx="2607921" cy="2340230"/>
          </a:xfrm>
        </p:spPr>
      </p:pic>
    </p:spTree>
    <p:extLst>
      <p:ext uri="{BB962C8B-B14F-4D97-AF65-F5344CB8AC3E}">
        <p14:creationId xmlns:p14="http://schemas.microsoft.com/office/powerpoint/2010/main" val="332583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638333D-4715-4FA9-B0EE-E88E18707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1BEEEDC-B8AF-4E26-A35C-CFF10801AF8C}"/>
              </a:ext>
            </a:extLst>
          </p:cNvPr>
          <p:cNvSpPr txBox="1"/>
          <p:nvPr/>
        </p:nvSpPr>
        <p:spPr>
          <a:xfrm>
            <a:off x="0" y="1374313"/>
            <a:ext cx="9144000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endParaRPr lang="sv-SE" sz="4000" b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sv-SE" sz="3600" b="1" dirty="0">
                <a:solidFill>
                  <a:prstClr val="white"/>
                </a:solidFill>
                <a:latin typeface="Calibri"/>
              </a:rPr>
              <a:t>Samisk äldreboendeenhet </a:t>
            </a:r>
            <a:br>
              <a:rPr lang="sv-SE" sz="3600" b="1" dirty="0">
                <a:solidFill>
                  <a:prstClr val="white"/>
                </a:solidFill>
                <a:latin typeface="Calibri"/>
              </a:rPr>
            </a:br>
            <a:endParaRPr lang="sv-SE" sz="3600" b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sv-SE" sz="2000" b="1" dirty="0">
                <a:solidFill>
                  <a:prstClr val="white"/>
                </a:solidFill>
                <a:latin typeface="Calibri"/>
              </a:rPr>
              <a:t>Nils Enwald, stabschef</a:t>
            </a:r>
          </a:p>
          <a:p>
            <a:pPr algn="ctr">
              <a:defRPr/>
            </a:pPr>
            <a:r>
              <a:rPr lang="sv-SE" sz="2000" b="1" dirty="0">
                <a:solidFill>
                  <a:prstClr val="white"/>
                </a:solidFill>
                <a:latin typeface="Calibri"/>
              </a:rPr>
              <a:t>Äldreomsorgsförvaltningen</a:t>
            </a:r>
          </a:p>
          <a:p>
            <a:pPr algn="ctr">
              <a:defRPr/>
            </a:pPr>
            <a:endParaRPr lang="sv-SE" sz="3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318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2C6AAB8-0EAA-4AC6-A79B-70A224A2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200" dirty="0"/>
              <a:t>Samisk enhet äldreboendeenhet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E3E25AEE-1AAF-4C0F-88A7-A14D2152514B}"/>
              </a:ext>
            </a:extLst>
          </p:cNvPr>
          <p:cNvSpPr txBox="1"/>
          <p:nvPr/>
        </p:nvSpPr>
        <p:spPr>
          <a:xfrm>
            <a:off x="496480" y="1030409"/>
            <a:ext cx="756548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b="1" dirty="0">
                <a:latin typeface="Calibri,Bold"/>
              </a:rPr>
              <a:t>Bakgrund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,Bold"/>
              </a:rPr>
              <a:t>Skärpt lagstiftning kring de nationella minoriteterna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,Bold"/>
              </a:rPr>
              <a:t>Förvaltningsområde innebär ”hela eller väsentlig del” av äldreomsorgen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,Bold"/>
              </a:rPr>
              <a:t>Sedan tidigare finsk enhet på </a:t>
            </a:r>
            <a:r>
              <a:rPr lang="sv-SE" dirty="0" err="1">
                <a:latin typeface="Calibri,Bold"/>
              </a:rPr>
              <a:t>Ersboda</a:t>
            </a:r>
            <a:r>
              <a:rPr lang="sv-SE" dirty="0">
                <a:latin typeface="Calibri,Bold"/>
              </a:rPr>
              <a:t> vård- och omsorgsboende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,Bold"/>
              </a:rPr>
              <a:t>Enkät och samråd med samiska äldre uttryckte behov/önskemål</a:t>
            </a:r>
          </a:p>
          <a:p>
            <a:pPr algn="l"/>
            <a:endParaRPr lang="sv-SE" b="1" dirty="0">
              <a:latin typeface="Calibri,Bold"/>
            </a:endParaRPr>
          </a:p>
          <a:p>
            <a:pPr algn="l"/>
            <a:r>
              <a:rPr lang="sv-SE" b="1" dirty="0">
                <a:latin typeface="Calibri,Bold"/>
              </a:rPr>
              <a:t>Lokalisering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,Bold"/>
              </a:rPr>
              <a:t>Inom Tegs vård- och omsorgsboende, enhet J – fristående fastighet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,Bold"/>
              </a:rPr>
              <a:t>7 boendeplatser/rum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,Bold"/>
              </a:rPr>
              <a:t>Anpassning av gemensamhetslokaler, utemiljö och personalutrymmen</a:t>
            </a:r>
          </a:p>
          <a:p>
            <a:endParaRPr lang="sv-SE" dirty="0">
              <a:latin typeface="Calibri,Bold"/>
            </a:endParaRPr>
          </a:p>
          <a:p>
            <a:r>
              <a:rPr lang="sv-SE" b="1" dirty="0">
                <a:latin typeface="Calibri,Bold"/>
              </a:rPr>
              <a:t>Tidplan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,Bold"/>
              </a:rPr>
              <a:t>Beslut i äldrenämnden 2022-04-28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,Bold"/>
              </a:rPr>
              <a:t>Projektledare utsedd inom Umeå kommun/Fastighet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,Bold"/>
              </a:rPr>
              <a:t>Planen är att enheten kan öppna under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Calibri,Bold"/>
              </a:rPr>
              <a:t>Behov av referenspersoner från samiska äldre (2 st.)</a:t>
            </a:r>
          </a:p>
          <a:p>
            <a:pPr algn="l"/>
            <a:endParaRPr lang="sv-SE" b="1" dirty="0">
              <a:latin typeface="Calibri,Bold"/>
            </a:endParaRPr>
          </a:p>
        </p:txBody>
      </p:sp>
    </p:spTree>
    <p:extLst>
      <p:ext uri="{BB962C8B-B14F-4D97-AF65-F5344CB8AC3E}">
        <p14:creationId xmlns:p14="http://schemas.microsoft.com/office/powerpoint/2010/main" val="4922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1D4E44-7BF2-4238-A894-A8647771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A91A44-CFF4-4A4B-AB78-26A91052E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925" y="1412775"/>
            <a:ext cx="8099693" cy="4320479"/>
          </a:xfrm>
        </p:spPr>
        <p:txBody>
          <a:bodyPr/>
          <a:lstStyle/>
          <a:p>
            <a:r>
              <a:rPr lang="sv-SE" sz="1400" b="1" dirty="0"/>
              <a:t>Välkommen/</a:t>
            </a:r>
            <a:r>
              <a:rPr lang="sv-SE" sz="1400" b="1" dirty="0" err="1"/>
              <a:t>Tervetuloa</a:t>
            </a:r>
            <a:r>
              <a:rPr lang="sv-SE" sz="1400" b="1" dirty="0"/>
              <a:t>/</a:t>
            </a:r>
            <a:r>
              <a:rPr lang="sv-SE" sz="1400" b="1" dirty="0" err="1"/>
              <a:t>Buerestbåhtieme</a:t>
            </a:r>
            <a:r>
              <a:rPr lang="sv-SE" sz="1400" b="1" dirty="0"/>
              <a:t> </a:t>
            </a:r>
            <a:r>
              <a:rPr lang="sv-SE" sz="1400" dirty="0"/>
              <a:t>– Carin Nilsson (S), ordförande äldrenämnden</a:t>
            </a:r>
          </a:p>
          <a:p>
            <a:r>
              <a:rPr lang="sv-SE" sz="1400" b="1" dirty="0"/>
              <a:t>13.30-14.00</a:t>
            </a:r>
          </a:p>
          <a:p>
            <a:r>
              <a:rPr lang="sv-SE" sz="1400" b="1" dirty="0"/>
              <a:t>Inledning</a:t>
            </a:r>
            <a:r>
              <a:rPr lang="sv-SE" sz="1400" dirty="0"/>
              <a:t> minoritetslagen, rättigheter och kommunens minoritetsarbete – Aino </a:t>
            </a:r>
            <a:r>
              <a:rPr lang="sv-SE" sz="1400" dirty="0" err="1"/>
              <a:t>Dahol</a:t>
            </a:r>
            <a:r>
              <a:rPr lang="sv-SE" sz="1400" dirty="0"/>
              <a:t> och Kristina Josephson Hesse, övergripande minoritetssamordnare Umeå kommun</a:t>
            </a:r>
          </a:p>
          <a:p>
            <a:r>
              <a:rPr lang="sv-SE" sz="1400" b="1" dirty="0"/>
              <a:t>Pågående/planerade aktiviteter för seniorer i minoritetsgrupperna - </a:t>
            </a:r>
            <a:r>
              <a:rPr lang="sv-SE" sz="1400" dirty="0"/>
              <a:t>Riitta Päivärinta, samordnare på Enheten för prevention, Kristina Josephson Hesse, minoritetssamordnare Umeå kommun</a:t>
            </a:r>
          </a:p>
          <a:p>
            <a:r>
              <a:rPr lang="sv-SE" sz="1400" b="1" dirty="0"/>
              <a:t>Planering samisk äldreboendeenhet </a:t>
            </a:r>
            <a:r>
              <a:rPr lang="sv-SE" sz="1400" dirty="0"/>
              <a:t>– Nils Enwald, stabschef äldreomsorgsförvaltningen</a:t>
            </a:r>
          </a:p>
          <a:p>
            <a:r>
              <a:rPr lang="sv-SE" sz="1400" b="1" dirty="0"/>
              <a:t>14.00-14.30</a:t>
            </a:r>
          </a:p>
          <a:p>
            <a:r>
              <a:rPr lang="sv-SE" sz="1400" b="1" dirty="0"/>
              <a:t>Dialog om behov, frågor, kommentarer och synpunkter om minoritetsfrågor inom äldrenämndens ansvarsområde/äldreomsorgen i Umeå kommun</a:t>
            </a:r>
            <a:r>
              <a:rPr lang="sv-SE" sz="1400" dirty="0"/>
              <a:t> – Under ledning av Carin Nilsson, ordförande äldrenämnden</a:t>
            </a:r>
          </a:p>
          <a:p>
            <a:r>
              <a:rPr lang="sv-SE" sz="1400" b="1" dirty="0"/>
              <a:t>14.30-15.00 Information om och mingel/fika uppe på Seniortorget </a:t>
            </a:r>
            <a:r>
              <a:rPr lang="sv-SE" sz="1400" dirty="0"/>
              <a:t>– Riitta Päivärinta, samordnare på Enheten för prevention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576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E41B86-4A13-41AF-B5C3-EE94D8E7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80" y="1354042"/>
            <a:ext cx="7812432" cy="42505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200" dirty="0"/>
              <a:t>SAMRÅD ÄLDREOMSORG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3B5F54CF-EB50-4954-9D85-CF219F49AD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7" y="2047066"/>
            <a:ext cx="3812232" cy="2763868"/>
          </a:xfrm>
          <a:noFill/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7D4B9F3-025E-470E-BD66-77437BE2E8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5" t="48806" r="11613" b="10315"/>
          <a:stretch/>
        </p:blipFill>
        <p:spPr>
          <a:xfrm>
            <a:off x="5432061" y="1224881"/>
            <a:ext cx="1668117" cy="16443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65DACD5-6A8C-4813-8706-2C048C0D6C5C}"/>
              </a:ext>
            </a:extLst>
          </p:cNvPr>
          <p:cNvSpPr txBox="1"/>
          <p:nvPr/>
        </p:nvSpPr>
        <p:spPr>
          <a:xfrm>
            <a:off x="5763117" y="169406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TRÄFF-</a:t>
            </a:r>
          </a:p>
          <a:p>
            <a:r>
              <a:rPr lang="sv-SE" dirty="0">
                <a:solidFill>
                  <a:schemeClr val="bg1"/>
                </a:solidFill>
              </a:rPr>
              <a:t>PUNKTER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3A49CD9-60C5-4BEC-8C65-7945719F7F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5" t="48806" r="11613" b="10315"/>
          <a:stretch/>
        </p:blipFill>
        <p:spPr>
          <a:xfrm>
            <a:off x="5409439" y="2244068"/>
            <a:ext cx="1668117" cy="1644371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2BBDF75D-8877-4A60-9794-5FE8E44D1D70}"/>
              </a:ext>
            </a:extLst>
          </p:cNvPr>
          <p:cNvSpPr txBox="1"/>
          <p:nvPr/>
        </p:nvSpPr>
        <p:spPr>
          <a:xfrm>
            <a:off x="5784410" y="2810517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SENIOR- </a:t>
            </a:r>
          </a:p>
          <a:p>
            <a:r>
              <a:rPr lang="sv-SE" dirty="0">
                <a:solidFill>
                  <a:schemeClr val="bg1"/>
                </a:solidFill>
              </a:rPr>
              <a:t>TORGET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D45F9E3-8A43-413E-8670-2ADF93098A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5" t="48806" r="11613" b="10315"/>
          <a:stretch/>
        </p:blipFill>
        <p:spPr>
          <a:xfrm>
            <a:off x="6639395" y="1649935"/>
            <a:ext cx="1668117" cy="1644371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901ECDCC-3B4A-49BA-9D43-1457A6FE3744}"/>
              </a:ext>
            </a:extLst>
          </p:cNvPr>
          <p:cNvSpPr txBox="1"/>
          <p:nvPr/>
        </p:nvSpPr>
        <p:spPr>
          <a:xfrm>
            <a:off x="6992404" y="2287453"/>
            <a:ext cx="127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SAMRÅD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C0B64301-2F80-4DD2-AE74-43EACACE629C}"/>
              </a:ext>
            </a:extLst>
          </p:cNvPr>
          <p:cNvSpPr/>
          <p:nvPr/>
        </p:nvSpPr>
        <p:spPr>
          <a:xfrm>
            <a:off x="4927974" y="4132920"/>
            <a:ext cx="2852057" cy="45128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BEHOV</a:t>
            </a:r>
          </a:p>
        </p:txBody>
      </p:sp>
      <p:pic>
        <p:nvPicPr>
          <p:cNvPr id="22" name="Bild 21" descr="Pil: medsolsböj med hel fyllning">
            <a:extLst>
              <a:ext uri="{FF2B5EF4-FFF2-40B4-BE49-F238E27FC236}">
                <a16:creationId xmlns:a16="http://schemas.microsoft.com/office/drawing/2014/main" id="{A220858F-4E76-4525-A73C-95D0DF7B5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5395" y="3304100"/>
            <a:ext cx="914400" cy="9144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BBE1ADF-E652-450F-9442-68F69FC93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5" t="48806" r="11613" b="10315"/>
          <a:stretch/>
        </p:blipFill>
        <p:spPr>
          <a:xfrm>
            <a:off x="4277412" y="1659730"/>
            <a:ext cx="1668117" cy="1644371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CB7FFC9A-B38D-4EB6-A77D-822AFC8D88D7}"/>
              </a:ext>
            </a:extLst>
          </p:cNvPr>
          <p:cNvSpPr txBox="1"/>
          <p:nvPr/>
        </p:nvSpPr>
        <p:spPr>
          <a:xfrm>
            <a:off x="4599698" y="2198403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BRUKAR-</a:t>
            </a:r>
          </a:p>
          <a:p>
            <a:r>
              <a:rPr lang="sv-SE" dirty="0">
                <a:solidFill>
                  <a:schemeClr val="bg1"/>
                </a:solidFill>
              </a:rPr>
              <a:t>TRÄFFAR</a:t>
            </a:r>
          </a:p>
        </p:txBody>
      </p:sp>
      <p:pic>
        <p:nvPicPr>
          <p:cNvPr id="21" name="Bild 20" descr="Pil: medsolsböj med hel fyllning">
            <a:extLst>
              <a:ext uri="{FF2B5EF4-FFF2-40B4-BE49-F238E27FC236}">
                <a16:creationId xmlns:a16="http://schemas.microsoft.com/office/drawing/2014/main" id="{71D57811-3AC0-4F99-B79C-6417742A4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007098" y="32564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57ED47-01A0-435B-BD6C-8C17AB690679}"/>
              </a:ext>
            </a:extLst>
          </p:cNvPr>
          <p:cNvGraphicFramePr/>
          <p:nvPr/>
        </p:nvGraphicFramePr>
        <p:xfrm>
          <a:off x="2892558" y="1537932"/>
          <a:ext cx="5029200" cy="3617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llips 9">
            <a:extLst>
              <a:ext uri="{FF2B5EF4-FFF2-40B4-BE49-F238E27FC236}">
                <a16:creationId xmlns:a16="http://schemas.microsoft.com/office/drawing/2014/main" id="{B003138B-EF0A-498A-B39E-51A1211439A9}"/>
              </a:ext>
            </a:extLst>
          </p:cNvPr>
          <p:cNvSpPr/>
          <p:nvPr/>
        </p:nvSpPr>
        <p:spPr>
          <a:xfrm>
            <a:off x="3044086" y="1811770"/>
            <a:ext cx="1059685" cy="44326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>
                <a:solidFill>
                  <a:srgbClr val="000000"/>
                </a:solidFill>
              </a:rPr>
              <a:t>Planering verksamhet Våren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EB1E373B-C373-4781-A11A-E7869085B8A2}"/>
              </a:ext>
            </a:extLst>
          </p:cNvPr>
          <p:cNvSpPr/>
          <p:nvPr/>
        </p:nvSpPr>
        <p:spPr>
          <a:xfrm>
            <a:off x="288555" y="2064365"/>
            <a:ext cx="284356" cy="24532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3076FD2-79E5-4D02-9C7B-B786CD071956}"/>
              </a:ext>
            </a:extLst>
          </p:cNvPr>
          <p:cNvSpPr txBox="1"/>
          <p:nvPr/>
        </p:nvSpPr>
        <p:spPr>
          <a:xfrm>
            <a:off x="572910" y="1969930"/>
            <a:ext cx="247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/>
              <a:t>PLANERING VERKSAMHET </a:t>
            </a:r>
            <a:br>
              <a:rPr lang="sv-SE" sz="900" dirty="0"/>
            </a:br>
            <a:r>
              <a:rPr lang="sv-SE" sz="900" dirty="0"/>
              <a:t>Berörda minoriteter och verksamhet inom äldreomsorgen (träffpunkter, särskilda enheter 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3EF4029A-B81B-46CE-AC58-AF45C50204CD}"/>
              </a:ext>
            </a:extLst>
          </p:cNvPr>
          <p:cNvSpPr/>
          <p:nvPr/>
        </p:nvSpPr>
        <p:spPr>
          <a:xfrm>
            <a:off x="292563" y="2621012"/>
            <a:ext cx="284356" cy="24532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E2BB9FD-978C-47BE-8904-DEB1F2E7AADE}"/>
              </a:ext>
            </a:extLst>
          </p:cNvPr>
          <p:cNvSpPr txBox="1"/>
          <p:nvPr/>
        </p:nvSpPr>
        <p:spPr>
          <a:xfrm>
            <a:off x="590161" y="2536145"/>
            <a:ext cx="247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/>
              <a:t>SAMRÅD ÄLDREOMSORG</a:t>
            </a:r>
            <a:br>
              <a:rPr lang="sv-SE" sz="900" dirty="0"/>
            </a:br>
            <a:r>
              <a:rPr lang="sv-SE" sz="900" dirty="0"/>
              <a:t>Berörda minoriteter inom förvaltnings-</a:t>
            </a:r>
          </a:p>
          <a:p>
            <a:r>
              <a:rPr lang="sv-SE" sz="900" dirty="0"/>
              <a:t>området och tjänstepersoner från äldreomsorgsförvaltningen</a:t>
            </a: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4185243D-5797-4ED3-95D9-9860EC038A70}"/>
              </a:ext>
            </a:extLst>
          </p:cNvPr>
          <p:cNvSpPr/>
          <p:nvPr/>
        </p:nvSpPr>
        <p:spPr>
          <a:xfrm>
            <a:off x="288555" y="620195"/>
            <a:ext cx="4833265" cy="642215"/>
          </a:xfrm>
          <a:prstGeom prst="roundRect">
            <a:avLst/>
          </a:prstGeom>
          <a:solidFill>
            <a:srgbClr val="00A01E"/>
          </a:solidFill>
          <a:ln>
            <a:solidFill>
              <a:srgbClr val="00A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ysClr val="windowText" lastClr="000000"/>
                </a:solidFill>
              </a:rPr>
              <a:t>Samrådsstruktur/</a:t>
            </a:r>
            <a:r>
              <a:rPr lang="sv-SE" sz="1200" b="1" dirty="0" err="1">
                <a:solidFill>
                  <a:sysClr val="windowText" lastClr="000000"/>
                </a:solidFill>
              </a:rPr>
              <a:t>årshjul</a:t>
            </a:r>
            <a:r>
              <a:rPr lang="sv-SE" sz="1200" b="1" dirty="0">
                <a:solidFill>
                  <a:sysClr val="windowText" lastClr="000000"/>
                </a:solidFill>
              </a:rPr>
              <a:t> äldrefrågor med de nationella minoriteterna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5E8AE682-759C-46B5-8F6D-ABF0B0EF3929}"/>
              </a:ext>
            </a:extLst>
          </p:cNvPr>
          <p:cNvSpPr/>
          <p:nvPr/>
        </p:nvSpPr>
        <p:spPr>
          <a:xfrm>
            <a:off x="6417678" y="1313577"/>
            <a:ext cx="1154090" cy="44326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>
                <a:solidFill>
                  <a:srgbClr val="000000"/>
                </a:solidFill>
              </a:rPr>
              <a:t>Samråd Äldreomsorg 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50B66094-59BB-4078-8CD4-DA3CF11810C7}"/>
              </a:ext>
            </a:extLst>
          </p:cNvPr>
          <p:cNvSpPr/>
          <p:nvPr/>
        </p:nvSpPr>
        <p:spPr>
          <a:xfrm>
            <a:off x="288555" y="3322286"/>
            <a:ext cx="284356" cy="2453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8EF6FB19-8EB2-43AE-9F30-1DFDEC83D018}"/>
              </a:ext>
            </a:extLst>
          </p:cNvPr>
          <p:cNvSpPr txBox="1"/>
          <p:nvPr/>
        </p:nvSpPr>
        <p:spPr>
          <a:xfrm>
            <a:off x="590161" y="3270566"/>
            <a:ext cx="247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/>
              <a:t>SAMRÅD ÄLDREFRÅGOR MED POLITIKEN</a:t>
            </a:r>
            <a:br>
              <a:rPr lang="sv-SE" sz="900" dirty="0"/>
            </a:br>
            <a:r>
              <a:rPr lang="sv-SE" sz="900" dirty="0"/>
              <a:t>Minoriteterna och äldrenämndens presidium </a:t>
            </a:r>
          </a:p>
        </p:txBody>
      </p:sp>
      <p:sp>
        <p:nvSpPr>
          <p:cNvPr id="26" name="Rektangel: rundade hörn 25">
            <a:extLst>
              <a:ext uri="{FF2B5EF4-FFF2-40B4-BE49-F238E27FC236}">
                <a16:creationId xmlns:a16="http://schemas.microsoft.com/office/drawing/2014/main" id="{C2FF8BFE-4B4E-41D0-A694-0C127C5F5295}"/>
              </a:ext>
            </a:extLst>
          </p:cNvPr>
          <p:cNvSpPr/>
          <p:nvPr/>
        </p:nvSpPr>
        <p:spPr>
          <a:xfrm>
            <a:off x="7571768" y="757035"/>
            <a:ext cx="1481863" cy="13914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srgbClr val="000000"/>
                </a:solidFill>
              </a:rPr>
              <a:t>Summering av föregående år</a:t>
            </a: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srgbClr val="000000"/>
                </a:solidFill>
              </a:rPr>
              <a:t>Genomgång utifrån förvaltningsområde</a:t>
            </a: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srgbClr val="000000"/>
                </a:solidFill>
              </a:rPr>
              <a:t>Planering för kommande år</a:t>
            </a: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srgbClr val="000000"/>
                </a:solidFill>
              </a:rPr>
              <a:t>Lyfta behov särskilda referensgrupper under året</a:t>
            </a:r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36DA44FB-ED79-4B76-A558-527FEF468441}"/>
              </a:ext>
            </a:extLst>
          </p:cNvPr>
          <p:cNvSpPr/>
          <p:nvPr/>
        </p:nvSpPr>
        <p:spPr>
          <a:xfrm>
            <a:off x="6697454" y="4478178"/>
            <a:ext cx="1079851" cy="44326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>
                <a:solidFill>
                  <a:srgbClr val="000000"/>
                </a:solidFill>
              </a:rPr>
              <a:t>Planering verksamhet Hösten</a:t>
            </a: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97302F37-CF08-458B-9DC1-C87085AA0331}"/>
              </a:ext>
            </a:extLst>
          </p:cNvPr>
          <p:cNvSpPr/>
          <p:nvPr/>
        </p:nvSpPr>
        <p:spPr>
          <a:xfrm>
            <a:off x="2610484" y="4297402"/>
            <a:ext cx="1176816" cy="4432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>
                <a:solidFill>
                  <a:srgbClr val="000000"/>
                </a:solidFill>
              </a:rPr>
              <a:t>Samråd Äldrefrågor med politiken</a:t>
            </a:r>
          </a:p>
        </p:txBody>
      </p:sp>
      <p:sp>
        <p:nvSpPr>
          <p:cNvPr id="29" name="Rektangel: rundade hörn 28">
            <a:extLst>
              <a:ext uri="{FF2B5EF4-FFF2-40B4-BE49-F238E27FC236}">
                <a16:creationId xmlns:a16="http://schemas.microsoft.com/office/drawing/2014/main" id="{4193F384-94A8-43BC-A8B0-C31C89CAC904}"/>
              </a:ext>
            </a:extLst>
          </p:cNvPr>
          <p:cNvSpPr/>
          <p:nvPr/>
        </p:nvSpPr>
        <p:spPr>
          <a:xfrm>
            <a:off x="1058779" y="3968169"/>
            <a:ext cx="1551705" cy="11680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srgbClr val="000000"/>
                </a:solidFill>
              </a:rPr>
              <a:t>Återkoppling från samråd, ev. referensgrupper och aktiviteter </a:t>
            </a: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sv-SE" sz="900" dirty="0">
                <a:solidFill>
                  <a:srgbClr val="000000"/>
                </a:solidFill>
              </a:rPr>
              <a:t>Inspel till nämndernas verksamhetsplanering för kommande år</a:t>
            </a:r>
          </a:p>
        </p:txBody>
      </p:sp>
    </p:spTree>
    <p:extLst>
      <p:ext uri="{BB962C8B-B14F-4D97-AF65-F5344CB8AC3E}">
        <p14:creationId xmlns:p14="http://schemas.microsoft.com/office/powerpoint/2010/main" val="8461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EBF473-65E5-4DBB-BA0B-7440B2A29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4" y="-1"/>
            <a:ext cx="8099693" cy="1274323"/>
          </a:xfrm>
        </p:spPr>
        <p:txBody>
          <a:bodyPr anchor="ctr">
            <a:normAutofit/>
          </a:bodyPr>
          <a:lstStyle/>
          <a:p>
            <a:r>
              <a:rPr lang="sv-SE" sz="3000" dirty="0"/>
              <a:t>Lagar och konventioner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7838648-EB31-44B7-87D4-4A0C0988D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Europarådets ramkonvention om skydd för nationella minoriteter (SÖ 2000:2)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Europeiska stadgan om landsdels- eller minoritetsspråk (SÖ 2000:3)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Språklagen (2009:600)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Lag (2009:724) om nationella minoriteter och minoritetsspråk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Skollagen (2010:800)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Socialtjänstlagen (2001:453)</a:t>
            </a:r>
          </a:p>
        </p:txBody>
      </p:sp>
      <p:pic>
        <p:nvPicPr>
          <p:cNvPr id="8" name="Platshållare för bild 7" descr="En bild som visar byggnad, utomhus, hus, tegelsten&#10;&#10;Automatiskt genererad beskrivning">
            <a:extLst>
              <a:ext uri="{FF2B5EF4-FFF2-40B4-BE49-F238E27FC236}">
                <a16:creationId xmlns:a16="http://schemas.microsoft.com/office/drawing/2014/main" id="{66A06AE5-FC1E-D06F-A4F4-B2F466C604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3" r="221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049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3009ADFF-2EB8-4C10-8A68-669DB2F957D0}"/>
              </a:ext>
            </a:extLst>
          </p:cNvPr>
          <p:cNvSpPr/>
          <p:nvPr/>
        </p:nvSpPr>
        <p:spPr>
          <a:xfrm>
            <a:off x="3482452" y="3654113"/>
            <a:ext cx="5554133" cy="21608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sv-SE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Umeå kommun ingår i förvaltningsområdena för finska (2011), meänkieli (2020) och samiska (2010).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99368C-B217-47A9-BD5C-BE5C187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4" y="-1"/>
            <a:ext cx="8099693" cy="1269905"/>
          </a:xfrm>
        </p:spPr>
        <p:txBody>
          <a:bodyPr anchor="ctr">
            <a:normAutofit/>
          </a:bodyPr>
          <a:lstStyle/>
          <a:p>
            <a:r>
              <a:rPr lang="sv-SE" sz="3000" dirty="0"/>
              <a:t>Nationella minoriteter i Umeå kommun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0D9DFAE5-5CFA-494B-B1C4-E0ADF7E03205}"/>
              </a:ext>
            </a:extLst>
          </p:cNvPr>
          <p:cNvSpPr txBox="1">
            <a:spLocks/>
          </p:cNvSpPr>
          <p:nvPr/>
        </p:nvSpPr>
        <p:spPr bwMode="auto">
          <a:xfrm>
            <a:off x="123781" y="1268905"/>
            <a:ext cx="1509017" cy="107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sv-SE" altLang="sv-SE" sz="1800" kern="0" dirty="0">
                <a:latin typeface="Calibri Light" panose="020F0302020204030204" pitchFamily="34" charset="0"/>
              </a:rPr>
              <a:t>Judar</a:t>
            </a:r>
          </a:p>
        </p:txBody>
      </p:sp>
      <p:pic>
        <p:nvPicPr>
          <p:cNvPr id="6" name="Picture 6" descr="C:\Users\Petste03\Documents\MINORITETSSAMORDNARE\Aktiviteter\2015-01-xx Information i nämnderna\path4184.png">
            <a:extLst>
              <a:ext uri="{FF2B5EF4-FFF2-40B4-BE49-F238E27FC236}">
                <a16:creationId xmlns:a16="http://schemas.microsoft.com/office/drawing/2014/main" id="{9A9AA0DF-1F4C-4922-A0CE-CBA00E336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5911" y="2354845"/>
            <a:ext cx="1600200" cy="107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etste03\Downloads\umeakommun_flaggor_judar.jpg">
            <a:extLst>
              <a:ext uri="{FF2B5EF4-FFF2-40B4-BE49-F238E27FC236}">
                <a16:creationId xmlns:a16="http://schemas.microsoft.com/office/drawing/2014/main" id="{562660F1-8A2B-41E8-A4CE-17BAE9766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72" y="2354845"/>
            <a:ext cx="1485826" cy="108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4020AA28-28B6-4DD1-8A53-19E99D48C07B}"/>
              </a:ext>
            </a:extLst>
          </p:cNvPr>
          <p:cNvSpPr txBox="1">
            <a:spLocks/>
          </p:cNvSpPr>
          <p:nvPr/>
        </p:nvSpPr>
        <p:spPr bwMode="auto">
          <a:xfrm>
            <a:off x="1735911" y="3755197"/>
            <a:ext cx="16002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sv-SE" altLang="sv-SE" sz="1800" kern="0" dirty="0">
                <a:latin typeface="Calibri Light" panose="020F0302020204030204" pitchFamily="34" charset="0"/>
              </a:rPr>
              <a:t>Romani chib</a:t>
            </a:r>
          </a:p>
          <a:p>
            <a:pPr algn="ctr">
              <a:defRPr/>
            </a:pPr>
            <a:r>
              <a:rPr lang="sv-SE" altLang="sv-SE" sz="1500" kern="0" dirty="0">
                <a:latin typeface="Calibri Light" panose="020F0302020204030204" pitchFamily="34" charset="0"/>
              </a:rPr>
              <a:t>(flera varieteter)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1079BF1-AFEA-4AD3-A957-49275BDC3DCA}"/>
              </a:ext>
            </a:extLst>
          </p:cNvPr>
          <p:cNvSpPr txBox="1">
            <a:spLocks/>
          </p:cNvSpPr>
          <p:nvPr/>
        </p:nvSpPr>
        <p:spPr bwMode="auto">
          <a:xfrm>
            <a:off x="273671" y="3755196"/>
            <a:ext cx="123242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sv-SE" altLang="sv-SE" sz="1800" kern="0" dirty="0">
                <a:latin typeface="Calibri Light" panose="020F0302020204030204" pitchFamily="34" charset="0"/>
              </a:rPr>
              <a:t>Jiddisch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C280F66D-1FDA-4266-90A9-EEAE72DEABA6}"/>
              </a:ext>
            </a:extLst>
          </p:cNvPr>
          <p:cNvSpPr txBox="1">
            <a:spLocks/>
          </p:cNvSpPr>
          <p:nvPr/>
        </p:nvSpPr>
        <p:spPr bwMode="auto">
          <a:xfrm>
            <a:off x="3593835" y="1269406"/>
            <a:ext cx="140811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sv-SE" altLang="sv-SE" sz="1800" kern="0" dirty="0">
                <a:latin typeface="Calibri Light" panose="020F0302020204030204" pitchFamily="34" charset="0"/>
              </a:rPr>
              <a:t>Samer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675AF63-E351-4E5C-A0E9-7FB2FF8BBFCE}"/>
              </a:ext>
            </a:extLst>
          </p:cNvPr>
          <p:cNvSpPr txBox="1">
            <a:spLocks/>
          </p:cNvSpPr>
          <p:nvPr/>
        </p:nvSpPr>
        <p:spPr bwMode="auto">
          <a:xfrm>
            <a:off x="1730343" y="1269405"/>
            <a:ext cx="1603676" cy="10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sv-SE" altLang="sv-SE" sz="1800" kern="0" dirty="0">
                <a:latin typeface="Calibri Light" panose="020F0302020204030204" pitchFamily="34" charset="0"/>
              </a:rPr>
              <a:t>Romer</a:t>
            </a:r>
          </a:p>
          <a:p>
            <a:pPr algn="ctr">
              <a:defRPr/>
            </a:pPr>
            <a:r>
              <a:rPr lang="sv-SE" altLang="sv-SE" sz="1500" kern="0" dirty="0">
                <a:latin typeface="Calibri Light" panose="020F0302020204030204" pitchFamily="34" charset="0"/>
              </a:rPr>
              <a:t>(flera grupper)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ACD5410B-DD82-4C50-A12A-DA00293C16DA}"/>
              </a:ext>
            </a:extLst>
          </p:cNvPr>
          <p:cNvSpPr txBox="1">
            <a:spLocks/>
          </p:cNvSpPr>
          <p:nvPr/>
        </p:nvSpPr>
        <p:spPr bwMode="auto">
          <a:xfrm>
            <a:off x="5207172" y="1269405"/>
            <a:ext cx="170716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sv-SE" altLang="sv-SE" sz="1800" kern="0" dirty="0">
                <a:latin typeface="Calibri Light" panose="020F0302020204030204" pitchFamily="34" charset="0"/>
              </a:rPr>
              <a:t>Sverigefinnar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35D95400-09F8-44EE-AD73-5AC78BF04BA2}"/>
              </a:ext>
            </a:extLst>
          </p:cNvPr>
          <p:cNvSpPr txBox="1">
            <a:spLocks/>
          </p:cNvSpPr>
          <p:nvPr/>
        </p:nvSpPr>
        <p:spPr bwMode="auto">
          <a:xfrm>
            <a:off x="7278350" y="1269905"/>
            <a:ext cx="15859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sv-SE" altLang="sv-SE" sz="1800" kern="0" dirty="0">
                <a:latin typeface="Calibri Light" panose="020F0302020204030204" pitchFamily="34" charset="0"/>
              </a:rPr>
              <a:t>Tornedalingar,</a:t>
            </a:r>
            <a:br>
              <a:rPr lang="sv-SE" altLang="sv-SE" sz="1800" kern="0" dirty="0">
                <a:latin typeface="Calibri Light" panose="020F0302020204030204" pitchFamily="34" charset="0"/>
              </a:rPr>
            </a:br>
            <a:r>
              <a:rPr lang="sv-SE" altLang="sv-SE" sz="1800" kern="0" dirty="0">
                <a:latin typeface="Calibri Light" panose="020F0302020204030204" pitchFamily="34" charset="0"/>
              </a:rPr>
              <a:t>kväner och </a:t>
            </a:r>
            <a:br>
              <a:rPr lang="sv-SE" altLang="sv-SE" sz="1800" kern="0" dirty="0">
                <a:latin typeface="Calibri Light" panose="020F0302020204030204" pitchFamily="34" charset="0"/>
              </a:rPr>
            </a:br>
            <a:r>
              <a:rPr lang="sv-SE" altLang="sv-SE" sz="1800" kern="0" dirty="0">
                <a:latin typeface="Calibri Light" panose="020F0302020204030204" pitchFamily="34" charset="0"/>
              </a:rPr>
              <a:t>lantalaiset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BE57928E-022D-4EA5-B674-CB49D418C6CF}"/>
              </a:ext>
            </a:extLst>
          </p:cNvPr>
          <p:cNvSpPr txBox="1">
            <a:spLocks/>
          </p:cNvSpPr>
          <p:nvPr/>
        </p:nvSpPr>
        <p:spPr bwMode="auto">
          <a:xfrm>
            <a:off x="96928" y="4619297"/>
            <a:ext cx="1585913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sv-SE" altLang="sv-SE" sz="1500" kern="0" dirty="0">
                <a:latin typeface="Calibri Light" panose="020F0302020204030204" pitchFamily="34" charset="0"/>
              </a:rPr>
              <a:t>Många talar hebreiska!</a:t>
            </a:r>
          </a:p>
        </p:txBody>
      </p:sp>
      <p:pic>
        <p:nvPicPr>
          <p:cNvPr id="15" name="Picture 3" descr="C:\Users\Petste03\Documents\MINORITETSSAMORDNARE\Aktiviteter\2015-01-xx Information i nämnderna\g3959.png">
            <a:extLst>
              <a:ext uri="{FF2B5EF4-FFF2-40B4-BE49-F238E27FC236}">
                <a16:creationId xmlns:a16="http://schemas.microsoft.com/office/drawing/2014/main" id="{C791588A-46A8-4AE4-8FE9-5C83618A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403" y="2354845"/>
            <a:ext cx="1408112" cy="107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426576F2-F058-431A-9349-664E003FD614}"/>
              </a:ext>
            </a:extLst>
          </p:cNvPr>
          <p:cNvSpPr txBox="1">
            <a:spLocks/>
          </p:cNvSpPr>
          <p:nvPr/>
        </p:nvSpPr>
        <p:spPr bwMode="auto">
          <a:xfrm>
            <a:off x="3565923" y="3755201"/>
            <a:ext cx="1441592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sv-SE" altLang="sv-SE" sz="1800" kern="0" dirty="0">
                <a:latin typeface="Calibri Light" panose="020F0302020204030204" pitchFamily="34" charset="0"/>
              </a:rPr>
              <a:t>Samiska</a:t>
            </a:r>
          </a:p>
          <a:p>
            <a:pPr algn="ctr">
              <a:defRPr/>
            </a:pPr>
            <a:r>
              <a:rPr lang="sv-SE" altLang="sv-SE" sz="1500" kern="0" dirty="0">
                <a:latin typeface="Calibri Light" panose="020F0302020204030204" pitchFamily="34" charset="0"/>
              </a:rPr>
              <a:t>(flera varieteter)</a:t>
            </a:r>
          </a:p>
        </p:txBody>
      </p:sp>
      <p:pic>
        <p:nvPicPr>
          <p:cNvPr id="17" name="Picture 5" descr="C:\Users\Petste03\Documents\MINORITETSSAMORDNARE\Aktiviteter\2015-01-xx Information i nämnderna\path3994.png">
            <a:extLst>
              <a:ext uri="{FF2B5EF4-FFF2-40B4-BE49-F238E27FC236}">
                <a16:creationId xmlns:a16="http://schemas.microsoft.com/office/drawing/2014/main" id="{B1677D39-5205-4C41-AC70-6DC2A2DDF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2789" y="2354845"/>
            <a:ext cx="1697037" cy="107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latshållare för innehåll 2">
            <a:extLst>
              <a:ext uri="{FF2B5EF4-FFF2-40B4-BE49-F238E27FC236}">
                <a16:creationId xmlns:a16="http://schemas.microsoft.com/office/drawing/2014/main" id="{C5FC9405-35FE-490E-B806-46D7DBF26B5E}"/>
              </a:ext>
            </a:extLst>
          </p:cNvPr>
          <p:cNvSpPr txBox="1">
            <a:spLocks/>
          </p:cNvSpPr>
          <p:nvPr/>
        </p:nvSpPr>
        <p:spPr bwMode="auto">
          <a:xfrm>
            <a:off x="7222789" y="3755201"/>
            <a:ext cx="1697037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sv-SE" altLang="sv-SE" sz="1800" kern="0" dirty="0">
                <a:latin typeface="Calibri Light" panose="020F0302020204030204" pitchFamily="34" charset="0"/>
              </a:rPr>
              <a:t>Meänkieli</a:t>
            </a:r>
          </a:p>
          <a:p>
            <a:pPr algn="ctr">
              <a:defRPr/>
            </a:pPr>
            <a:r>
              <a:rPr lang="sv-SE" altLang="sv-SE" sz="1500" kern="0" dirty="0">
                <a:latin typeface="Calibri Light" panose="020F0302020204030204" pitchFamily="34" charset="0"/>
              </a:rPr>
              <a:t>(flera varieteter)</a:t>
            </a:r>
          </a:p>
        </p:txBody>
      </p:sp>
      <p:pic>
        <p:nvPicPr>
          <p:cNvPr id="19" name="Picture 4" descr="C:\Users\Petste03\Documents\MINORITETSSAMORDNARE\Aktiviteter\2015-01-xx Information i nämnderna\path3769.png">
            <a:extLst>
              <a:ext uri="{FF2B5EF4-FFF2-40B4-BE49-F238E27FC236}">
                <a16:creationId xmlns:a16="http://schemas.microsoft.com/office/drawing/2014/main" id="{5BF0223D-0D70-4E38-B576-B269FBF22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1558" y="2858345"/>
            <a:ext cx="942776" cy="57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latshållare för innehåll 2">
            <a:extLst>
              <a:ext uri="{FF2B5EF4-FFF2-40B4-BE49-F238E27FC236}">
                <a16:creationId xmlns:a16="http://schemas.microsoft.com/office/drawing/2014/main" id="{A31290E1-78A3-4D7D-A4AF-6836C7C7E58D}"/>
              </a:ext>
            </a:extLst>
          </p:cNvPr>
          <p:cNvSpPr txBox="1">
            <a:spLocks/>
          </p:cNvSpPr>
          <p:nvPr/>
        </p:nvSpPr>
        <p:spPr bwMode="auto">
          <a:xfrm>
            <a:off x="5231708" y="3755201"/>
            <a:ext cx="17668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sv-SE" altLang="sv-SE" sz="1800" kern="0" dirty="0">
                <a:latin typeface="Calibri Light" panose="020F0302020204030204" pitchFamily="34" charset="0"/>
              </a:rPr>
              <a:t>Finska</a:t>
            </a:r>
          </a:p>
        </p:txBody>
      </p:sp>
      <p:pic>
        <p:nvPicPr>
          <p:cNvPr id="21" name="Picture 2" descr="C:\Users\Petste03\Documents\MINORITETSSAMORDNARE\PLANER\Minoritetspolitiskt program 2015-2018\2015-01-xx Information i nämnderna\Presentation\Symboler och flaggor\g3862.png">
            <a:extLst>
              <a:ext uri="{FF2B5EF4-FFF2-40B4-BE49-F238E27FC236}">
                <a16:creationId xmlns:a16="http://schemas.microsoft.com/office/drawing/2014/main" id="{BDB74CCD-20B5-4D21-BDBF-BECDBFF7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996" y="2360084"/>
            <a:ext cx="942695" cy="576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3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DBD6C4-3501-4F0E-91AA-40AA33B0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4" y="-1"/>
            <a:ext cx="8099693" cy="1274323"/>
          </a:xfrm>
        </p:spPr>
        <p:txBody>
          <a:bodyPr anchor="ctr">
            <a:noAutofit/>
          </a:bodyPr>
          <a:lstStyle/>
          <a:p>
            <a:r>
              <a:rPr lang="sv-SE" sz="3000" dirty="0"/>
              <a:t>Grundskydd gäller alla nationella minoriteter och minoritetsspråk i alla kommuner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FE13E8-C8C5-4CAE-B381-EE7D4641F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925" y="1412776"/>
            <a:ext cx="8071521" cy="1440160"/>
          </a:xfrm>
        </p:spPr>
        <p:txBody>
          <a:bodyPr/>
          <a:lstStyle/>
          <a:p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Kommunen ska: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1" dirty="0"/>
              <a:t>informera</a:t>
            </a:r>
            <a:r>
              <a:rPr lang="sv-SE" sz="1800" dirty="0"/>
              <a:t> </a:t>
            </a: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de fem nationella minoriteterna om lagen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ge</a:t>
            </a:r>
            <a:r>
              <a:rPr lang="sv-SE" sz="1800" dirty="0"/>
              <a:t> </a:t>
            </a:r>
            <a:r>
              <a:rPr lang="sv-SE" sz="1800" b="1" dirty="0"/>
              <a:t>inflytande</a:t>
            </a:r>
            <a:r>
              <a:rPr lang="sv-SE" sz="1800" dirty="0"/>
              <a:t> </a:t>
            </a: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till</a:t>
            </a:r>
            <a:r>
              <a:rPr lang="sv-SE" sz="1800" dirty="0"/>
              <a:t> </a:t>
            </a: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och</a:t>
            </a:r>
            <a:r>
              <a:rPr lang="sv-SE" sz="1800" dirty="0"/>
              <a:t> </a:t>
            </a:r>
            <a:r>
              <a:rPr lang="sv-SE" sz="1800" b="1" dirty="0"/>
              <a:t>samråda</a:t>
            </a:r>
            <a:r>
              <a:rPr lang="sv-SE" sz="1800" dirty="0"/>
              <a:t> </a:t>
            </a: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med</a:t>
            </a:r>
            <a:r>
              <a:rPr lang="sv-SE" sz="1800" dirty="0"/>
              <a:t> </a:t>
            </a: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de fem nationella minoriteterna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1" dirty="0"/>
              <a:t>skydda och främja</a:t>
            </a:r>
            <a:r>
              <a:rPr lang="sv-SE" sz="1800" dirty="0"/>
              <a:t> </a:t>
            </a: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de fem nationella minoriteternas</a:t>
            </a:r>
            <a:r>
              <a:rPr lang="sv-SE" sz="1800" dirty="0"/>
              <a:t> </a:t>
            </a:r>
            <a:r>
              <a:rPr lang="sv-SE" sz="1800" b="1" dirty="0"/>
              <a:t>språk</a:t>
            </a:r>
            <a:r>
              <a:rPr lang="sv-SE" sz="1800" dirty="0"/>
              <a:t> </a:t>
            </a:r>
            <a:r>
              <a:rPr lang="sv-SE" sz="1800" b="1" dirty="0"/>
              <a:t>och</a:t>
            </a:r>
            <a:r>
              <a:rPr lang="sv-SE" sz="1800" dirty="0"/>
              <a:t> </a:t>
            </a:r>
            <a:r>
              <a:rPr lang="sv-SE" sz="1800" b="1" dirty="0"/>
              <a:t>kultur</a:t>
            </a:r>
            <a:r>
              <a:rPr lang="sv-SE" sz="1800" dirty="0"/>
              <a:t>, </a:t>
            </a: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särskilt med fokus på barn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1" dirty="0"/>
              <a:t>ge service på finska</a:t>
            </a:r>
            <a:r>
              <a:rPr lang="sv-SE" sz="1800" dirty="0"/>
              <a:t>, </a:t>
            </a:r>
            <a:r>
              <a:rPr lang="sv-SE" sz="1800" b="1" dirty="0"/>
              <a:t>meänkieli</a:t>
            </a:r>
            <a:r>
              <a:rPr lang="sv-SE" sz="1800" dirty="0"/>
              <a:t> </a:t>
            </a: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och</a:t>
            </a:r>
            <a:r>
              <a:rPr lang="sv-SE" sz="1800" dirty="0"/>
              <a:t> </a:t>
            </a:r>
            <a:r>
              <a:rPr lang="sv-SE" sz="1800" b="1" dirty="0"/>
              <a:t>samiska</a:t>
            </a:r>
            <a:r>
              <a:rPr lang="sv-SE" sz="1800" dirty="0"/>
              <a:t> </a:t>
            </a: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om det finns personal som kan detta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ska </a:t>
            </a:r>
            <a:r>
              <a:rPr lang="sv-SE" sz="1800" b="1" dirty="0"/>
              <a:t>anta mål och riktlinjer </a:t>
            </a: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för sitt minoritetspolitiska arbete.</a:t>
            </a:r>
          </a:p>
        </p:txBody>
      </p:sp>
    </p:spTree>
    <p:extLst>
      <p:ext uri="{BB962C8B-B14F-4D97-AF65-F5344CB8AC3E}">
        <p14:creationId xmlns:p14="http://schemas.microsoft.com/office/powerpoint/2010/main" val="343027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589104-62D6-422C-88E5-8927F27B5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3" y="-1"/>
            <a:ext cx="8099693" cy="1274323"/>
          </a:xfrm>
        </p:spPr>
        <p:txBody>
          <a:bodyPr anchor="ctr">
            <a:noAutofit/>
          </a:bodyPr>
          <a:lstStyle/>
          <a:p>
            <a:r>
              <a:rPr lang="sv-SE" sz="3000" dirty="0"/>
              <a:t>Förstärkt skydd för finska, meänkieli och samiska i Umeå kommun som förvaltningsområde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EB198E5-3A78-B348-B306-A642ADEAF4F9}"/>
              </a:ext>
            </a:extLst>
          </p:cNvPr>
          <p:cNvSpPr/>
          <p:nvPr/>
        </p:nvSpPr>
        <p:spPr>
          <a:xfrm>
            <a:off x="240632" y="5744476"/>
            <a:ext cx="2085473" cy="111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F69E6A-5C0C-42E0-BBF7-91C9E4CD7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925" y="1412776"/>
            <a:ext cx="8071521" cy="1440160"/>
          </a:xfrm>
        </p:spPr>
        <p:txBody>
          <a:bodyPr/>
          <a:lstStyle/>
          <a:p>
            <a:pPr marL="342900" indent="-342900">
              <a:buFont typeface="+mj-lt"/>
              <a:buAutoNum type="alphaUcPeriod"/>
            </a:pP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Enskilda har rätt att </a:t>
            </a:r>
            <a:r>
              <a:rPr lang="sv-SE" sz="1800" b="1" dirty="0">
                <a:latin typeface="+mn-lt"/>
                <a:cs typeface="Calibri Light" panose="020F0302020204030204" pitchFamily="34" charset="0"/>
              </a:rPr>
              <a:t>använda finska, meänkieli respektive samiska </a:t>
            </a: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vid sina muntliga och skriftliga kontakter med kommunen, och att kommunen är skyldig att ge muntligt svar på samma språk.</a:t>
            </a:r>
          </a:p>
          <a:p>
            <a:pPr marL="342900" indent="-342900">
              <a:buFont typeface="+mj-lt"/>
              <a:buAutoNum type="alphaUcPeriod"/>
            </a:pP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Kommunen ska sträva efter att </a:t>
            </a:r>
            <a:r>
              <a:rPr lang="sv-SE" sz="1800" b="1" dirty="0">
                <a:latin typeface="+mn-lt"/>
                <a:cs typeface="Calibri Light" panose="020F0302020204030204" pitchFamily="34" charset="0"/>
              </a:rPr>
              <a:t>bemöta enskilda på finska, meänkieli respektive samiska</a:t>
            </a: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buFont typeface="+mj-lt"/>
              <a:buAutoNum type="alphaUcPeriod"/>
            </a:pP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Kommunen ska verka för att det finns </a:t>
            </a:r>
            <a:r>
              <a:rPr lang="sv-SE" sz="1800" b="1" dirty="0">
                <a:latin typeface="+mn-lt"/>
                <a:cs typeface="Calibri Light" panose="020F0302020204030204" pitchFamily="34" charset="0"/>
              </a:rPr>
              <a:t>tillgång till personal med kunskaper i finska, meänkieli respektive samiska</a:t>
            </a: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där detta behövs i enskildas kontakter med kommunen.</a:t>
            </a:r>
          </a:p>
          <a:p>
            <a:pPr marL="342900" indent="-342900">
              <a:buFont typeface="+mj-lt"/>
              <a:buAutoNum type="alphaUcPeriod"/>
            </a:pP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Kommunen får bestämma </a:t>
            </a:r>
            <a:r>
              <a:rPr lang="sv-SE" sz="1800" b="1" dirty="0">
                <a:latin typeface="+mn-lt"/>
                <a:cs typeface="Calibri Light" panose="020F0302020204030204" pitchFamily="34" charset="0"/>
              </a:rPr>
              <a:t>särskilda tider och särskild plats </a:t>
            </a: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för att ta emot besök av enskilda som talar finska, meänkieli respektive samiska, samt ha särskilda telefontider.</a:t>
            </a:r>
          </a:p>
          <a:p>
            <a:pPr marL="342900" indent="-342900">
              <a:buFont typeface="+mj-lt"/>
              <a:buAutoNum type="alphaUcPeriod"/>
            </a:pP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Kommunen ska erbjuda </a:t>
            </a:r>
            <a:r>
              <a:rPr lang="sv-SE" sz="1800" b="1" dirty="0">
                <a:latin typeface="+mn-lt"/>
                <a:cs typeface="Calibri Light" panose="020F0302020204030204" pitchFamily="34" charset="0"/>
              </a:rPr>
              <a:t>förskola och äldreomsorg helt eller till väsentlig del på finska, meänkieli respektive samiska</a:t>
            </a:r>
            <a:r>
              <a:rPr lang="sv-S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vid efterfrågan.</a:t>
            </a:r>
          </a:p>
        </p:txBody>
      </p:sp>
    </p:spTree>
    <p:extLst>
      <p:ext uri="{BB962C8B-B14F-4D97-AF65-F5344CB8AC3E}">
        <p14:creationId xmlns:p14="http://schemas.microsoft.com/office/powerpoint/2010/main" val="264216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8B5922-E181-4AD2-9131-D5C9AD0E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3" y="0"/>
            <a:ext cx="8099693" cy="1274323"/>
          </a:xfrm>
        </p:spPr>
        <p:txBody>
          <a:bodyPr anchor="ctr">
            <a:noAutofit/>
          </a:bodyPr>
          <a:lstStyle/>
          <a:p>
            <a:r>
              <a:rPr lang="sv-SE" sz="3000" dirty="0"/>
              <a:t>Arbetsgruppen för det minoritetspolitiska arbetet</a:t>
            </a:r>
            <a:br>
              <a:rPr lang="sv-SE" sz="3000" dirty="0"/>
            </a:br>
            <a:r>
              <a:rPr lang="sv-SE" sz="3000" dirty="0"/>
              <a:t>i Umeå kommun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75A3AF-6B01-48D7-AE73-7A355CB97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925" y="1412775"/>
            <a:ext cx="8071521" cy="40271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3952875" algn="l"/>
              </a:tabLst>
            </a:pPr>
            <a:r>
              <a:rPr lang="sv-SE" sz="1800" b="1" dirty="0"/>
              <a:t>Utbildning</a:t>
            </a:r>
            <a:r>
              <a:rPr lang="sv-SE" sz="1800" dirty="0"/>
              <a:t>	</a:t>
            </a:r>
            <a:r>
              <a:rPr lang="sv-SE" sz="1800" dirty="0">
                <a:latin typeface="Calibri Light" panose="020F0302020204030204" pitchFamily="34" charset="0"/>
              </a:rPr>
              <a:t>Marie Karling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3952875" algn="l"/>
              </a:tabLst>
            </a:pPr>
            <a:r>
              <a:rPr lang="sv-SE" sz="1800" b="1" dirty="0"/>
              <a:t>Äldreomsorg</a:t>
            </a:r>
            <a:r>
              <a:rPr lang="sv-SE" sz="1800" dirty="0"/>
              <a:t>	</a:t>
            </a:r>
            <a:r>
              <a:rPr lang="sv-SE" sz="1800" dirty="0">
                <a:latin typeface="Calibri Light" panose="020F0302020204030204" pitchFamily="34" charset="0"/>
              </a:rPr>
              <a:t>Nils Enwald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3952875" algn="l"/>
              </a:tabLst>
            </a:pPr>
            <a:r>
              <a:rPr lang="sv-SE" sz="1800" b="1" dirty="0"/>
              <a:t>Kultur</a:t>
            </a:r>
            <a:r>
              <a:rPr lang="sv-SE" sz="1800" dirty="0"/>
              <a:t>	</a:t>
            </a:r>
            <a:r>
              <a:rPr lang="sv-SE" sz="1800" dirty="0">
                <a:latin typeface="Calibri Light" panose="020F0302020204030204" pitchFamily="34" charset="0"/>
              </a:rPr>
              <a:t>Leif Mårtensson 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3952875" algn="l"/>
              </a:tabLst>
            </a:pPr>
            <a:r>
              <a:rPr lang="sv-SE" sz="1800" b="1" dirty="0"/>
              <a:t>Fritid</a:t>
            </a:r>
            <a:r>
              <a:rPr lang="sv-SE" sz="1800" dirty="0"/>
              <a:t>	</a:t>
            </a:r>
            <a:r>
              <a:rPr lang="sv-SE" sz="1800" dirty="0">
                <a:latin typeface="Calibri Light" panose="020F0302020204030204" pitchFamily="34" charset="0"/>
              </a:rPr>
              <a:t>Monica Svonni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3952875" algn="l"/>
              </a:tabLst>
            </a:pPr>
            <a:r>
              <a:rPr lang="sv-SE" sz="1800" b="1" dirty="0"/>
              <a:t>Arbetsmarknads och integration</a:t>
            </a:r>
            <a:r>
              <a:rPr lang="sv-SE" sz="1800" dirty="0"/>
              <a:t>	</a:t>
            </a:r>
            <a:r>
              <a:rPr lang="sv-SE" sz="1800" dirty="0">
                <a:latin typeface="Calibri Light" panose="020F0302020204030204" pitchFamily="34" charset="0"/>
              </a:rPr>
              <a:t>Helén Andersson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3952875" algn="l"/>
              </a:tabLst>
            </a:pPr>
            <a:endParaRPr lang="sv-SE" sz="1800" b="1" dirty="0"/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3952875" algn="l"/>
              </a:tabLst>
            </a:pPr>
            <a:r>
              <a:rPr lang="sv-SE" sz="1800" b="1" dirty="0"/>
              <a:t>Minoritetssamordnare</a:t>
            </a:r>
            <a:r>
              <a:rPr lang="sv-SE" sz="1800" dirty="0"/>
              <a:t>	</a:t>
            </a:r>
            <a:r>
              <a:rPr lang="sv-SE" sz="1800" dirty="0">
                <a:latin typeface="Calibri Light" panose="020F0302020204030204" pitchFamily="34" charset="0"/>
              </a:rPr>
              <a:t>Kristina Hesse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3952875" algn="l"/>
              </a:tabLst>
            </a:pPr>
            <a:r>
              <a:rPr lang="sv-SE" sz="1800" b="1" dirty="0"/>
              <a:t>Minoritetssamordnare</a:t>
            </a:r>
            <a:r>
              <a:rPr lang="sv-SE" sz="1800" dirty="0"/>
              <a:t>	</a:t>
            </a:r>
            <a:r>
              <a:rPr lang="sv-SE" sz="1800" dirty="0">
                <a:latin typeface="Calibri Light" panose="020F0302020204030204" pitchFamily="34" charset="0"/>
              </a:rPr>
              <a:t>Aino Dahl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85315408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mall">
  <a:themeElements>
    <a:clrScheme name="Anpassat 11">
      <a:dk1>
        <a:srgbClr val="555555"/>
      </a:dk1>
      <a:lt1>
        <a:sysClr val="window" lastClr="FFFFFF"/>
      </a:lt1>
      <a:dk2>
        <a:srgbClr val="1F497D"/>
      </a:dk2>
      <a:lt2>
        <a:srgbClr val="55555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5555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5A85C6009C3946B20E6681F9D179B0" ma:contentTypeVersion="1" ma:contentTypeDescription="Skapa ett nytt dokument." ma:contentTypeScope="" ma:versionID="3681729d04f6d50a32865c845d1c154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835dcc860c3beef65dd13eae5e8e66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3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96B641-0F31-486E-88DD-F524556012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909A5E-4590-433A-A1C4-A319B9C33D1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86E7CEB-7A28-4E69-AB43-5BFBDCBE0E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Powerpoint_mall</Template>
  <TotalTime>1028</TotalTime>
  <Words>909</Words>
  <Application>Microsoft Office PowerPoint</Application>
  <PresentationFormat>Bildspel på skärmen (4:3)</PresentationFormat>
  <Paragraphs>141</Paragraphs>
  <Slides>14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</vt:lpstr>
      <vt:lpstr>Calibri Light</vt:lpstr>
      <vt:lpstr>Calibri,Bold</vt:lpstr>
      <vt:lpstr>Wingdings</vt:lpstr>
      <vt:lpstr>Powerpoint_mall</vt:lpstr>
      <vt:lpstr>Samråd kring Umeå kommuns äldreomsorg/äldrefrågor med politiker från äldrenämnden  2022-10-05</vt:lpstr>
      <vt:lpstr>Agenda</vt:lpstr>
      <vt:lpstr>SAMRÅD ÄLDREOMSORG</vt:lpstr>
      <vt:lpstr>PowerPoint-presentation</vt:lpstr>
      <vt:lpstr>Lagar och konventioner</vt:lpstr>
      <vt:lpstr>Nationella minoriteter i Umeå kommun</vt:lpstr>
      <vt:lpstr>Grundskydd gäller alla nationella minoriteter och minoritetsspråk i alla kommuner</vt:lpstr>
      <vt:lpstr>Förstärkt skydd för finska, meänkieli och samiska i Umeå kommun som förvaltningsområde</vt:lpstr>
      <vt:lpstr>Arbetsgruppen för det minoritetspolitiska arbetet i Umeå kommun</vt:lpstr>
      <vt:lpstr>Synliggörande</vt:lpstr>
      <vt:lpstr>Samiska - seniorverksamhet</vt:lpstr>
      <vt:lpstr>Finska och meänkieli – seniorverksamhet</vt:lpstr>
      <vt:lpstr>PowerPoint-presentation</vt:lpstr>
      <vt:lpstr>Samisk enhet äldreboendeenhet</vt:lpstr>
    </vt:vector>
  </TitlesOfParts>
  <Company>IT och Telefoni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Samisk förskola i Ubmeje</dc:title>
  <dc:creator>Peter Steggo</dc:creator>
  <cp:lastModifiedBy>Aino Dahl</cp:lastModifiedBy>
  <cp:revision>79</cp:revision>
  <dcterms:created xsi:type="dcterms:W3CDTF">2017-11-14T14:43:34Z</dcterms:created>
  <dcterms:modified xsi:type="dcterms:W3CDTF">2022-11-09T10:30:17Z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0x010100CB5A85C6009C3946B20E6681F9D179B0</vt:lpwstr>
  </property>
</Properties>
</file>