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1272" r:id="rId5"/>
    <p:sldId id="1374" r:id="rId6"/>
    <p:sldId id="1366" r:id="rId7"/>
    <p:sldId id="1368" r:id="rId8"/>
    <p:sldId id="1372" r:id="rId9"/>
    <p:sldId id="1347" r:id="rId10"/>
    <p:sldId id="731" r:id="rId11"/>
    <p:sldId id="727" r:id="rId12"/>
    <p:sldId id="1355" r:id="rId13"/>
    <p:sldId id="1357" r:id="rId14"/>
    <p:sldId id="1373" r:id="rId15"/>
  </p:sldIdLst>
  <p:sldSz cx="12192000" cy="6858000"/>
  <p:notesSz cx="6858000" cy="16478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illa Söderlund" initials="CS" lastIdx="38" clrIdx="0">
    <p:extLst>
      <p:ext uri="{19B8F6BF-5375-455C-9EA6-DF929625EA0E}">
        <p15:presenceInfo xmlns:p15="http://schemas.microsoft.com/office/powerpoint/2012/main" userId="S::camilla.soderlund@umea.se::4cf9dc9b-5b53-4f9f-a2a3-1dd46d3698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47" autoAdjust="0"/>
  </p:normalViewPr>
  <p:slideViewPr>
    <p:cSldViewPr snapToGrid="0">
      <p:cViewPr varScale="1">
        <p:scale>
          <a:sx n="104" d="100"/>
          <a:sy n="104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magbor02\OneDrive%20-%20Ume&#229;%20kommun\Kompetensf&#246;rs&#246;rjningsplan\revidering%202019\KFP%202019-2029%20per%20n&#228;mn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400" b="1"/>
              <a:t>Befolkningsutveckling äldregruppen i Umeå kommun</a:t>
            </a:r>
          </a:p>
        </c:rich>
      </c:tx>
      <c:overlay val="0"/>
      <c:spPr>
        <a:noFill/>
        <a:ln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</c:spPr>
    </c:title>
    <c:autoTitleDeleted val="0"/>
    <c:plotArea>
      <c:layout>
        <c:manualLayout>
          <c:layoutTarget val="inner"/>
          <c:xMode val="edge"/>
          <c:yMode val="edge"/>
          <c:x val="9.7248631401398652E-2"/>
          <c:y val="0.17009891831057411"/>
          <c:w val="0.88306309887170598"/>
          <c:h val="0.66453070226844102"/>
        </c:manualLayout>
      </c:layout>
      <c:lineChart>
        <c:grouping val="standard"/>
        <c:varyColors val="0"/>
        <c:ser>
          <c:idx val="5"/>
          <c:order val="0"/>
          <c:tx>
            <c:strRef>
              <c:f>Blad1!$B$8</c:f>
              <c:strCache>
                <c:ptCount val="1"/>
                <c:pt idx="0">
                  <c:v>65-79</c:v>
                </c:pt>
              </c:strCache>
            </c:strRef>
          </c:tx>
          <c:spPr>
            <a:ln w="7620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01-482D-AB52-325464D5597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01-482D-AB52-325464D5597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01-482D-AB52-325464D5597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01-482D-AB52-325464D5597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01-482D-AB52-325464D5597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01-482D-AB52-325464D5597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701-482D-AB52-325464D5597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701-482D-AB52-325464D5597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701-482D-AB52-325464D5597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701-482D-AB52-325464D5597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701-482D-AB52-325464D55979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701-482D-AB52-325464D55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Blad1!$C$2:$O$2</c:f>
              <c:numCache>
                <c:formatCode>General</c:formatCode>
                <c:ptCount val="1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</c:numCache>
            </c:numRef>
          </c:cat>
          <c:val>
            <c:numRef>
              <c:f>Blad1!$C$8:$O$8</c:f>
              <c:numCache>
                <c:formatCode>0%</c:formatCode>
                <c:ptCount val="13"/>
                <c:pt idx="0" formatCode="_(* #,##0.00_);_(* \(#,##0.00\);_(* &quot;-&quot;??_);_(@_)">
                  <c:v>0</c:v>
                </c:pt>
                <c:pt idx="1">
                  <c:v>2.1710956631731799E-2</c:v>
                </c:pt>
                <c:pt idx="2">
                  <c:v>4.4199885331722297E-2</c:v>
                </c:pt>
                <c:pt idx="3">
                  <c:v>5.9817479697639002E-2</c:v>
                </c:pt>
                <c:pt idx="4">
                  <c:v>7.6408949952958494E-2</c:v>
                </c:pt>
                <c:pt idx="5">
                  <c:v>9.4873826255819194E-2</c:v>
                </c:pt>
                <c:pt idx="6">
                  <c:v>0.10669838186250601</c:v>
                </c:pt>
                <c:pt idx="7">
                  <c:v>0.11363010182626899</c:v>
                </c:pt>
                <c:pt idx="8">
                  <c:v>0.115620934663096</c:v>
                </c:pt>
                <c:pt idx="9">
                  <c:v>0.11195712660694999</c:v>
                </c:pt>
                <c:pt idx="10">
                  <c:v>0.106611019543111</c:v>
                </c:pt>
                <c:pt idx="11">
                  <c:v>0.104330893364689</c:v>
                </c:pt>
                <c:pt idx="12">
                  <c:v>0.10537517515295899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C701-482D-AB52-325464D55979}"/>
            </c:ext>
          </c:extLst>
        </c:ser>
        <c:ser>
          <c:idx val="6"/>
          <c:order val="1"/>
          <c:tx>
            <c:strRef>
              <c:f>Blad1!$B$9</c:f>
              <c:strCache>
                <c:ptCount val="1"/>
                <c:pt idx="0">
                  <c:v>80-w</c:v>
                </c:pt>
              </c:strCache>
            </c:strRef>
          </c:tx>
          <c:spPr>
            <a:ln w="76200" cap="rnd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74000">
                    <a:srgbClr val="4F81BD">
                      <a:lumMod val="45000"/>
                      <a:lumOff val="55000"/>
                    </a:srgbClr>
                  </a:gs>
                  <a:gs pos="83000">
                    <a:srgbClr val="4F81BD">
                      <a:lumMod val="45000"/>
                      <a:lumOff val="55000"/>
                    </a:srgbClr>
                  </a:gs>
                  <a:gs pos="100000">
                    <a:srgbClr val="4F81BD">
                      <a:lumMod val="30000"/>
                      <a:lumOff val="70000"/>
                    </a:srgbClr>
                  </a:gs>
                </a:gsLst>
                <a:lin ang="5400000" scaled="1"/>
              </a:gradFill>
              <a:prstDash val="dash"/>
              <a:round/>
            </a:ln>
            <a:effectLst>
              <a:outerShdw blurRad="50800" dist="50800" dir="5400000" algn="ctr" rotWithShape="0">
                <a:srgbClr val="1F497D">
                  <a:lumMod val="50000"/>
                </a:srgbClr>
              </a:outerShdw>
            </a:effectLst>
          </c:spPr>
          <c:marker>
            <c:symbol val="none"/>
          </c:marker>
          <c:dPt>
            <c:idx val="8"/>
            <c:bubble3D val="0"/>
            <c:spPr>
              <a:ln w="76200" cap="rnd">
                <a:gradFill>
                  <a:gsLst>
                    <a:gs pos="0">
                      <a:srgbClr val="0070C0"/>
                    </a:gs>
                    <a:gs pos="74000">
                      <a:srgbClr val="4F81BD">
                        <a:lumMod val="45000"/>
                        <a:lumOff val="55000"/>
                      </a:srgbClr>
                    </a:gs>
                    <a:gs pos="83000">
                      <a:srgbClr val="4F81BD">
                        <a:lumMod val="45000"/>
                        <a:lumOff val="55000"/>
                      </a:srgbClr>
                    </a:gs>
                    <a:gs pos="100000">
                      <a:srgbClr val="4F81BD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prstDash val="dash"/>
                <a:round/>
              </a:ln>
              <a:effectLst>
                <a:outerShdw blurRad="50800" dist="50800" dir="5400000" algn="ctr" rotWithShape="0">
                  <a:srgbClr val="1F497D">
                    <a:lumMod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C701-482D-AB52-325464D5597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701-482D-AB52-325464D5597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701-482D-AB52-325464D5597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701-482D-AB52-325464D5597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701-482D-AB52-325464D5597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701-482D-AB52-325464D5597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701-482D-AB52-325464D5597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701-482D-AB52-325464D5597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701-482D-AB52-325464D5597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701-482D-AB52-325464D5597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701-482D-AB52-325464D5597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701-482D-AB52-325464D55979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701-482D-AB52-325464D55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Blad1!$C$2:$O$2</c:f>
              <c:numCache>
                <c:formatCode>General</c:formatCode>
                <c:ptCount val="1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</c:numCache>
            </c:numRef>
          </c:cat>
          <c:val>
            <c:numRef>
              <c:f>Blad1!$C$9:$O$9</c:f>
              <c:numCache>
                <c:formatCode>0%</c:formatCode>
                <c:ptCount val="13"/>
                <c:pt idx="0" formatCode="_(* #,##0.00_);_(* \(#,##0.00\);_(* &quot;-&quot;??_);_(@_)">
                  <c:v>0</c:v>
                </c:pt>
                <c:pt idx="1">
                  <c:v>3.1058727850448699E-2</c:v>
                </c:pt>
                <c:pt idx="2">
                  <c:v>6.2121150482722702E-2</c:v>
                </c:pt>
                <c:pt idx="3">
                  <c:v>9.6892523656799207E-2</c:v>
                </c:pt>
                <c:pt idx="4">
                  <c:v>0.13169668386165301</c:v>
                </c:pt>
                <c:pt idx="5">
                  <c:v>0.16034959278034</c:v>
                </c:pt>
                <c:pt idx="6">
                  <c:v>0.21032754798520101</c:v>
                </c:pt>
                <c:pt idx="7">
                  <c:v>0.27955770671262298</c:v>
                </c:pt>
                <c:pt idx="8">
                  <c:v>0.35043419536546799</c:v>
                </c:pt>
                <c:pt idx="9">
                  <c:v>0.42669352519423598</c:v>
                </c:pt>
                <c:pt idx="10">
                  <c:v>0.50817695035282995</c:v>
                </c:pt>
                <c:pt idx="11">
                  <c:v>0.57607259962360002</c:v>
                </c:pt>
                <c:pt idx="12">
                  <c:v>0.64657116354647903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C701-482D-AB52-325464D55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4721816"/>
        <c:axId val="2053350248"/>
      </c:lineChart>
      <c:catAx>
        <c:axId val="2054721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ysClr val="window" lastClr="FFFFFF">
              <a:alpha val="62000"/>
            </a:sysClr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53350248"/>
        <c:crossesAt val="0"/>
        <c:auto val="1"/>
        <c:lblAlgn val="ctr"/>
        <c:lblOffset val="100"/>
        <c:noMultiLvlLbl val="0"/>
      </c:catAx>
      <c:valAx>
        <c:axId val="2053350248"/>
        <c:scaling>
          <c:orientation val="minMax"/>
          <c:max val="0.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solidFill>
            <a:sysClr val="window" lastClr="FFFFFF">
              <a:alpha val="46000"/>
            </a:sysClr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5472181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62710696958299"/>
          <c:y val="0.18222033077727975"/>
          <c:w val="0.26701966366671598"/>
          <c:h val="0.29647812081841102"/>
        </c:manualLayout>
      </c:layout>
      <c:overlay val="0"/>
      <c:spPr>
        <a:solidFill>
          <a:sysClr val="window" lastClr="FFFFFF">
            <a:alpha val="47000"/>
          </a:sysClr>
        </a:solidFill>
        <a:ln>
          <a:solidFill>
            <a:srgbClr val="FFFF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ysClr val="window" lastClr="FFFFFF">
        <a:alpha val="75000"/>
      </a:sysClr>
    </a:solidFill>
    <a:ln w="9525" cap="flat" cmpd="sng" algn="ctr">
      <a:solidFill>
        <a:srgbClr val="1F497D"/>
      </a:solidFill>
      <a:round/>
    </a:ln>
    <a:effectLst/>
  </c:spPr>
  <c:txPr>
    <a:bodyPr/>
    <a:lstStyle/>
    <a:p>
      <a:pPr>
        <a:defRPr/>
      </a:pPr>
      <a:endParaRPr lang="sv-SE"/>
    </a:p>
  </c:txPr>
  <c:externalData r:id="rId2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'[KFP 2019-2029 per nämnd.xlsx]ÄN'!$B$1:$G$1</cx:f>
        <cx:lvl ptCount="6">
          <cx:pt idx="0">Antal 2019</cx:pt>
          <cx:pt idx="1">Pensionsavgångar</cx:pt>
          <cx:pt idx="2">Övriga avgångar</cx:pt>
          <cx:pt idx="3">Kvar 2029</cx:pt>
          <cx:pt idx="4">Rekryteringsbehov</cx:pt>
          <cx:pt idx="5">Antal 2029</cx:pt>
        </cx:lvl>
      </cx:strDim>
      <cx:numDim type="val">
        <cx:f dir="row">'[KFP 2019-2029 per nämnd.xlsx]ÄN'!$B$2:$G$2</cx:f>
        <cx:lvl ptCount="6" formatCode="# ##0">
          <cx:pt idx="0">1793</cx:pt>
          <cx:pt idx="1">-425</cx:pt>
          <cx:pt idx="2">-673</cx:pt>
          <cx:pt idx="3">695</cx:pt>
          <cx:pt idx="4">2371</cx:pt>
          <cx:pt idx="5">3066</cx:pt>
        </cx:lvl>
      </cx:numDim>
    </cx:data>
  </cx:chartData>
  <cx:chart>
    <cx:title pos="t" align="ctr" overlay="0">
      <cx:tx>
        <cx:txData>
          <cx:v>Kompetensförsörjningsprognos 2019-2029, ÄN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sv-SE" sz="1400" b="0" i="0" u="none" strike="noStrike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Kompetensförsörjningsprognos 2019-2029, ÄN</a:t>
          </a:r>
        </a:p>
      </cx:txPr>
    </cx:title>
    <cx:plotArea>
      <cx:plotAreaRegion>
        <cx:series layoutId="waterfall" uniqueId="{3A4F8678-1D4D-4BE8-95E3-276226B0C13C}">
          <cx:tx>
            <cx:txData>
              <cx:f/>
              <cx:v/>
            </cx:txData>
          </cx:tx>
          <cx:dataPt idx="0">
            <cx:spPr>
              <a:solidFill>
                <a:srgbClr val="00A01E"/>
              </a:solidFill>
            </cx:spPr>
          </cx:dataPt>
          <cx:dataPt idx="1">
            <cx:spPr>
              <a:solidFill>
                <a:srgbClr val="FF0000"/>
              </a:solidFill>
            </cx:spPr>
          </cx:dataPt>
          <cx:dataPt idx="2">
            <cx:spPr>
              <a:solidFill>
                <a:srgbClr val="FF0000"/>
              </a:solidFill>
            </cx:spPr>
          </cx:dataPt>
          <cx:dataPt idx="3">
            <cx:spPr>
              <a:solidFill>
                <a:srgbClr val="00A01E"/>
              </a:solidFill>
            </cx:spPr>
          </cx:dataPt>
          <cx:dataPt idx="4">
            <cx:spPr>
              <a:solidFill>
                <a:srgbClr val="FA9646"/>
              </a:solidFill>
            </cx:spPr>
          </cx:dataPt>
          <cx:dataPt idx="5">
            <cx:spPr>
              <a:solidFill>
                <a:srgbClr val="00A01E"/>
              </a:solidFill>
            </cx:spPr>
          </cx:dataPt>
          <cx:dataLabels pos="out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="1"/>
                </a:pPr>
                <a:endParaRPr lang="sv-SE" sz="1200" b="1" i="0" u="none" strike="noStrike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 panose="020F0502020204030204"/>
                </a:endParaRPr>
              </a:p>
            </cx:txPr>
            <cx:visibility seriesName="0" categoryName="0" value="1"/>
          </cx:dataLabels>
          <cx:dataId val="0"/>
          <cx:layoutPr>
            <cx:visibility connectorLines="0"/>
            <cx:subtotals>
              <cx:idx val="0"/>
              <cx:idx val="3"/>
              <cx:idx val="5"/>
            </cx:subtotals>
          </cx:layoutPr>
        </cx:series>
      </cx:plotAreaRegion>
      <cx:axis id="0">
        <cx:catScaling gapWidth="0.5"/>
        <cx:tickLabels/>
      </cx:axis>
      <cx:axis id="1">
        <cx:valScaling/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000"/>
            </a:pPr>
            <a:endParaRPr lang="sv-SE" sz="10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x:txPr>
      </cx:axis>
    </cx:plotArea>
  </cx:chart>
  <cx:fmtOvrs>
    <cx:fmtOvr idx="2">
      <cx:spPr>
        <a:solidFill>
          <a:srgbClr val="00A01E"/>
        </a:solidFill>
      </cx:spPr>
    </cx:fmtOvr>
    <cx:fmtOvr idx="1">
      <cx:spPr>
        <a:solidFill>
          <a:srgbClr val="FF0000"/>
        </a:solidFill>
      </cx:spPr>
    </cx:fmtOvr>
    <cx:fmtOvr idx="0">
      <cx:spPr>
        <a:solidFill>
          <a:srgbClr val="FA9646"/>
        </a:solidFill>
      </cx:spPr>
    </cx:fmtOvr>
  </cx:fmtOvrs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3T15:35:03.628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25T19:41:50.612" idx="38">
    <p:pos x="10" y="10"/>
    <p:text>exempel på att det pågående arbetet ger effekt och att vi är på rätt väg...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45C6F-3DCC-4F73-B18D-7B3AE5A96CE5}" type="datetimeFigureOut">
              <a:rPr lang="sv-SE" smtClean="0"/>
              <a:t>2019-09-11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79074-9727-4346-B2D4-280BC41B07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541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79074-9727-4346-B2D4-280BC41B07B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568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79074-9727-4346-B2D4-280BC41B07B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6148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79074-9727-4346-B2D4-280BC41B07B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8501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4159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761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79074-9727-4346-B2D4-280BC41B07B4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9935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5601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79074-9727-4346-B2D4-280BC41B07B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111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E5C539-E060-426C-AB47-5B5587104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EC28E24-33AD-420D-9ECF-2743B3471D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C8C241-E8A3-4FAB-BCC4-A0FBEF616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3BB6-66F7-4C8D-B2CC-38EBB02CB1EA}" type="datetimeFigureOut">
              <a:rPr lang="sv-SE" smtClean="0"/>
              <a:t>2019-09-11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BCF2773-E1E9-4083-9334-33924CD9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5245193-7D1C-487A-B950-54E48967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F127-909B-4DA0-9AA8-47CA4F7CFB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790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3BE9B4-7A6E-4D9F-9E2F-C454608BC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2BC20A5-40D3-414D-A76C-1B0354399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FD21A38-AB6F-499A-91F3-0220B8498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3BB6-66F7-4C8D-B2CC-38EBB02CB1EA}" type="datetimeFigureOut">
              <a:rPr lang="sv-SE" smtClean="0"/>
              <a:t>2019-09-11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AB33C42-AED2-42DE-92D4-B96EA3EEB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F8020E0-10F5-425F-B1E4-13BC5BB07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F127-909B-4DA0-9AA8-47CA4F7CFB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531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F40F22A-5B4A-4501-A8EC-6AD90FE63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1153418-4FFB-45EE-8BDA-8A62BED3C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855E1B2-6980-43FF-A13F-5B5DB35B7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3BB6-66F7-4C8D-B2CC-38EBB02CB1EA}" type="datetimeFigureOut">
              <a:rPr lang="sv-SE" smtClean="0"/>
              <a:t>2019-09-11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36537AC-7874-4424-9012-64C54ACF9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C4B986-2370-4B5D-A42E-B348E5A4C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F127-909B-4DA0-9AA8-47CA4F7CFB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0999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18863" r="10717" b="68677"/>
          <a:stretch/>
        </p:blipFill>
        <p:spPr>
          <a:xfrm>
            <a:off x="0" y="1"/>
            <a:ext cx="12184813" cy="127550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73006" y="332656"/>
            <a:ext cx="10799591" cy="648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En beskrivande rubrik</a:t>
            </a:r>
          </a:p>
        </p:txBody>
      </p:sp>
      <p:sp>
        <p:nvSpPr>
          <p:cNvPr id="9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719403" y="1412776"/>
            <a:ext cx="4922869" cy="14401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106501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5733256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44427" y="2155373"/>
            <a:ext cx="4937147" cy="1440160"/>
          </a:xfrm>
        </p:spPr>
        <p:txBody>
          <a:bodyPr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sv-SE"/>
              <a:t>En beskrivande rubrik</a:t>
            </a:r>
          </a:p>
        </p:txBody>
      </p:sp>
    </p:spTree>
    <p:extLst>
      <p:ext uri="{BB962C8B-B14F-4D97-AF65-F5344CB8AC3E}">
        <p14:creationId xmlns:p14="http://schemas.microsoft.com/office/powerpoint/2010/main" val="3876155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18863" r="10717" b="68677"/>
          <a:stretch/>
        </p:blipFill>
        <p:spPr>
          <a:xfrm>
            <a:off x="0" y="0"/>
            <a:ext cx="12184813" cy="127550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2134" y="332656"/>
            <a:ext cx="10799591" cy="648072"/>
          </a:xfrm>
        </p:spPr>
        <p:txBody>
          <a:bodyPr>
            <a:no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sv-SE"/>
              <a:t>En beskrivande rubrik</a:t>
            </a:r>
          </a:p>
        </p:txBody>
      </p:sp>
      <p:sp>
        <p:nvSpPr>
          <p:cNvPr id="9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497750" y="1412776"/>
            <a:ext cx="4922869" cy="1440160"/>
          </a:xfrm>
        </p:spPr>
        <p:txBody>
          <a:bodyPr/>
          <a:lstStyle>
            <a:lvl1pPr marL="0" indent="0">
              <a:buNone/>
              <a:defRPr sz="24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6" name="Platshållare för bild 2"/>
          <p:cNvSpPr>
            <a:spLocks noGrp="1"/>
          </p:cNvSpPr>
          <p:nvPr>
            <p:ph type="pic" idx="1"/>
          </p:nvPr>
        </p:nvSpPr>
        <p:spPr>
          <a:xfrm>
            <a:off x="6672064" y="1412776"/>
            <a:ext cx="4512501" cy="432048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62163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8584B0-DD3D-4CC5-B129-B3FD6C7E4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EE3880A-413B-44EB-9130-F66493F1D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33507E-E0DD-4C25-BB34-8C4DD2B1E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3BB6-66F7-4C8D-B2CC-38EBB02CB1EA}" type="datetimeFigureOut">
              <a:rPr lang="sv-SE" smtClean="0"/>
              <a:t>2019-09-11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E2EF1D-30A8-4C91-B0F4-D8C5BC7B0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71C785C-8FB5-47B9-B149-F05E7FAA1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F127-909B-4DA0-9AA8-47CA4F7CFB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545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8B8E00-9C72-4D04-9C51-C561DDBC9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36CB1AA-FD36-4D1E-BC63-6172DE1E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AE31E3B-B6EA-45ED-8F25-66683E214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3BB6-66F7-4C8D-B2CC-38EBB02CB1EA}" type="datetimeFigureOut">
              <a:rPr lang="sv-SE" smtClean="0"/>
              <a:t>2019-09-11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6BB5FA-04C3-42D7-9B98-5C95FF23E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5C7965F-C19D-4663-98C0-C8A5E528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F127-909B-4DA0-9AA8-47CA4F7CFB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485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DD0EA9-A394-4402-99A7-52EF22E26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1FA8FD-3D69-49D7-A760-78B80427D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5B69DBE-2BB4-445E-99D3-74B2C3F14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A690E47-0F53-4B57-9BEE-E8487FE48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3BB6-66F7-4C8D-B2CC-38EBB02CB1EA}" type="datetimeFigureOut">
              <a:rPr lang="sv-SE" smtClean="0"/>
              <a:t>2019-09-11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6A9179C-57E1-4819-8F74-B060A08C5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8436986-A29A-416D-A108-B5CD52D8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F127-909B-4DA0-9AA8-47CA4F7CFB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846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ADEB47-B55A-44C8-8452-3476A2EF9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1093A93-2639-4D7C-A459-4118783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2042C95-50FB-47F1-8562-A737DCB55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CB4F215-C1F4-4B4E-8430-3A06BA4E88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C97C515-B433-4C11-861E-2EAE271F5F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9E6DF42-E6BF-40C3-95F9-0308F36EB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3BB6-66F7-4C8D-B2CC-38EBB02CB1EA}" type="datetimeFigureOut">
              <a:rPr lang="sv-SE" smtClean="0"/>
              <a:t>2019-09-11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377AB40-9056-44DE-B94D-75522000E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650BAE3-A943-4693-BD79-A49E7A4B9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F127-909B-4DA0-9AA8-47CA4F7CFB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019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472804-BAFE-497C-89D3-6BDB71A96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E928D61-6A23-45C4-8D36-77FE141B3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3BB6-66F7-4C8D-B2CC-38EBB02CB1EA}" type="datetimeFigureOut">
              <a:rPr lang="sv-SE" smtClean="0"/>
              <a:t>2019-09-11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DE607E1-CEB4-4916-ABA8-A1AE3D754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FD18178-A527-4E77-B69F-D92BBF3D5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F127-909B-4DA0-9AA8-47CA4F7CFB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858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0F25B71-D2DA-4458-8EC2-8DB8C5655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3BB6-66F7-4C8D-B2CC-38EBB02CB1EA}" type="datetimeFigureOut">
              <a:rPr lang="sv-SE" smtClean="0"/>
              <a:t>2019-09-11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81E868F-129D-41F4-AB20-96930A842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4870F23-F93E-4360-B298-882FA8688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F127-909B-4DA0-9AA8-47CA4F7CFB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0357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1F5218-BD51-4462-A14A-B4D5E9441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97CC77A-DFD3-48C1-A2F4-08E823A41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453341A-0553-4824-A926-B99C02595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2DB45BF-7CE1-44D6-88F4-BA84B1999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3BB6-66F7-4C8D-B2CC-38EBB02CB1EA}" type="datetimeFigureOut">
              <a:rPr lang="sv-SE" smtClean="0"/>
              <a:t>2019-09-11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D34465A-B3ED-49D3-93C1-2816FD29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A9281FB-8EF0-42FF-99CF-F90FB83AE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F127-909B-4DA0-9AA8-47CA4F7CFB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5359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55B062-EABC-4391-B810-848FB3077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857E9C7-9502-4D65-8B6E-89FAD5F919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1CD6CF8-63CE-4207-BFBA-8A4995D86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A8D1F85-C5FB-4A4D-ABBB-94A82DA6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3BB6-66F7-4C8D-B2CC-38EBB02CB1EA}" type="datetimeFigureOut">
              <a:rPr lang="sv-SE" smtClean="0"/>
              <a:t>2019-09-11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34A6BD5-9286-4553-9BBC-E74AAC4C2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5B85ED5-E8D0-4904-9167-BE7BCC6B2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F127-909B-4DA0-9AA8-47CA4F7CFB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620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0E8AC4-3634-4554-A396-32A99EC3B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7D0B03-3CD8-4B2B-8850-9F7283279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1FD937-5BEF-4891-8F39-0DE19A55B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93BB6-66F7-4C8D-B2CC-38EBB02CB1EA}" type="datetimeFigureOut">
              <a:rPr lang="sv-SE" smtClean="0"/>
              <a:t>2019-09-11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61C2742-A86C-4E9C-8C79-5F3BCC935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EDBCA7E-27D6-4868-AAD5-576D30A61A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8F127-909B-4DA0-9AA8-47CA4F7CFB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878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7" r:id="rId13"/>
    <p:sldLayoutId id="214748368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R7IK91T8kzE" TargetMode="Externa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724B7C-5830-4CCC-AC0C-9057319E5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/>
              <a:t>Seniorlivet – möjligheter och förutsättningar</a:t>
            </a:r>
          </a:p>
        </p:txBody>
      </p:sp>
      <p:pic>
        <p:nvPicPr>
          <p:cNvPr id="4" name="Onlinemedia 3">
            <a:hlinkClick r:id="" action="ppaction://media"/>
            <a:extLst>
              <a:ext uri="{FF2B5EF4-FFF2-40B4-BE49-F238E27FC236}">
                <a16:creationId xmlns:a16="http://schemas.microsoft.com/office/drawing/2014/main" id="{C9126C8E-A002-437E-B71A-ABFB84D074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87008" y="1533303"/>
            <a:ext cx="9171586" cy="51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55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D692574-B3C7-48E3-B5FF-60878C8F1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>
                <a:cs typeface="Calibri Light"/>
              </a:rPr>
              <a:t>Arbete pågår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E1B65FE-F333-4C17-9FDB-8A993036F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4653" y="1908076"/>
            <a:ext cx="7827094" cy="38234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2800" dirty="0"/>
              <a:t>Lyckad rekrytering inför sommaren 2019</a:t>
            </a:r>
            <a:endParaRPr lang="sv-SE" sz="2800" dirty="0">
              <a:cs typeface="Calibri"/>
            </a:endParaRPr>
          </a:p>
          <a:p>
            <a:endParaRPr lang="sv-SE" sz="2800" dirty="0"/>
          </a:p>
          <a:p>
            <a:pPr marL="285750" indent="-285750">
              <a:buFontTx/>
              <a:buChar char="-"/>
            </a:pPr>
            <a:r>
              <a:rPr lang="sv-SE" sz="2800" dirty="0"/>
              <a:t>50 000kr för sjuksköterskor</a:t>
            </a:r>
            <a:endParaRPr lang="sv-SE" sz="2800" dirty="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sv-SE" sz="2800" dirty="0"/>
              <a:t>Erbjudande om att hyra boende</a:t>
            </a:r>
            <a:endParaRPr lang="sv-SE" sz="2800" dirty="0">
              <a:cs typeface="Calibri"/>
            </a:endParaRPr>
          </a:p>
          <a:p>
            <a:r>
              <a:rPr lang="sv-SE" sz="2800" dirty="0">
                <a:ea typeface="+mn-lt"/>
                <a:cs typeface="+mn-lt"/>
              </a:rPr>
              <a:t>-  </a:t>
            </a:r>
            <a:r>
              <a:rPr lang="sv-SE" sz="2800" dirty="0" err="1">
                <a:ea typeface="+mn-lt"/>
                <a:cs typeface="+mn-lt"/>
              </a:rPr>
              <a:t>Sommarbonus</a:t>
            </a:r>
            <a:r>
              <a:rPr lang="sv-SE" sz="2800" dirty="0">
                <a:ea typeface="+mn-lt"/>
                <a:cs typeface="+mn-lt"/>
              </a:rPr>
              <a:t> för vårdbiträden, undersköterskor </a:t>
            </a:r>
            <a:endParaRPr lang="sv-SE" sz="2800" dirty="0">
              <a:cs typeface="Calibri"/>
            </a:endParaRPr>
          </a:p>
          <a:p>
            <a:pPr marL="285750" indent="-285750">
              <a:buFontTx/>
              <a:buChar char="-"/>
            </a:pPr>
            <a:endParaRPr lang="sv-SE" sz="18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8885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FA01FD-63FE-4D12-B4F2-938054D09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DAE7F18-C4CF-4020-822B-8902DD91E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sv-SE" sz="4800" dirty="0"/>
              <a:t>Frågor?</a:t>
            </a:r>
          </a:p>
          <a:p>
            <a:endParaRPr lang="sv-SE" sz="4800" dirty="0"/>
          </a:p>
          <a:p>
            <a:endParaRPr lang="sv-SE" sz="4800" dirty="0"/>
          </a:p>
          <a:p>
            <a:endParaRPr lang="sv-SE" sz="4800" dirty="0"/>
          </a:p>
          <a:p>
            <a:endParaRPr lang="sv-SE" sz="4800" dirty="0"/>
          </a:p>
          <a:p>
            <a:r>
              <a:rPr lang="sv-SE" sz="4800" dirty="0"/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16897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DEBE43-C6F4-4C97-960C-823F6820E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F0C003D-E122-4728-918F-E0E553490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icture 2" descr="https://paladin1.icatserver.com/db_img/umea/bildspel/180913_hatt_14_jpg.jpg?v=20180919120942">
            <a:extLst>
              <a:ext uri="{FF2B5EF4-FFF2-40B4-BE49-F238E27FC236}">
                <a16:creationId xmlns:a16="http://schemas.microsoft.com/office/drawing/2014/main" id="{DF1F8BF6-B9C5-4137-8977-296BB53B4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24" y="1603236"/>
            <a:ext cx="9040634" cy="3977984"/>
          </a:xfrm>
          <a:prstGeom prst="rect">
            <a:avLst/>
          </a:prstGeom>
          <a:solidFill>
            <a:schemeClr val="bg1"/>
          </a:solidFill>
          <a:extLst/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01668F4-10DE-4543-B197-9FFD85E9C5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4206797"/>
              </p:ext>
            </p:extLst>
          </p:nvPr>
        </p:nvGraphicFramePr>
        <p:xfrm>
          <a:off x="2443242" y="1993864"/>
          <a:ext cx="3652758" cy="2561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ratbubbla: oval 5">
            <a:extLst>
              <a:ext uri="{FF2B5EF4-FFF2-40B4-BE49-F238E27FC236}">
                <a16:creationId xmlns:a16="http://schemas.microsoft.com/office/drawing/2014/main" id="{DD2A07EA-5993-4F89-967E-D4D2CF49CDE8}"/>
              </a:ext>
            </a:extLst>
          </p:cNvPr>
          <p:cNvSpPr/>
          <p:nvPr/>
        </p:nvSpPr>
        <p:spPr>
          <a:xfrm>
            <a:off x="6573391" y="1891999"/>
            <a:ext cx="792720" cy="733364"/>
          </a:xfrm>
          <a:prstGeom prst="wedgeEllipseCallout">
            <a:avLst>
              <a:gd name="adj1" fmla="val -132475"/>
              <a:gd name="adj2" fmla="val 53681"/>
            </a:avLst>
          </a:prstGeom>
          <a:solidFill>
            <a:sysClr val="window" lastClr="FFFFFF">
              <a:alpha val="68000"/>
            </a:sys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50">
                <a:solidFill>
                  <a:schemeClr val="tx1"/>
                </a:solidFill>
              </a:rPr>
              <a:t>65%</a:t>
            </a:r>
          </a:p>
        </p:txBody>
      </p:sp>
    </p:spTree>
    <p:extLst>
      <p:ext uri="{BB962C8B-B14F-4D97-AF65-F5344CB8AC3E}">
        <p14:creationId xmlns:p14="http://schemas.microsoft.com/office/powerpoint/2010/main" val="255775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6AF6F2-BAAB-4F7C-9731-0097A58BC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>
                <a:cs typeface="Calibri Light"/>
              </a:rPr>
              <a:t>Tillväxten snabbast fram till 2029</a:t>
            </a:r>
            <a:endParaRPr lang="sv-SE"/>
          </a:p>
        </p:txBody>
      </p:sp>
      <p:pic>
        <p:nvPicPr>
          <p:cNvPr id="10" name="Bildobjekt 10" descr="En bild som visar text&#10;&#10;Beskrivning genererad med hög exakthet">
            <a:extLst>
              <a:ext uri="{FF2B5EF4-FFF2-40B4-BE49-F238E27FC236}">
                <a16:creationId xmlns:a16="http://schemas.microsoft.com/office/drawing/2014/main" id="{7F36CACB-5392-44C8-B584-DB22BAD14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734" y="1941955"/>
            <a:ext cx="8058384" cy="465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14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AF11A5-2216-45E7-934F-8A09D4277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>
                <a:cs typeface="Calibri Light"/>
              </a:rPr>
              <a:t>Fler äldre = stort behov av medarbetare</a:t>
            </a:r>
            <a:endParaRPr lang="sv-SE"/>
          </a:p>
        </p:txBody>
      </p:sp>
      <p:pic>
        <p:nvPicPr>
          <p:cNvPr id="8" name="Bildobjekt 8" descr="En bild som visar golv, inomhus, person, vägg&#10;&#10;Beskrivning genererad med mycket hög exakthet">
            <a:extLst>
              <a:ext uri="{FF2B5EF4-FFF2-40B4-BE49-F238E27FC236}">
                <a16:creationId xmlns:a16="http://schemas.microsoft.com/office/drawing/2014/main" id="{0C1298C6-DC39-4397-9199-4760D6A4A2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" t="14028"/>
          <a:stretch/>
        </p:blipFill>
        <p:spPr>
          <a:xfrm>
            <a:off x="-1302" y="1248779"/>
            <a:ext cx="12285316" cy="704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78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2ABA8D-7AAB-4224-A8D2-095B2B7F0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Kompetensförsörjningsprognos 2019-2029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93B907A-C317-4CDA-AF2D-5D6CAE0D2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 dirty="0"/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4" name="Diagram 3">
                <a:extLst>
                  <a:ext uri="{FF2B5EF4-FFF2-40B4-BE49-F238E27FC236}">
                    <a16:creationId xmlns:a16="http://schemas.microsoft.com/office/drawing/2014/main" id="{14F56E89-6243-4A4A-ADC2-E3CCA51AFA8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69358929"/>
                  </p:ext>
                </p:extLst>
              </p:nvPr>
            </p:nvGraphicFramePr>
            <p:xfrm>
              <a:off x="930303" y="1311966"/>
              <a:ext cx="10098156" cy="534327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Diagram 3">
                <a:extLst>
                  <a:ext uri="{FF2B5EF4-FFF2-40B4-BE49-F238E27FC236}">
                    <a16:creationId xmlns:a16="http://schemas.microsoft.com/office/drawing/2014/main" id="{14F56E89-6243-4A4A-ADC2-E3CCA51AFA8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0303" y="1311966"/>
                <a:ext cx="10098156" cy="53432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0065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60D8F-BF24-43AE-94A2-3840F928D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Kompetensutmaningen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55DA4A1-87FE-49CA-8E09-476A2434F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134" y="1622087"/>
            <a:ext cx="8639499" cy="4320479"/>
          </a:xfrm>
        </p:spPr>
        <p:txBody>
          <a:bodyPr/>
          <a:lstStyle/>
          <a:p>
            <a:endParaRPr lang="sv-SE" sz="280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sz="2800"/>
              <a:t>Större andel äldre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sz="2800"/>
              <a:t>Mindre andel personal med undersköterskeutbildning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sz="2800"/>
              <a:t>Större andel medarbetare som behöver utbildning i vårdsvenska</a:t>
            </a:r>
          </a:p>
          <a:p>
            <a:endParaRPr lang="sv-SE" sz="2800"/>
          </a:p>
          <a:p>
            <a:r>
              <a:rPr lang="sv-SE" sz="2800"/>
              <a:t>Hur ska vi arbeta för att behålla och attrahera medarbetare? </a:t>
            </a:r>
          </a:p>
          <a:p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8702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DDB47C46-B53C-4FDA-8F44-4D9C46769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364" y="472030"/>
            <a:ext cx="2680905" cy="532587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sv-SE" sz="2400" b="1"/>
            </a:br>
            <a:br>
              <a:rPr lang="sv-SE" sz="2400" b="1"/>
            </a:br>
            <a:r>
              <a:rPr lang="sv-SE" sz="2800">
                <a:solidFill>
                  <a:schemeClr val="tx1"/>
                </a:solidFill>
              </a:rPr>
              <a:t>Attrahera</a:t>
            </a:r>
            <a:br>
              <a:rPr lang="sv-SE" sz="2800"/>
            </a:br>
            <a:r>
              <a:rPr lang="sv-SE" sz="2800">
                <a:solidFill>
                  <a:schemeClr val="tx1"/>
                </a:solidFill>
              </a:rPr>
              <a:t>Rekrytera</a:t>
            </a:r>
            <a:br>
              <a:rPr lang="sv-SE" sz="2800"/>
            </a:br>
            <a:r>
              <a:rPr lang="sv-SE" sz="2800">
                <a:solidFill>
                  <a:schemeClr val="tx1"/>
                </a:solidFill>
              </a:rPr>
              <a:t>Introducera</a:t>
            </a:r>
            <a:br>
              <a:rPr lang="sv-SE" sz="2800"/>
            </a:br>
            <a:r>
              <a:rPr lang="sv-SE" sz="2800">
                <a:solidFill>
                  <a:schemeClr val="tx1"/>
                </a:solidFill>
              </a:rPr>
              <a:t>Behålla och utveckla</a:t>
            </a:r>
            <a:br>
              <a:rPr lang="sv-SE" sz="2400"/>
            </a:br>
            <a:endParaRPr lang="sv-SE" sz="2400">
              <a:solidFill>
                <a:schemeClr val="tx1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447EB8D-3E2C-47AD-B6D7-50148C08EEA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70"/>
          <a:stretch/>
        </p:blipFill>
        <p:spPr bwMode="auto">
          <a:xfrm>
            <a:off x="7840157" y="747506"/>
            <a:ext cx="1618023" cy="19112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4F7CCC8-3AD3-43C2-867D-41C7E6825C3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9"/>
          <a:stretch/>
        </p:blipFill>
        <p:spPr bwMode="auto">
          <a:xfrm>
            <a:off x="5596625" y="752559"/>
            <a:ext cx="2246199" cy="34522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4449EF7-16D2-449C-8549-064A87B756D4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"/>
          <a:stretch/>
        </p:blipFill>
        <p:spPr bwMode="auto">
          <a:xfrm>
            <a:off x="7840157" y="2516623"/>
            <a:ext cx="1618023" cy="1613638"/>
          </a:xfrm>
          <a:prstGeom prst="rect">
            <a:avLst/>
          </a:prstGeom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54E4551-3B85-47BC-84DE-243E232665E6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" t="10954" r="101" b="63023"/>
          <a:stretch/>
        </p:blipFill>
        <p:spPr bwMode="auto">
          <a:xfrm>
            <a:off x="5596624" y="4086004"/>
            <a:ext cx="3861555" cy="19288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680D76CD-C1A1-4376-AA8C-C9814EB647C0}"/>
              </a:ext>
            </a:extLst>
          </p:cNvPr>
          <p:cNvSpPr txBox="1"/>
          <p:nvPr/>
        </p:nvSpPr>
        <p:spPr>
          <a:xfrm>
            <a:off x="5638389" y="4209816"/>
            <a:ext cx="3819791" cy="145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451"/>
              </a:spcAft>
            </a:pPr>
            <a:r>
              <a:rPr lang="sv-SE" sz="2100" b="1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Kompetensförsörjningsplan för vård och omsorg</a:t>
            </a:r>
            <a:br>
              <a:rPr lang="sv-SE" sz="2100" b="1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351" b="1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Äldrenämndens och Individ- och familjenämndens verksamhetsområden</a:t>
            </a:r>
            <a:endParaRPr lang="sv-SE" sz="1051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BE69E36-BC0C-47F0-9AC6-20878922CBEA}"/>
              </a:ext>
            </a:extLst>
          </p:cNvPr>
          <p:cNvSpPr txBox="1"/>
          <p:nvPr/>
        </p:nvSpPr>
        <p:spPr>
          <a:xfrm>
            <a:off x="5596624" y="747506"/>
            <a:ext cx="3861555" cy="526731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2488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7762DC-8898-47F9-8E3A-A0C93007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/>
              <a:t>Prioriterade strategier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EBB3A60E-13A2-4B36-8A6C-57E5A95DDBC1}"/>
              </a:ext>
            </a:extLst>
          </p:cNvPr>
          <p:cNvSpPr txBox="1"/>
          <p:nvPr/>
        </p:nvSpPr>
        <p:spPr>
          <a:xfrm>
            <a:off x="914400" y="2237117"/>
            <a:ext cx="9543689" cy="28315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sv-SE" sz="3200">
                <a:cs typeface="Calibri"/>
              </a:rPr>
              <a:t>Tydliga karriärvägar som lockar</a:t>
            </a:r>
            <a:endParaRPr lang="sv-SE"/>
          </a:p>
          <a:p>
            <a:pPr marL="457200" indent="-457200">
              <a:buFont typeface="Arial"/>
              <a:buChar char="•"/>
            </a:pPr>
            <a:r>
              <a:rPr lang="sv-SE" sz="3200">
                <a:cs typeface="Calibri"/>
              </a:rPr>
              <a:t>Ny teknik underlättar för medarbetare och den äldre</a:t>
            </a:r>
          </a:p>
          <a:p>
            <a:pPr marL="457200" indent="-457200">
              <a:buFont typeface="Arial"/>
              <a:buChar char="•"/>
            </a:pPr>
            <a:r>
              <a:rPr lang="sv-SE" sz="3200">
                <a:cs typeface="Calibri"/>
              </a:rPr>
              <a:t>Ambassadörer berättar om sitt jobb</a:t>
            </a:r>
          </a:p>
          <a:p>
            <a:pPr marL="457200" indent="-457200">
              <a:buFont typeface="Arial"/>
              <a:buChar char="•"/>
            </a:pPr>
            <a:r>
              <a:rPr lang="sv-SE" sz="3200">
                <a:cs typeface="Calibri"/>
              </a:rPr>
              <a:t>Utbildning i vårdsvenska minskar språkförbistringar </a:t>
            </a:r>
          </a:p>
          <a:p>
            <a:pPr marL="457200" indent="-457200">
              <a:buFont typeface="Arial"/>
              <a:buChar char="•"/>
            </a:pPr>
            <a:r>
              <a:rPr lang="sv-SE" sz="3200">
                <a:cs typeface="Calibri"/>
              </a:rPr>
              <a:t>Fler jobbar heltid</a:t>
            </a:r>
          </a:p>
          <a:p>
            <a:endParaRPr lang="sv-SE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7710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5D9BA4B4-79C1-4008-A99B-9A18068BC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/>
              <a:t>Andelen medarbetare med undersköterskeutbildning sjunker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0696277-7EB5-44E8-8D5B-CA24DEB29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3006" y="1751272"/>
            <a:ext cx="7765115" cy="43692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2800"/>
              <a:t>Internutbildning allt viktigare, då fler och fler som rekryteras saknar vårdutbildning.</a:t>
            </a:r>
            <a:endParaRPr lang="sv-SE" sz="2800">
              <a:cs typeface="Calibri"/>
            </a:endParaRPr>
          </a:p>
          <a:p>
            <a:endParaRPr lang="sv-SE" sz="28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/>
              <a:t>Basutbildning för alla medarbetare.</a:t>
            </a:r>
            <a:endParaRPr lang="sv-SE" sz="28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/>
              <a:t>Möjlighet att läsa till undersköterska parallellt med arbetet. </a:t>
            </a:r>
            <a:endParaRPr lang="sv-SE" sz="28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/>
              <a:t>Vårdsvenska, språkombud</a:t>
            </a:r>
            <a:endParaRPr lang="sv-SE" sz="28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/>
          </a:p>
          <a:p>
            <a:endParaRPr lang="sv-SE" sz="240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2BA5563-6A90-4841-B000-B856AAC4A675}"/>
              </a:ext>
            </a:extLst>
          </p:cNvPr>
          <p:cNvSpPr/>
          <p:nvPr/>
        </p:nvSpPr>
        <p:spPr>
          <a:xfrm>
            <a:off x="3646907" y="5367697"/>
            <a:ext cx="7765115" cy="752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9908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A07AF9FD9EA994DBB1B1DA42CCAEB17" ma:contentTypeVersion="6" ma:contentTypeDescription="Skapa ett nytt dokument." ma:contentTypeScope="" ma:versionID="54854141ae6557957ff1690918539552">
  <xsd:schema xmlns:xsd="http://www.w3.org/2001/XMLSchema" xmlns:xs="http://www.w3.org/2001/XMLSchema" xmlns:p="http://schemas.microsoft.com/office/2006/metadata/properties" xmlns:ns2="42f55e94-b6e8-4869-9b2f-83e717d0224d" targetNamespace="http://schemas.microsoft.com/office/2006/metadata/properties" ma:root="true" ma:fieldsID="9de2340d2a8ad7edfc035f893ce82c23" ns2:_="">
    <xsd:import namespace="42f55e94-b6e8-4869-9b2f-83e717d022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f55e94-b6e8-4869-9b2f-83e717d022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996F99-BF63-43D6-8268-7684610E15E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2f55e94-b6e8-4869-9b2f-83e717d0224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DB96CBB-8804-49CE-88F4-A4768F3A24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FA716D-5BAC-4085-9F75-BC6243C3D0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f55e94-b6e8-4869-9b2f-83e717d022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148</Words>
  <Application>Microsoft Office PowerPoint</Application>
  <PresentationFormat>Bredbild</PresentationFormat>
  <Paragraphs>49</Paragraphs>
  <Slides>11</Slides>
  <Notes>8</Notes>
  <HiddenSlides>0</HiddenSlides>
  <MMClips>1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Seniorlivet – möjligheter och förutsättningar</vt:lpstr>
      <vt:lpstr>PowerPoint-presentation</vt:lpstr>
      <vt:lpstr>Tillväxten snabbast fram till 2029</vt:lpstr>
      <vt:lpstr>Fler äldre = stort behov av medarbetare</vt:lpstr>
      <vt:lpstr>Kompetensförsörjningsprognos 2019-2029</vt:lpstr>
      <vt:lpstr>Kompetensutmaningen</vt:lpstr>
      <vt:lpstr>  Attrahera Rekrytera Introducera Behålla och utveckla </vt:lpstr>
      <vt:lpstr>Prioriterade strategier</vt:lpstr>
      <vt:lpstr>Andelen medarbetare med undersköterskeutbildning sjunker</vt:lpstr>
      <vt:lpstr>Arbete pågår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Bostäder för äldre</dc:title>
  <dc:creator>Åsa Jernbom</dc:creator>
  <cp:lastModifiedBy>Ann Siklund</cp:lastModifiedBy>
  <cp:revision>15</cp:revision>
  <dcterms:created xsi:type="dcterms:W3CDTF">2019-03-18T12:17:54Z</dcterms:created>
  <dcterms:modified xsi:type="dcterms:W3CDTF">2019-09-11T12:00:28Z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0x0101004A07AF9FD9EA994DBB1B1DA42CCAEB17</vt:lpwstr>
  </property>
</Properties>
</file>