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4"/>
    <p:sldMasterId id="2147483791" r:id="rId5"/>
    <p:sldMasterId id="2147483796" r:id="rId6"/>
    <p:sldMasterId id="2147483803" r:id="rId7"/>
    <p:sldMasterId id="2147483835" r:id="rId8"/>
    <p:sldMasterId id="2147483842" r:id="rId9"/>
    <p:sldMasterId id="2147483837" r:id="rId10"/>
    <p:sldMasterId id="2147483844" r:id="rId11"/>
  </p:sldMasterIdLst>
  <p:notesMasterIdLst>
    <p:notesMasterId r:id="rId24"/>
  </p:notesMasterIdLst>
  <p:handoutMasterIdLst>
    <p:handoutMasterId r:id="rId25"/>
  </p:handoutMasterIdLst>
  <p:sldIdLst>
    <p:sldId id="323" r:id="rId12"/>
    <p:sldId id="318" r:id="rId13"/>
    <p:sldId id="275" r:id="rId14"/>
    <p:sldId id="309" r:id="rId15"/>
    <p:sldId id="319" r:id="rId16"/>
    <p:sldId id="322" r:id="rId17"/>
    <p:sldId id="310" r:id="rId18"/>
    <p:sldId id="311" r:id="rId19"/>
    <p:sldId id="312" r:id="rId20"/>
    <p:sldId id="313" r:id="rId21"/>
    <p:sldId id="324" r:id="rId22"/>
    <p:sldId id="321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33782F-53C2-C68C-AB44-20CC4D597A38}" name="Oscar Sedholm" initials="OS" userId="S::oscar.sedholm@umea.se::32fa7752-d30b-43f1-8b0a-53a45c054a3b" providerId="AD"/>
  <p188:author id="{E6B10A62-CAE1-4B61-7544-54A7920D9964}" name="Nils Håkansson" initials="NH" userId="S::nils.hakansson@umea.se::0e1207ff-0e8d-4463-823d-fb7bb28bb815" providerId="AD"/>
  <p188:author id="{D130319C-CA06-414C-E666-3419CEEB26ED}" name="Anders Granberg" initials="AG" userId="S::anders.granberg@medpondus.se::97fbc2d9-45b6-435a-938f-1c8931961ab2" providerId="AD"/>
  <p188:author id="{2F2E68AF-DECF-4B1A-CFC6-E686F24CA7EA}" name="Erik Wennberg" initials="" userId="S::Erik.Wennberg@tre.se::f777985d-8822-4f9b-ac80-5ce5ec820b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0508" autoAdjust="0"/>
  </p:normalViewPr>
  <p:slideViewPr>
    <p:cSldViewPr snapToGrid="0" showGuides="1">
      <p:cViewPr varScale="1">
        <p:scale>
          <a:sx n="98" d="100"/>
          <a:sy n="98" d="100"/>
        </p:scale>
        <p:origin x="1416" y="67"/>
      </p:cViewPr>
      <p:guideLst>
        <p:guide orient="horz" pos="38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Umeå</c:v>
                </c:pt>
              </c:strCache>
            </c:strRef>
          </c:tx>
          <c:spPr>
            <a:ln w="28575" cap="rnd">
              <a:solidFill>
                <a:srgbClr val="FF5500"/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Blad1!$B$2:$B$54</c:f>
              <c:numCache>
                <c:formatCode>General</c:formatCode>
                <c:ptCount val="53"/>
                <c:pt idx="0">
                  <c:v>100</c:v>
                </c:pt>
                <c:pt idx="1">
                  <c:v>102</c:v>
                </c:pt>
                <c:pt idx="2">
                  <c:v>104</c:v>
                </c:pt>
                <c:pt idx="3">
                  <c:v>105</c:v>
                </c:pt>
                <c:pt idx="4">
                  <c:v>106</c:v>
                </c:pt>
                <c:pt idx="5">
                  <c:v>108</c:v>
                </c:pt>
                <c:pt idx="6">
                  <c:v>110</c:v>
                </c:pt>
                <c:pt idx="7">
                  <c:v>111</c:v>
                </c:pt>
                <c:pt idx="8">
                  <c:v>113</c:v>
                </c:pt>
                <c:pt idx="9">
                  <c:v>115</c:v>
                </c:pt>
                <c:pt idx="10">
                  <c:v>117</c:v>
                </c:pt>
                <c:pt idx="11">
                  <c:v>118</c:v>
                </c:pt>
                <c:pt idx="12">
                  <c:v>119</c:v>
                </c:pt>
                <c:pt idx="13">
                  <c:v>120</c:v>
                </c:pt>
                <c:pt idx="14">
                  <c:v>121</c:v>
                </c:pt>
                <c:pt idx="15">
                  <c:v>122</c:v>
                </c:pt>
                <c:pt idx="16">
                  <c:v>123</c:v>
                </c:pt>
                <c:pt idx="17">
                  <c:v>125</c:v>
                </c:pt>
                <c:pt idx="18">
                  <c:v>128</c:v>
                </c:pt>
                <c:pt idx="19">
                  <c:v>129</c:v>
                </c:pt>
                <c:pt idx="20">
                  <c:v>131</c:v>
                </c:pt>
                <c:pt idx="21">
                  <c:v>133</c:v>
                </c:pt>
                <c:pt idx="22">
                  <c:v>136</c:v>
                </c:pt>
                <c:pt idx="23">
                  <c:v>140</c:v>
                </c:pt>
                <c:pt idx="24">
                  <c:v>143</c:v>
                </c:pt>
                <c:pt idx="25">
                  <c:v>146</c:v>
                </c:pt>
                <c:pt idx="26">
                  <c:v>147</c:v>
                </c:pt>
                <c:pt idx="27">
                  <c:v>148</c:v>
                </c:pt>
                <c:pt idx="28">
                  <c:v>149</c:v>
                </c:pt>
                <c:pt idx="29">
                  <c:v>149</c:v>
                </c:pt>
                <c:pt idx="30">
                  <c:v>150</c:v>
                </c:pt>
                <c:pt idx="31">
                  <c:v>151</c:v>
                </c:pt>
                <c:pt idx="32">
                  <c:v>153</c:v>
                </c:pt>
                <c:pt idx="33">
                  <c:v>155</c:v>
                </c:pt>
                <c:pt idx="34">
                  <c:v>157</c:v>
                </c:pt>
                <c:pt idx="35">
                  <c:v>159</c:v>
                </c:pt>
                <c:pt idx="36">
                  <c:v>160</c:v>
                </c:pt>
                <c:pt idx="37">
                  <c:v>161</c:v>
                </c:pt>
                <c:pt idx="38">
                  <c:v>162</c:v>
                </c:pt>
                <c:pt idx="39">
                  <c:v>164</c:v>
                </c:pt>
                <c:pt idx="40">
                  <c:v>166</c:v>
                </c:pt>
                <c:pt idx="41">
                  <c:v>167</c:v>
                </c:pt>
                <c:pt idx="42">
                  <c:v>169</c:v>
                </c:pt>
                <c:pt idx="43">
                  <c:v>170</c:v>
                </c:pt>
                <c:pt idx="44">
                  <c:v>172</c:v>
                </c:pt>
                <c:pt idx="45">
                  <c:v>174</c:v>
                </c:pt>
                <c:pt idx="46">
                  <c:v>177</c:v>
                </c:pt>
                <c:pt idx="47">
                  <c:v>180</c:v>
                </c:pt>
                <c:pt idx="48">
                  <c:v>183</c:v>
                </c:pt>
                <c:pt idx="49">
                  <c:v>185</c:v>
                </c:pt>
                <c:pt idx="50">
                  <c:v>187</c:v>
                </c:pt>
                <c:pt idx="51">
                  <c:v>188</c:v>
                </c:pt>
                <c:pt idx="52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90-3741-89F0-C7CD7A2B9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Blad1!$C$2:$C$54</c:f>
              <c:numCache>
                <c:formatCode>General</c:formatCode>
                <c:ptCount val="53"/>
                <c:pt idx="0">
                  <c:v>100</c:v>
                </c:pt>
                <c:pt idx="1">
                  <c:v>102</c:v>
                </c:pt>
                <c:pt idx="2">
                  <c:v>103</c:v>
                </c:pt>
                <c:pt idx="3">
                  <c:v>105</c:v>
                </c:pt>
                <c:pt idx="4">
                  <c:v>106</c:v>
                </c:pt>
                <c:pt idx="5">
                  <c:v>106</c:v>
                </c:pt>
                <c:pt idx="6">
                  <c:v>108</c:v>
                </c:pt>
                <c:pt idx="7">
                  <c:v>109</c:v>
                </c:pt>
                <c:pt idx="8">
                  <c:v>111</c:v>
                </c:pt>
                <c:pt idx="9">
                  <c:v>112</c:v>
                </c:pt>
                <c:pt idx="10">
                  <c:v>113</c:v>
                </c:pt>
                <c:pt idx="11">
                  <c:v>114</c:v>
                </c:pt>
                <c:pt idx="12">
                  <c:v>115</c:v>
                </c:pt>
                <c:pt idx="13">
                  <c:v>116</c:v>
                </c:pt>
                <c:pt idx="14">
                  <c:v>118</c:v>
                </c:pt>
                <c:pt idx="15">
                  <c:v>119</c:v>
                </c:pt>
                <c:pt idx="16">
                  <c:v>122</c:v>
                </c:pt>
                <c:pt idx="17">
                  <c:v>123</c:v>
                </c:pt>
                <c:pt idx="18">
                  <c:v>125</c:v>
                </c:pt>
                <c:pt idx="19">
                  <c:v>127</c:v>
                </c:pt>
                <c:pt idx="20">
                  <c:v>129</c:v>
                </c:pt>
                <c:pt idx="21">
                  <c:v>132</c:v>
                </c:pt>
                <c:pt idx="22">
                  <c:v>135</c:v>
                </c:pt>
                <c:pt idx="23">
                  <c:v>137</c:v>
                </c:pt>
                <c:pt idx="24">
                  <c:v>140</c:v>
                </c:pt>
                <c:pt idx="25">
                  <c:v>141</c:v>
                </c:pt>
                <c:pt idx="26">
                  <c:v>142</c:v>
                </c:pt>
                <c:pt idx="27">
                  <c:v>143</c:v>
                </c:pt>
                <c:pt idx="28">
                  <c:v>144</c:v>
                </c:pt>
                <c:pt idx="29">
                  <c:v>145</c:v>
                </c:pt>
                <c:pt idx="30">
                  <c:v>146</c:v>
                </c:pt>
                <c:pt idx="31">
                  <c:v>147</c:v>
                </c:pt>
                <c:pt idx="32">
                  <c:v>139</c:v>
                </c:pt>
                <c:pt idx="33">
                  <c:v>139</c:v>
                </c:pt>
                <c:pt idx="34">
                  <c:v>140</c:v>
                </c:pt>
                <c:pt idx="35">
                  <c:v>141</c:v>
                </c:pt>
                <c:pt idx="36">
                  <c:v>143</c:v>
                </c:pt>
                <c:pt idx="37">
                  <c:v>145</c:v>
                </c:pt>
                <c:pt idx="38">
                  <c:v>147</c:v>
                </c:pt>
                <c:pt idx="39">
                  <c:v>150</c:v>
                </c:pt>
                <c:pt idx="40">
                  <c:v>153</c:v>
                </c:pt>
                <c:pt idx="41">
                  <c:v>154</c:v>
                </c:pt>
                <c:pt idx="42">
                  <c:v>156</c:v>
                </c:pt>
                <c:pt idx="43">
                  <c:v>158</c:v>
                </c:pt>
                <c:pt idx="44">
                  <c:v>160</c:v>
                </c:pt>
                <c:pt idx="45">
                  <c:v>162</c:v>
                </c:pt>
                <c:pt idx="46">
                  <c:v>165</c:v>
                </c:pt>
                <c:pt idx="47">
                  <c:v>170</c:v>
                </c:pt>
                <c:pt idx="48">
                  <c:v>174</c:v>
                </c:pt>
                <c:pt idx="49">
                  <c:v>178</c:v>
                </c:pt>
                <c:pt idx="50">
                  <c:v>180</c:v>
                </c:pt>
                <c:pt idx="51">
                  <c:v>183</c:v>
                </c:pt>
                <c:pt idx="52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90-3741-89F0-C7CD7A2B9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Växjö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Blad1!$D$2:$D$54</c:f>
              <c:numCache>
                <c:formatCode>General</c:formatCode>
                <c:ptCount val="53"/>
                <c:pt idx="0">
                  <c:v>100</c:v>
                </c:pt>
                <c:pt idx="1">
                  <c:v>102</c:v>
                </c:pt>
                <c:pt idx="2">
                  <c:v>103</c:v>
                </c:pt>
                <c:pt idx="3">
                  <c:v>104</c:v>
                </c:pt>
                <c:pt idx="4">
                  <c:v>105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107</c:v>
                </c:pt>
                <c:pt idx="9">
                  <c:v>108</c:v>
                </c:pt>
                <c:pt idx="10">
                  <c:v>110</c:v>
                </c:pt>
                <c:pt idx="11">
                  <c:v>110</c:v>
                </c:pt>
                <c:pt idx="12">
                  <c:v>111</c:v>
                </c:pt>
                <c:pt idx="13">
                  <c:v>112</c:v>
                </c:pt>
                <c:pt idx="14">
                  <c:v>112</c:v>
                </c:pt>
                <c:pt idx="15">
                  <c:v>113</c:v>
                </c:pt>
                <c:pt idx="16">
                  <c:v>113</c:v>
                </c:pt>
                <c:pt idx="17">
                  <c:v>114</c:v>
                </c:pt>
                <c:pt idx="18">
                  <c:v>116</c:v>
                </c:pt>
                <c:pt idx="19">
                  <c:v>117</c:v>
                </c:pt>
                <c:pt idx="20">
                  <c:v>118</c:v>
                </c:pt>
                <c:pt idx="21">
                  <c:v>119</c:v>
                </c:pt>
                <c:pt idx="22">
                  <c:v>120</c:v>
                </c:pt>
                <c:pt idx="23">
                  <c:v>121</c:v>
                </c:pt>
                <c:pt idx="24">
                  <c:v>123</c:v>
                </c:pt>
                <c:pt idx="25">
                  <c:v>123</c:v>
                </c:pt>
                <c:pt idx="26">
                  <c:v>124</c:v>
                </c:pt>
                <c:pt idx="27">
                  <c:v>124</c:v>
                </c:pt>
                <c:pt idx="28">
                  <c:v>125</c:v>
                </c:pt>
                <c:pt idx="29">
                  <c:v>125</c:v>
                </c:pt>
                <c:pt idx="30">
                  <c:v>125</c:v>
                </c:pt>
                <c:pt idx="31">
                  <c:v>126</c:v>
                </c:pt>
                <c:pt idx="32">
                  <c:v>127</c:v>
                </c:pt>
                <c:pt idx="33">
                  <c:v>129</c:v>
                </c:pt>
                <c:pt idx="34">
                  <c:v>130</c:v>
                </c:pt>
                <c:pt idx="35">
                  <c:v>131</c:v>
                </c:pt>
                <c:pt idx="36">
                  <c:v>133</c:v>
                </c:pt>
                <c:pt idx="37">
                  <c:v>135</c:v>
                </c:pt>
                <c:pt idx="38">
                  <c:v>137</c:v>
                </c:pt>
                <c:pt idx="39">
                  <c:v>139</c:v>
                </c:pt>
                <c:pt idx="40">
                  <c:v>141</c:v>
                </c:pt>
                <c:pt idx="41">
                  <c:v>142</c:v>
                </c:pt>
                <c:pt idx="42">
                  <c:v>144</c:v>
                </c:pt>
                <c:pt idx="43">
                  <c:v>145</c:v>
                </c:pt>
                <c:pt idx="44">
                  <c:v>147</c:v>
                </c:pt>
                <c:pt idx="45">
                  <c:v>149</c:v>
                </c:pt>
                <c:pt idx="46">
                  <c:v>152</c:v>
                </c:pt>
                <c:pt idx="47">
                  <c:v>154</c:v>
                </c:pt>
                <c:pt idx="48">
                  <c:v>157</c:v>
                </c:pt>
                <c:pt idx="49">
                  <c:v>159</c:v>
                </c:pt>
                <c:pt idx="50">
                  <c:v>161</c:v>
                </c:pt>
                <c:pt idx="51">
                  <c:v>163</c:v>
                </c:pt>
                <c:pt idx="52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90-3741-89F0-C7CD7A2B9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Linköping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Blad1!$E$2:$E$54</c:f>
              <c:numCache>
                <c:formatCode>General</c:formatCode>
                <c:ptCount val="53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102</c:v>
                </c:pt>
                <c:pt idx="4">
                  <c:v>103</c:v>
                </c:pt>
                <c:pt idx="5">
                  <c:v>104</c:v>
                </c:pt>
                <c:pt idx="6">
                  <c:v>105</c:v>
                </c:pt>
                <c:pt idx="7">
                  <c:v>106</c:v>
                </c:pt>
                <c:pt idx="8">
                  <c:v>106</c:v>
                </c:pt>
                <c:pt idx="9">
                  <c:v>107</c:v>
                </c:pt>
                <c:pt idx="10">
                  <c:v>108</c:v>
                </c:pt>
                <c:pt idx="11">
                  <c:v>108</c:v>
                </c:pt>
                <c:pt idx="12">
                  <c:v>109</c:v>
                </c:pt>
                <c:pt idx="13">
                  <c:v>110</c:v>
                </c:pt>
                <c:pt idx="14">
                  <c:v>110</c:v>
                </c:pt>
                <c:pt idx="15">
                  <c:v>112</c:v>
                </c:pt>
                <c:pt idx="16">
                  <c:v>113</c:v>
                </c:pt>
                <c:pt idx="17">
                  <c:v>113</c:v>
                </c:pt>
                <c:pt idx="18">
                  <c:v>114</c:v>
                </c:pt>
                <c:pt idx="19">
                  <c:v>115</c:v>
                </c:pt>
                <c:pt idx="20">
                  <c:v>117</c:v>
                </c:pt>
                <c:pt idx="21">
                  <c:v>119</c:v>
                </c:pt>
                <c:pt idx="22">
                  <c:v>121</c:v>
                </c:pt>
                <c:pt idx="23">
                  <c:v>123</c:v>
                </c:pt>
                <c:pt idx="24">
                  <c:v>125</c:v>
                </c:pt>
                <c:pt idx="25">
                  <c:v>126</c:v>
                </c:pt>
                <c:pt idx="26">
                  <c:v>126</c:v>
                </c:pt>
                <c:pt idx="27">
                  <c:v>126</c:v>
                </c:pt>
                <c:pt idx="28">
                  <c:v>126</c:v>
                </c:pt>
                <c:pt idx="29">
                  <c:v>127</c:v>
                </c:pt>
                <c:pt idx="30">
                  <c:v>127</c:v>
                </c:pt>
                <c:pt idx="31">
                  <c:v>128</c:v>
                </c:pt>
                <c:pt idx="32">
                  <c:v>129</c:v>
                </c:pt>
                <c:pt idx="33">
                  <c:v>130</c:v>
                </c:pt>
                <c:pt idx="34">
                  <c:v>131</c:v>
                </c:pt>
                <c:pt idx="35">
                  <c:v>132</c:v>
                </c:pt>
                <c:pt idx="36">
                  <c:v>132</c:v>
                </c:pt>
                <c:pt idx="37">
                  <c:v>134</c:v>
                </c:pt>
                <c:pt idx="38">
                  <c:v>136</c:v>
                </c:pt>
                <c:pt idx="39">
                  <c:v>138</c:v>
                </c:pt>
                <c:pt idx="40">
                  <c:v>140</c:v>
                </c:pt>
                <c:pt idx="41">
                  <c:v>141</c:v>
                </c:pt>
                <c:pt idx="42">
                  <c:v>142</c:v>
                </c:pt>
                <c:pt idx="43">
                  <c:v>144</c:v>
                </c:pt>
                <c:pt idx="44">
                  <c:v>145</c:v>
                </c:pt>
                <c:pt idx="45">
                  <c:v>146</c:v>
                </c:pt>
                <c:pt idx="46">
                  <c:v>149</c:v>
                </c:pt>
                <c:pt idx="47">
                  <c:v>151</c:v>
                </c:pt>
                <c:pt idx="48">
                  <c:v>154</c:v>
                </c:pt>
                <c:pt idx="49">
                  <c:v>156</c:v>
                </c:pt>
                <c:pt idx="50">
                  <c:v>157</c:v>
                </c:pt>
                <c:pt idx="51">
                  <c:v>158</c:v>
                </c:pt>
                <c:pt idx="52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90-3741-89F0-C7CD7A2B973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Västerås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Blad1!$F$2:$F$54</c:f>
              <c:numCache>
                <c:formatCode>General</c:formatCode>
                <c:ptCount val="53"/>
                <c:pt idx="0">
                  <c:v>100</c:v>
                </c:pt>
                <c:pt idx="1">
                  <c:v>101</c:v>
                </c:pt>
                <c:pt idx="2">
                  <c:v>101</c:v>
                </c:pt>
                <c:pt idx="3">
                  <c:v>101</c:v>
                </c:pt>
                <c:pt idx="4">
                  <c:v>101</c:v>
                </c:pt>
                <c:pt idx="5">
                  <c:v>101</c:v>
                </c:pt>
                <c:pt idx="6">
                  <c:v>101</c:v>
                </c:pt>
                <c:pt idx="7">
                  <c:v>101</c:v>
                </c:pt>
                <c:pt idx="8">
                  <c:v>101</c:v>
                </c:pt>
                <c:pt idx="9">
                  <c:v>100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  <c:pt idx="13">
                  <c:v>101</c:v>
                </c:pt>
                <c:pt idx="14">
                  <c:v>101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  <c:pt idx="20">
                  <c:v>103</c:v>
                </c:pt>
                <c:pt idx="21">
                  <c:v>103</c:v>
                </c:pt>
                <c:pt idx="22">
                  <c:v>104</c:v>
                </c:pt>
                <c:pt idx="23">
                  <c:v>104</c:v>
                </c:pt>
                <c:pt idx="24">
                  <c:v>105</c:v>
                </c:pt>
                <c:pt idx="25">
                  <c:v>106</c:v>
                </c:pt>
                <c:pt idx="26">
                  <c:v>106</c:v>
                </c:pt>
                <c:pt idx="27">
                  <c:v>106</c:v>
                </c:pt>
                <c:pt idx="28">
                  <c:v>107</c:v>
                </c:pt>
                <c:pt idx="29">
                  <c:v>107</c:v>
                </c:pt>
                <c:pt idx="30">
                  <c:v>108</c:v>
                </c:pt>
                <c:pt idx="31">
                  <c:v>109</c:v>
                </c:pt>
                <c:pt idx="32">
                  <c:v>110</c:v>
                </c:pt>
                <c:pt idx="33">
                  <c:v>111</c:v>
                </c:pt>
                <c:pt idx="34">
                  <c:v>112</c:v>
                </c:pt>
                <c:pt idx="35">
                  <c:v>113</c:v>
                </c:pt>
                <c:pt idx="36">
                  <c:v>114</c:v>
                </c:pt>
                <c:pt idx="37">
                  <c:v>115</c:v>
                </c:pt>
                <c:pt idx="38">
                  <c:v>115</c:v>
                </c:pt>
                <c:pt idx="39">
                  <c:v>116</c:v>
                </c:pt>
                <c:pt idx="40">
                  <c:v>118</c:v>
                </c:pt>
                <c:pt idx="41">
                  <c:v>119</c:v>
                </c:pt>
                <c:pt idx="42">
                  <c:v>120</c:v>
                </c:pt>
                <c:pt idx="43">
                  <c:v>122</c:v>
                </c:pt>
                <c:pt idx="44">
                  <c:v>123</c:v>
                </c:pt>
                <c:pt idx="45">
                  <c:v>124</c:v>
                </c:pt>
                <c:pt idx="46">
                  <c:v>126</c:v>
                </c:pt>
                <c:pt idx="47">
                  <c:v>129</c:v>
                </c:pt>
                <c:pt idx="48">
                  <c:v>130</c:v>
                </c:pt>
                <c:pt idx="49">
                  <c:v>132</c:v>
                </c:pt>
                <c:pt idx="50">
                  <c:v>133</c:v>
                </c:pt>
                <c:pt idx="51">
                  <c:v>134</c:v>
                </c:pt>
                <c:pt idx="52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90-3741-89F0-C7CD7A2B973A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Luleå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Blad1!$G$2:$G$54</c:f>
              <c:numCache>
                <c:formatCode>General</c:formatCode>
                <c:ptCount val="53"/>
                <c:pt idx="0">
                  <c:v>100</c:v>
                </c:pt>
                <c:pt idx="1">
                  <c:v>101</c:v>
                </c:pt>
                <c:pt idx="2">
                  <c:v>103</c:v>
                </c:pt>
                <c:pt idx="3">
                  <c:v>106</c:v>
                </c:pt>
                <c:pt idx="4">
                  <c:v>109</c:v>
                </c:pt>
                <c:pt idx="5">
                  <c:v>113</c:v>
                </c:pt>
                <c:pt idx="6">
                  <c:v>114</c:v>
                </c:pt>
                <c:pt idx="7">
                  <c:v>114</c:v>
                </c:pt>
                <c:pt idx="8">
                  <c:v>114</c:v>
                </c:pt>
                <c:pt idx="9">
                  <c:v>114</c:v>
                </c:pt>
                <c:pt idx="10">
                  <c:v>114</c:v>
                </c:pt>
                <c:pt idx="11">
                  <c:v>114</c:v>
                </c:pt>
                <c:pt idx="12">
                  <c:v>113</c:v>
                </c:pt>
                <c:pt idx="13">
                  <c:v>113</c:v>
                </c:pt>
                <c:pt idx="14">
                  <c:v>113</c:v>
                </c:pt>
                <c:pt idx="15">
                  <c:v>113</c:v>
                </c:pt>
                <c:pt idx="16">
                  <c:v>113</c:v>
                </c:pt>
                <c:pt idx="17">
                  <c:v>113</c:v>
                </c:pt>
                <c:pt idx="18">
                  <c:v>115</c:v>
                </c:pt>
                <c:pt idx="19">
                  <c:v>115</c:v>
                </c:pt>
                <c:pt idx="20">
                  <c:v>116</c:v>
                </c:pt>
                <c:pt idx="21">
                  <c:v>116</c:v>
                </c:pt>
                <c:pt idx="22">
                  <c:v>117</c:v>
                </c:pt>
                <c:pt idx="23">
                  <c:v>119</c:v>
                </c:pt>
                <c:pt idx="24">
                  <c:v>120</c:v>
                </c:pt>
                <c:pt idx="25">
                  <c:v>121</c:v>
                </c:pt>
                <c:pt idx="26">
                  <c:v>121</c:v>
                </c:pt>
                <c:pt idx="27">
                  <c:v>121</c:v>
                </c:pt>
                <c:pt idx="28">
                  <c:v>121</c:v>
                </c:pt>
                <c:pt idx="29">
                  <c:v>121</c:v>
                </c:pt>
                <c:pt idx="30">
                  <c:v>122</c:v>
                </c:pt>
                <c:pt idx="31">
                  <c:v>122</c:v>
                </c:pt>
                <c:pt idx="32">
                  <c:v>123</c:v>
                </c:pt>
                <c:pt idx="33">
                  <c:v>123</c:v>
                </c:pt>
                <c:pt idx="34">
                  <c:v>123</c:v>
                </c:pt>
                <c:pt idx="35">
                  <c:v>124</c:v>
                </c:pt>
                <c:pt idx="36">
                  <c:v>125</c:v>
                </c:pt>
                <c:pt idx="37">
                  <c:v>124</c:v>
                </c:pt>
                <c:pt idx="38">
                  <c:v>125</c:v>
                </c:pt>
                <c:pt idx="39">
                  <c:v>126</c:v>
                </c:pt>
                <c:pt idx="40">
                  <c:v>126</c:v>
                </c:pt>
                <c:pt idx="41">
                  <c:v>126</c:v>
                </c:pt>
                <c:pt idx="42">
                  <c:v>127</c:v>
                </c:pt>
                <c:pt idx="43">
                  <c:v>128</c:v>
                </c:pt>
                <c:pt idx="44">
                  <c:v>129</c:v>
                </c:pt>
                <c:pt idx="45">
                  <c:v>129</c:v>
                </c:pt>
                <c:pt idx="46">
                  <c:v>130</c:v>
                </c:pt>
                <c:pt idx="47">
                  <c:v>132</c:v>
                </c:pt>
                <c:pt idx="48">
                  <c:v>132</c:v>
                </c:pt>
                <c:pt idx="49">
                  <c:v>133</c:v>
                </c:pt>
                <c:pt idx="50">
                  <c:v>133</c:v>
                </c:pt>
                <c:pt idx="51">
                  <c:v>134</c:v>
                </c:pt>
                <c:pt idx="52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90-3741-89F0-C7CD7A2B973A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Stockholm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Blad1!$H$2:$H$54</c:f>
              <c:numCache>
                <c:formatCode>General</c:formatCode>
                <c:ptCount val="53"/>
                <c:pt idx="0">
                  <c:v>100</c:v>
                </c:pt>
                <c:pt idx="1">
                  <c:v>98</c:v>
                </c:pt>
                <c:pt idx="2">
                  <c:v>94</c:v>
                </c:pt>
                <c:pt idx="3">
                  <c:v>91</c:v>
                </c:pt>
                <c:pt idx="4">
                  <c:v>90</c:v>
                </c:pt>
                <c:pt idx="5">
                  <c:v>89</c:v>
                </c:pt>
                <c:pt idx="6">
                  <c:v>89</c:v>
                </c:pt>
                <c:pt idx="7">
                  <c:v>88</c:v>
                </c:pt>
                <c:pt idx="8">
                  <c:v>88</c:v>
                </c:pt>
                <c:pt idx="9">
                  <c:v>87</c:v>
                </c:pt>
                <c:pt idx="10">
                  <c:v>87</c:v>
                </c:pt>
                <c:pt idx="11">
                  <c:v>87</c:v>
                </c:pt>
                <c:pt idx="12">
                  <c:v>87</c:v>
                </c:pt>
                <c:pt idx="13">
                  <c:v>87</c:v>
                </c:pt>
                <c:pt idx="14">
                  <c:v>88</c:v>
                </c:pt>
                <c:pt idx="15">
                  <c:v>88</c:v>
                </c:pt>
                <c:pt idx="16">
                  <c:v>89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91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98</c:v>
                </c:pt>
                <c:pt idx="28">
                  <c:v>99</c:v>
                </c:pt>
                <c:pt idx="29">
                  <c:v>100</c:v>
                </c:pt>
                <c:pt idx="30">
                  <c:v>101</c:v>
                </c:pt>
                <c:pt idx="31">
                  <c:v>101</c:v>
                </c:pt>
                <c:pt idx="32">
                  <c:v>102</c:v>
                </c:pt>
                <c:pt idx="33">
                  <c:v>102</c:v>
                </c:pt>
                <c:pt idx="34">
                  <c:v>103</c:v>
                </c:pt>
                <c:pt idx="35">
                  <c:v>104</c:v>
                </c:pt>
                <c:pt idx="36">
                  <c:v>105</c:v>
                </c:pt>
                <c:pt idx="37">
                  <c:v>107</c:v>
                </c:pt>
                <c:pt idx="38">
                  <c:v>109</c:v>
                </c:pt>
                <c:pt idx="39">
                  <c:v>111</c:v>
                </c:pt>
                <c:pt idx="40">
                  <c:v>114</c:v>
                </c:pt>
                <c:pt idx="41">
                  <c:v>116</c:v>
                </c:pt>
                <c:pt idx="42">
                  <c:v>118</c:v>
                </c:pt>
                <c:pt idx="43">
                  <c:v>121</c:v>
                </c:pt>
                <c:pt idx="44">
                  <c:v>122</c:v>
                </c:pt>
                <c:pt idx="45">
                  <c:v>124</c:v>
                </c:pt>
                <c:pt idx="46">
                  <c:v>126</c:v>
                </c:pt>
                <c:pt idx="47">
                  <c:v>127</c:v>
                </c:pt>
                <c:pt idx="48">
                  <c:v>129</c:v>
                </c:pt>
                <c:pt idx="49">
                  <c:v>131</c:v>
                </c:pt>
                <c:pt idx="50">
                  <c:v>131</c:v>
                </c:pt>
                <c:pt idx="51">
                  <c:v>131</c:v>
                </c:pt>
                <c:pt idx="52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90-3741-89F0-C7CD7A2B973A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Skövde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Blad1!$I$2:$I$54</c:f>
              <c:numCache>
                <c:formatCode>General</c:formatCode>
                <c:ptCount val="53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104</c:v>
                </c:pt>
                <c:pt idx="4">
                  <c:v>104</c:v>
                </c:pt>
                <c:pt idx="5">
                  <c:v>104</c:v>
                </c:pt>
                <c:pt idx="6">
                  <c:v>105</c:v>
                </c:pt>
                <c:pt idx="7">
                  <c:v>105</c:v>
                </c:pt>
                <c:pt idx="8">
                  <c:v>105</c:v>
                </c:pt>
                <c:pt idx="9">
                  <c:v>105</c:v>
                </c:pt>
                <c:pt idx="10">
                  <c:v>106</c:v>
                </c:pt>
                <c:pt idx="11">
                  <c:v>106</c:v>
                </c:pt>
                <c:pt idx="12">
                  <c:v>105</c:v>
                </c:pt>
                <c:pt idx="13">
                  <c:v>106</c:v>
                </c:pt>
                <c:pt idx="14">
                  <c:v>106</c:v>
                </c:pt>
                <c:pt idx="15">
                  <c:v>107</c:v>
                </c:pt>
                <c:pt idx="16">
                  <c:v>106</c:v>
                </c:pt>
                <c:pt idx="17">
                  <c:v>107</c:v>
                </c:pt>
                <c:pt idx="18">
                  <c:v>107</c:v>
                </c:pt>
                <c:pt idx="19">
                  <c:v>108</c:v>
                </c:pt>
                <c:pt idx="20">
                  <c:v>109</c:v>
                </c:pt>
                <c:pt idx="21">
                  <c:v>110</c:v>
                </c:pt>
                <c:pt idx="22">
                  <c:v>111</c:v>
                </c:pt>
                <c:pt idx="23">
                  <c:v>112</c:v>
                </c:pt>
                <c:pt idx="24">
                  <c:v>113</c:v>
                </c:pt>
                <c:pt idx="25">
                  <c:v>113</c:v>
                </c:pt>
                <c:pt idx="26">
                  <c:v>114</c:v>
                </c:pt>
                <c:pt idx="27">
                  <c:v>113</c:v>
                </c:pt>
                <c:pt idx="28">
                  <c:v>113</c:v>
                </c:pt>
                <c:pt idx="29">
                  <c:v>113</c:v>
                </c:pt>
                <c:pt idx="30">
                  <c:v>113</c:v>
                </c:pt>
                <c:pt idx="31">
                  <c:v>113</c:v>
                </c:pt>
                <c:pt idx="32">
                  <c:v>113</c:v>
                </c:pt>
                <c:pt idx="33">
                  <c:v>114</c:v>
                </c:pt>
                <c:pt idx="34">
                  <c:v>114</c:v>
                </c:pt>
                <c:pt idx="35">
                  <c:v>115</c:v>
                </c:pt>
                <c:pt idx="36">
                  <c:v>115</c:v>
                </c:pt>
                <c:pt idx="37">
                  <c:v>115</c:v>
                </c:pt>
                <c:pt idx="38">
                  <c:v>116</c:v>
                </c:pt>
                <c:pt idx="39">
                  <c:v>117</c:v>
                </c:pt>
                <c:pt idx="40">
                  <c:v>118</c:v>
                </c:pt>
                <c:pt idx="41">
                  <c:v>119</c:v>
                </c:pt>
                <c:pt idx="42">
                  <c:v>120</c:v>
                </c:pt>
                <c:pt idx="43">
                  <c:v>121</c:v>
                </c:pt>
                <c:pt idx="44">
                  <c:v>122</c:v>
                </c:pt>
                <c:pt idx="45">
                  <c:v>123</c:v>
                </c:pt>
                <c:pt idx="46">
                  <c:v>124</c:v>
                </c:pt>
                <c:pt idx="47">
                  <c:v>126</c:v>
                </c:pt>
                <c:pt idx="48">
                  <c:v>128</c:v>
                </c:pt>
                <c:pt idx="49">
                  <c:v>129</c:v>
                </c:pt>
                <c:pt idx="50">
                  <c:v>130</c:v>
                </c:pt>
                <c:pt idx="51">
                  <c:v>131</c:v>
                </c:pt>
                <c:pt idx="52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D90-3741-89F0-C7CD7A2B973A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Östersund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Blad1!$J$2:$J$54</c:f>
              <c:numCache>
                <c:formatCode>General</c:formatCode>
                <c:ptCount val="53"/>
                <c:pt idx="0">
                  <c:v>100</c:v>
                </c:pt>
                <c:pt idx="1">
                  <c:v>102</c:v>
                </c:pt>
                <c:pt idx="2">
                  <c:v>103</c:v>
                </c:pt>
                <c:pt idx="3">
                  <c:v>105</c:v>
                </c:pt>
                <c:pt idx="4">
                  <c:v>107</c:v>
                </c:pt>
                <c:pt idx="5">
                  <c:v>109</c:v>
                </c:pt>
                <c:pt idx="6">
                  <c:v>110</c:v>
                </c:pt>
                <c:pt idx="7">
                  <c:v>111</c:v>
                </c:pt>
                <c:pt idx="8">
                  <c:v>111</c:v>
                </c:pt>
                <c:pt idx="9">
                  <c:v>111</c:v>
                </c:pt>
                <c:pt idx="10">
                  <c:v>112</c:v>
                </c:pt>
                <c:pt idx="11">
                  <c:v>113</c:v>
                </c:pt>
                <c:pt idx="12">
                  <c:v>113</c:v>
                </c:pt>
                <c:pt idx="13">
                  <c:v>113</c:v>
                </c:pt>
                <c:pt idx="14">
                  <c:v>113</c:v>
                </c:pt>
                <c:pt idx="15">
                  <c:v>113</c:v>
                </c:pt>
                <c:pt idx="16">
                  <c:v>114</c:v>
                </c:pt>
                <c:pt idx="17">
                  <c:v>114</c:v>
                </c:pt>
                <c:pt idx="18">
                  <c:v>115</c:v>
                </c:pt>
                <c:pt idx="19">
                  <c:v>116</c:v>
                </c:pt>
                <c:pt idx="20">
                  <c:v>117</c:v>
                </c:pt>
                <c:pt idx="21">
                  <c:v>118</c:v>
                </c:pt>
                <c:pt idx="22">
                  <c:v>119</c:v>
                </c:pt>
                <c:pt idx="23">
                  <c:v>119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119</c:v>
                </c:pt>
                <c:pt idx="28">
                  <c:v>118</c:v>
                </c:pt>
                <c:pt idx="29">
                  <c:v>117</c:v>
                </c:pt>
                <c:pt idx="30">
                  <c:v>117</c:v>
                </c:pt>
                <c:pt idx="31">
                  <c:v>117</c:v>
                </c:pt>
                <c:pt idx="32">
                  <c:v>117</c:v>
                </c:pt>
                <c:pt idx="33">
                  <c:v>117</c:v>
                </c:pt>
                <c:pt idx="34">
                  <c:v>118</c:v>
                </c:pt>
                <c:pt idx="35">
                  <c:v>117</c:v>
                </c:pt>
                <c:pt idx="36">
                  <c:v>118</c:v>
                </c:pt>
                <c:pt idx="37">
                  <c:v>118</c:v>
                </c:pt>
                <c:pt idx="38">
                  <c:v>118</c:v>
                </c:pt>
                <c:pt idx="39">
                  <c:v>119</c:v>
                </c:pt>
                <c:pt idx="40">
                  <c:v>119</c:v>
                </c:pt>
                <c:pt idx="41">
                  <c:v>119</c:v>
                </c:pt>
                <c:pt idx="42">
                  <c:v>120</c:v>
                </c:pt>
                <c:pt idx="43">
                  <c:v>121</c:v>
                </c:pt>
                <c:pt idx="44">
                  <c:v>122</c:v>
                </c:pt>
                <c:pt idx="45">
                  <c:v>123</c:v>
                </c:pt>
                <c:pt idx="46">
                  <c:v>124</c:v>
                </c:pt>
                <c:pt idx="47">
                  <c:v>126</c:v>
                </c:pt>
                <c:pt idx="48">
                  <c:v>127</c:v>
                </c:pt>
                <c:pt idx="49">
                  <c:v>128</c:v>
                </c:pt>
                <c:pt idx="50">
                  <c:v>129</c:v>
                </c:pt>
                <c:pt idx="51">
                  <c:v>129</c:v>
                </c:pt>
                <c:pt idx="52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90-3741-89F0-C7CD7A2B973A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Sundsvall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Blad1!$K$2:$K$54</c:f>
              <c:numCache>
                <c:formatCode>General</c:formatCode>
                <c:ptCount val="53"/>
                <c:pt idx="0">
                  <c:v>100</c:v>
                </c:pt>
                <c:pt idx="1">
                  <c:v>101</c:v>
                </c:pt>
                <c:pt idx="2">
                  <c:v>101</c:v>
                </c:pt>
                <c:pt idx="3">
                  <c:v>102</c:v>
                </c:pt>
                <c:pt idx="4">
                  <c:v>103</c:v>
                </c:pt>
                <c:pt idx="5">
                  <c:v>104</c:v>
                </c:pt>
                <c:pt idx="6">
                  <c:v>104</c:v>
                </c:pt>
                <c:pt idx="7">
                  <c:v>104</c:v>
                </c:pt>
                <c:pt idx="8">
                  <c:v>104</c:v>
                </c:pt>
                <c:pt idx="9">
                  <c:v>104</c:v>
                </c:pt>
                <c:pt idx="10">
                  <c:v>104</c:v>
                </c:pt>
                <c:pt idx="11">
                  <c:v>104</c:v>
                </c:pt>
                <c:pt idx="12">
                  <c:v>104</c:v>
                </c:pt>
                <c:pt idx="13">
                  <c:v>103</c:v>
                </c:pt>
                <c:pt idx="14">
                  <c:v>103</c:v>
                </c:pt>
                <c:pt idx="15">
                  <c:v>103</c:v>
                </c:pt>
                <c:pt idx="16">
                  <c:v>102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103</c:v>
                </c:pt>
                <c:pt idx="21">
                  <c:v>104</c:v>
                </c:pt>
                <c:pt idx="22">
                  <c:v>104</c:v>
                </c:pt>
                <c:pt idx="23">
                  <c:v>104</c:v>
                </c:pt>
                <c:pt idx="24">
                  <c:v>104</c:v>
                </c:pt>
                <c:pt idx="25">
                  <c:v>104</c:v>
                </c:pt>
                <c:pt idx="26">
                  <c:v>104</c:v>
                </c:pt>
                <c:pt idx="27">
                  <c:v>104</c:v>
                </c:pt>
                <c:pt idx="28">
                  <c:v>103</c:v>
                </c:pt>
                <c:pt idx="29">
                  <c:v>103</c:v>
                </c:pt>
                <c:pt idx="30">
                  <c:v>103</c:v>
                </c:pt>
                <c:pt idx="31">
                  <c:v>103</c:v>
                </c:pt>
                <c:pt idx="32">
                  <c:v>103</c:v>
                </c:pt>
                <c:pt idx="33">
                  <c:v>103</c:v>
                </c:pt>
                <c:pt idx="34">
                  <c:v>103</c:v>
                </c:pt>
                <c:pt idx="35">
                  <c:v>104</c:v>
                </c:pt>
                <c:pt idx="36">
                  <c:v>104</c:v>
                </c:pt>
                <c:pt idx="37">
                  <c:v>104</c:v>
                </c:pt>
                <c:pt idx="38">
                  <c:v>105</c:v>
                </c:pt>
                <c:pt idx="39">
                  <c:v>105</c:v>
                </c:pt>
                <c:pt idx="40">
                  <c:v>105</c:v>
                </c:pt>
                <c:pt idx="41">
                  <c:v>106</c:v>
                </c:pt>
                <c:pt idx="42">
                  <c:v>106</c:v>
                </c:pt>
                <c:pt idx="43">
                  <c:v>107</c:v>
                </c:pt>
                <c:pt idx="44">
                  <c:v>107</c:v>
                </c:pt>
                <c:pt idx="45">
                  <c:v>108</c:v>
                </c:pt>
                <c:pt idx="46">
                  <c:v>108</c:v>
                </c:pt>
                <c:pt idx="47">
                  <c:v>109</c:v>
                </c:pt>
                <c:pt idx="48">
                  <c:v>109</c:v>
                </c:pt>
                <c:pt idx="49">
                  <c:v>110</c:v>
                </c:pt>
                <c:pt idx="50">
                  <c:v>110</c:v>
                </c:pt>
                <c:pt idx="51">
                  <c:v>109</c:v>
                </c:pt>
                <c:pt idx="52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D90-3741-89F0-C7CD7A2B973A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Skellefteå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Blad1!$A$2:$A$54</c:f>
              <c:numCache>
                <c:formatCode>General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Blad1!$L$2:$L$54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101</c:v>
                </c:pt>
                <c:pt idx="5">
                  <c:v>102</c:v>
                </c:pt>
                <c:pt idx="6">
                  <c:v>102</c:v>
                </c:pt>
                <c:pt idx="7">
                  <c:v>103</c:v>
                </c:pt>
                <c:pt idx="8">
                  <c:v>103</c:v>
                </c:pt>
                <c:pt idx="9">
                  <c:v>103</c:v>
                </c:pt>
                <c:pt idx="10">
                  <c:v>104</c:v>
                </c:pt>
                <c:pt idx="11">
                  <c:v>104</c:v>
                </c:pt>
                <c:pt idx="12">
                  <c:v>104</c:v>
                </c:pt>
                <c:pt idx="13">
                  <c:v>104</c:v>
                </c:pt>
                <c:pt idx="14">
                  <c:v>104</c:v>
                </c:pt>
                <c:pt idx="15">
                  <c:v>104</c:v>
                </c:pt>
                <c:pt idx="16">
                  <c:v>104</c:v>
                </c:pt>
                <c:pt idx="17">
                  <c:v>104</c:v>
                </c:pt>
                <c:pt idx="18">
                  <c:v>104</c:v>
                </c:pt>
                <c:pt idx="19">
                  <c:v>105</c:v>
                </c:pt>
                <c:pt idx="20">
                  <c:v>105</c:v>
                </c:pt>
                <c:pt idx="21">
                  <c:v>106</c:v>
                </c:pt>
                <c:pt idx="22">
                  <c:v>106</c:v>
                </c:pt>
                <c:pt idx="23">
                  <c:v>106</c:v>
                </c:pt>
                <c:pt idx="24">
                  <c:v>106</c:v>
                </c:pt>
                <c:pt idx="25">
                  <c:v>106</c:v>
                </c:pt>
                <c:pt idx="26">
                  <c:v>105</c:v>
                </c:pt>
                <c:pt idx="27">
                  <c:v>104</c:v>
                </c:pt>
                <c:pt idx="28">
                  <c:v>103</c:v>
                </c:pt>
                <c:pt idx="29">
                  <c:v>102</c:v>
                </c:pt>
                <c:pt idx="30">
                  <c:v>102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100</c:v>
                </c:pt>
                <c:pt idx="41">
                  <c:v>100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  <c:pt idx="46">
                  <c:v>101</c:v>
                </c:pt>
                <c:pt idx="47">
                  <c:v>102</c:v>
                </c:pt>
                <c:pt idx="48">
                  <c:v>101</c:v>
                </c:pt>
                <c:pt idx="49">
                  <c:v>102</c:v>
                </c:pt>
                <c:pt idx="50">
                  <c:v>102</c:v>
                </c:pt>
                <c:pt idx="51">
                  <c:v>103</c:v>
                </c:pt>
                <c:pt idx="52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D90-3741-89F0-C7CD7A2B9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273743"/>
        <c:axId val="887138192"/>
      </c:lineChart>
      <c:catAx>
        <c:axId val="758273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5212A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887138192"/>
        <c:crosses val="autoZero"/>
        <c:auto val="1"/>
        <c:lblAlgn val="ctr"/>
        <c:lblOffset val="100"/>
        <c:noMultiLvlLbl val="0"/>
      </c:catAx>
      <c:valAx>
        <c:axId val="887138192"/>
        <c:scaling>
          <c:orientation val="minMax"/>
          <c:min val="80"/>
        </c:scaling>
        <c:delete val="0"/>
        <c:axPos val="l"/>
        <c:majorGridlines>
          <c:spPr>
            <a:ln w="3175" cap="flat" cmpd="sng" algn="ctr">
              <a:solidFill>
                <a:srgbClr val="05212A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75827374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784234810020357"/>
          <c:y val="0.1792586987110221"/>
          <c:w val="9.5504424966435339E-2"/>
          <c:h val="0.5201465918478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Figtree" pitchFamily="2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>
      <a:noFill/>
      <a:bevel/>
    </a:ln>
    <a:effectLst/>
  </c:spPr>
  <c:txPr>
    <a:bodyPr/>
    <a:lstStyle/>
    <a:p>
      <a:pPr>
        <a:defRPr b="1" i="0">
          <a:solidFill>
            <a:schemeClr val="tx1"/>
          </a:solidFill>
          <a:latin typeface="Avenir Heavy" panose="02000503020000020003" pitchFamily="2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'Förs total detaljhandel top 20'!$C$4</c:f>
              <c:strCache>
                <c:ptCount val="1"/>
                <c:pt idx="0">
                  <c:v>Total detaljhandel mkr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8-428F-8116-9A5A3F0C0E12}"/>
              </c:ext>
            </c:extLst>
          </c:dPt>
          <c:dPt>
            <c:idx val="7"/>
            <c:invertIfNegative val="0"/>
            <c:bubble3D val="0"/>
            <c:spPr>
              <a:solidFill>
                <a:srgbClr val="FF5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CD8-428F-8116-9A5A3F0C0E12}"/>
              </c:ext>
            </c:extLst>
          </c:dPt>
          <c:cat>
            <c:strRef>
              <c:f>'Förs total detaljhandel top 20'!$B$5:$B$24</c:f>
              <c:strCache>
                <c:ptCount val="20"/>
                <c:pt idx="0">
                  <c:v>Uppsala</c:v>
                </c:pt>
                <c:pt idx="1">
                  <c:v>Västerås</c:v>
                </c:pt>
                <c:pt idx="2">
                  <c:v>Örebro</c:v>
                </c:pt>
                <c:pt idx="3">
                  <c:v>Helsingborg</c:v>
                </c:pt>
                <c:pt idx="4">
                  <c:v>Linköping</c:v>
                </c:pt>
                <c:pt idx="5">
                  <c:v>Huddinge</c:v>
                </c:pt>
                <c:pt idx="6">
                  <c:v>Jönköping</c:v>
                </c:pt>
                <c:pt idx="7">
                  <c:v>Umeå</c:v>
                </c:pt>
                <c:pt idx="8">
                  <c:v>Norrköping</c:v>
                </c:pt>
                <c:pt idx="9">
                  <c:v>Karlstad</c:v>
                </c:pt>
                <c:pt idx="10">
                  <c:v>Järfälla</c:v>
                </c:pt>
                <c:pt idx="11">
                  <c:v>Falkenberg</c:v>
                </c:pt>
                <c:pt idx="12">
                  <c:v>Nacka</c:v>
                </c:pt>
                <c:pt idx="13">
                  <c:v>Sundsvall</c:v>
                </c:pt>
                <c:pt idx="14">
                  <c:v>Gävle</c:v>
                </c:pt>
                <c:pt idx="15">
                  <c:v>Borås</c:v>
                </c:pt>
                <c:pt idx="16">
                  <c:v>Lund</c:v>
                </c:pt>
                <c:pt idx="17">
                  <c:v>Strömstad</c:v>
                </c:pt>
                <c:pt idx="18">
                  <c:v>Halmstad</c:v>
                </c:pt>
                <c:pt idx="19">
                  <c:v>Täby</c:v>
                </c:pt>
              </c:strCache>
            </c:strRef>
          </c:cat>
          <c:val>
            <c:numRef>
              <c:f>'Förs total detaljhandel top 20'!$C$5:$C$24</c:f>
              <c:numCache>
                <c:formatCode>0</c:formatCode>
                <c:ptCount val="20"/>
                <c:pt idx="0">
                  <c:v>18213</c:v>
                </c:pt>
                <c:pt idx="1">
                  <c:v>14690</c:v>
                </c:pt>
                <c:pt idx="2">
                  <c:v>14422</c:v>
                </c:pt>
                <c:pt idx="3">
                  <c:v>14407</c:v>
                </c:pt>
                <c:pt idx="4">
                  <c:v>13754</c:v>
                </c:pt>
                <c:pt idx="5">
                  <c:v>13590</c:v>
                </c:pt>
                <c:pt idx="6">
                  <c:v>13273</c:v>
                </c:pt>
                <c:pt idx="7">
                  <c:v>12174</c:v>
                </c:pt>
                <c:pt idx="8">
                  <c:v>11244</c:v>
                </c:pt>
                <c:pt idx="9">
                  <c:v>10745</c:v>
                </c:pt>
                <c:pt idx="10">
                  <c:v>10011</c:v>
                </c:pt>
                <c:pt idx="11">
                  <c:v>9886</c:v>
                </c:pt>
                <c:pt idx="12">
                  <c:v>9256</c:v>
                </c:pt>
                <c:pt idx="13">
                  <c:v>9121</c:v>
                </c:pt>
                <c:pt idx="14">
                  <c:v>9101</c:v>
                </c:pt>
                <c:pt idx="15">
                  <c:v>9005</c:v>
                </c:pt>
                <c:pt idx="16">
                  <c:v>8646</c:v>
                </c:pt>
                <c:pt idx="17">
                  <c:v>8594</c:v>
                </c:pt>
                <c:pt idx="18">
                  <c:v>8590</c:v>
                </c:pt>
                <c:pt idx="19">
                  <c:v>8566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8-428F-8116-9A5A3F0C0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5350496"/>
        <c:axId val="1844549248"/>
      </c:barChart>
      <c:catAx>
        <c:axId val="172535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1844549248"/>
        <c:crosses val="autoZero"/>
        <c:auto val="1"/>
        <c:lblAlgn val="ctr"/>
        <c:lblOffset val="100"/>
        <c:noMultiLvlLbl val="0"/>
      </c:catAx>
      <c:valAx>
        <c:axId val="184454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5212A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172535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'Försutv total detaljhandel'!$D$4</c:f>
              <c:strCache>
                <c:ptCount val="1"/>
                <c:pt idx="0">
                  <c:v>Utveckling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E5-4604-9009-C264DAC74E57}"/>
              </c:ext>
            </c:extLst>
          </c:dPt>
          <c:cat>
            <c:strRef>
              <c:f>'Försutv total detaljhandel'!$C$5:$C$27</c:f>
              <c:strCache>
                <c:ptCount val="23"/>
                <c:pt idx="0">
                  <c:v>Umeå</c:v>
                </c:pt>
                <c:pt idx="1">
                  <c:v>Trollhättan</c:v>
                </c:pt>
                <c:pt idx="2">
                  <c:v>Jönköping</c:v>
                </c:pt>
                <c:pt idx="3">
                  <c:v>Östersund</c:v>
                </c:pt>
                <c:pt idx="4">
                  <c:v>Kristianstad</c:v>
                </c:pt>
                <c:pt idx="5">
                  <c:v>Södertälje</c:v>
                </c:pt>
                <c:pt idx="6">
                  <c:v>Eskilstuna</c:v>
                </c:pt>
                <c:pt idx="7">
                  <c:v>Karlstad</c:v>
                </c:pt>
                <c:pt idx="8">
                  <c:v>Luleå</c:v>
                </c:pt>
                <c:pt idx="9">
                  <c:v>Helsingborg</c:v>
                </c:pt>
                <c:pt idx="10">
                  <c:v>Borås</c:v>
                </c:pt>
                <c:pt idx="11">
                  <c:v>Halmstad</c:v>
                </c:pt>
                <c:pt idx="12">
                  <c:v>Örebro</c:v>
                </c:pt>
                <c:pt idx="13">
                  <c:v>Uppsala</c:v>
                </c:pt>
                <c:pt idx="14">
                  <c:v>Växjö</c:v>
                </c:pt>
                <c:pt idx="15">
                  <c:v>Västerås</c:v>
                </c:pt>
                <c:pt idx="16">
                  <c:v>Linköping</c:v>
                </c:pt>
                <c:pt idx="17">
                  <c:v>Gävle</c:v>
                </c:pt>
                <c:pt idx="18">
                  <c:v>Kalmar</c:v>
                </c:pt>
                <c:pt idx="19">
                  <c:v>Lund</c:v>
                </c:pt>
                <c:pt idx="20">
                  <c:v>Norrköping</c:v>
                </c:pt>
                <c:pt idx="21">
                  <c:v>Borlänge</c:v>
                </c:pt>
                <c:pt idx="22">
                  <c:v>Sundsvall</c:v>
                </c:pt>
              </c:strCache>
            </c:strRef>
          </c:cat>
          <c:val>
            <c:numRef>
              <c:f>'Försutv total detaljhandel'!$D$5:$D$27</c:f>
              <c:numCache>
                <c:formatCode>0%</c:formatCode>
                <c:ptCount val="23"/>
                <c:pt idx="0">
                  <c:v>0.4451566951566952</c:v>
                </c:pt>
                <c:pt idx="1">
                  <c:v>0.37566010561689867</c:v>
                </c:pt>
                <c:pt idx="2">
                  <c:v>0.36119372372064396</c:v>
                </c:pt>
                <c:pt idx="3">
                  <c:v>0.33106295149638809</c:v>
                </c:pt>
                <c:pt idx="4">
                  <c:v>0.28550392670157065</c:v>
                </c:pt>
                <c:pt idx="5">
                  <c:v>0.28248363419956357</c:v>
                </c:pt>
                <c:pt idx="6">
                  <c:v>0.27355425601039629</c:v>
                </c:pt>
                <c:pt idx="7">
                  <c:v>0.26189078097475038</c:v>
                </c:pt>
                <c:pt idx="8">
                  <c:v>0.26069759079467825</c:v>
                </c:pt>
                <c:pt idx="9">
                  <c:v>0.25968348343096959</c:v>
                </c:pt>
                <c:pt idx="10">
                  <c:v>0.25</c:v>
                </c:pt>
                <c:pt idx="11">
                  <c:v>0.2454690445121066</c:v>
                </c:pt>
                <c:pt idx="12">
                  <c:v>0.23942935716741154</c:v>
                </c:pt>
                <c:pt idx="13">
                  <c:v>0.23461225596529278</c:v>
                </c:pt>
                <c:pt idx="14">
                  <c:v>0.23285583663517229</c:v>
                </c:pt>
                <c:pt idx="15">
                  <c:v>0.21024880540451485</c:v>
                </c:pt>
                <c:pt idx="16">
                  <c:v>0.20680880933579004</c:v>
                </c:pt>
                <c:pt idx="17">
                  <c:v>0.19185437401781047</c:v>
                </c:pt>
                <c:pt idx="18">
                  <c:v>0.18331073956921218</c:v>
                </c:pt>
                <c:pt idx="19">
                  <c:v>0.17969709373720844</c:v>
                </c:pt>
                <c:pt idx="20">
                  <c:v>0.17210465964765964</c:v>
                </c:pt>
                <c:pt idx="21">
                  <c:v>0.12956053067993367</c:v>
                </c:pt>
                <c:pt idx="22">
                  <c:v>8.9855418807503806E-2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5-4604-9009-C264DAC74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08016"/>
        <c:axId val="38107056"/>
      </c:barChart>
      <c:catAx>
        <c:axId val="3810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38107056"/>
        <c:crosses val="autoZero"/>
        <c:auto val="1"/>
        <c:lblAlgn val="ctr"/>
        <c:lblOffset val="100"/>
        <c:noMultiLvlLbl val="0"/>
      </c:catAx>
      <c:valAx>
        <c:axId val="3810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5212A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3810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'Förs utv sällanköpshandel'!$D$4</c:f>
              <c:strCache>
                <c:ptCount val="1"/>
                <c:pt idx="0">
                  <c:v>Utveckling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6A-48AF-9485-25B238DC159C}"/>
              </c:ext>
            </c:extLst>
          </c:dPt>
          <c:cat>
            <c:strRef>
              <c:f>'Förs utv sällanköpshandel'!$C$5:$C$27</c:f>
              <c:strCache>
                <c:ptCount val="23"/>
                <c:pt idx="0">
                  <c:v>Umeå</c:v>
                </c:pt>
                <c:pt idx="1">
                  <c:v>Trollhättan</c:v>
                </c:pt>
                <c:pt idx="2">
                  <c:v>Östersund</c:v>
                </c:pt>
                <c:pt idx="3">
                  <c:v>Jönköping</c:v>
                </c:pt>
                <c:pt idx="4">
                  <c:v>Karlstad</c:v>
                </c:pt>
                <c:pt idx="5">
                  <c:v>Kristianstad</c:v>
                </c:pt>
                <c:pt idx="6">
                  <c:v>Borås</c:v>
                </c:pt>
                <c:pt idx="7">
                  <c:v>Halmstad</c:v>
                </c:pt>
                <c:pt idx="8">
                  <c:v>Örebro</c:v>
                </c:pt>
                <c:pt idx="9">
                  <c:v>Växjö</c:v>
                </c:pt>
                <c:pt idx="10">
                  <c:v>Eskilstuna</c:v>
                </c:pt>
                <c:pt idx="11">
                  <c:v>Västerås</c:v>
                </c:pt>
                <c:pt idx="12">
                  <c:v>Linköping</c:v>
                </c:pt>
                <c:pt idx="13">
                  <c:v>Helsingborg</c:v>
                </c:pt>
                <c:pt idx="14">
                  <c:v>Kalmar</c:v>
                </c:pt>
                <c:pt idx="15">
                  <c:v>Uppsala</c:v>
                </c:pt>
                <c:pt idx="16">
                  <c:v>Borlänge</c:v>
                </c:pt>
                <c:pt idx="17">
                  <c:v>Gävle</c:v>
                </c:pt>
                <c:pt idx="18">
                  <c:v>Södertälje</c:v>
                </c:pt>
                <c:pt idx="19">
                  <c:v>Luleå</c:v>
                </c:pt>
                <c:pt idx="20">
                  <c:v>Norrköping</c:v>
                </c:pt>
                <c:pt idx="21">
                  <c:v>Lund</c:v>
                </c:pt>
                <c:pt idx="22">
                  <c:v>Sundsvall</c:v>
                </c:pt>
              </c:strCache>
            </c:strRef>
          </c:cat>
          <c:val>
            <c:numRef>
              <c:f>'Förs utv sällanköpshandel'!$D$5:$D$27</c:f>
              <c:numCache>
                <c:formatCode>0%</c:formatCode>
                <c:ptCount val="23"/>
                <c:pt idx="0">
                  <c:v>0.4242683187353129</c:v>
                </c:pt>
                <c:pt idx="1">
                  <c:v>0.33277661795407099</c:v>
                </c:pt>
                <c:pt idx="2">
                  <c:v>0.27223719676549862</c:v>
                </c:pt>
                <c:pt idx="3">
                  <c:v>0.22258508078377459</c:v>
                </c:pt>
                <c:pt idx="4">
                  <c:v>0.21758203193542736</c:v>
                </c:pt>
                <c:pt idx="5">
                  <c:v>0.20016429353778742</c:v>
                </c:pt>
                <c:pt idx="6">
                  <c:v>0.15863300178525885</c:v>
                </c:pt>
                <c:pt idx="7">
                  <c:v>0.15183803942461371</c:v>
                </c:pt>
                <c:pt idx="8">
                  <c:v>0.14206514206514198</c:v>
                </c:pt>
                <c:pt idx="9">
                  <c:v>0.13173957273652093</c:v>
                </c:pt>
                <c:pt idx="10">
                  <c:v>0.11612711612711624</c:v>
                </c:pt>
                <c:pt idx="11">
                  <c:v>0.10942534908700319</c:v>
                </c:pt>
                <c:pt idx="12">
                  <c:v>0.10815822002472197</c:v>
                </c:pt>
                <c:pt idx="13">
                  <c:v>0.10684563758389265</c:v>
                </c:pt>
                <c:pt idx="14">
                  <c:v>0.10212569316081321</c:v>
                </c:pt>
                <c:pt idx="15">
                  <c:v>9.8023160603579296E-2</c:v>
                </c:pt>
                <c:pt idx="16">
                  <c:v>7.7943078913324637E-2</c:v>
                </c:pt>
                <c:pt idx="17">
                  <c:v>6.9678244193479566E-2</c:v>
                </c:pt>
                <c:pt idx="18">
                  <c:v>6.5946779791747012E-2</c:v>
                </c:pt>
                <c:pt idx="19">
                  <c:v>6.1533399144455325E-2</c:v>
                </c:pt>
                <c:pt idx="20">
                  <c:v>3.6036036036036112E-2</c:v>
                </c:pt>
                <c:pt idx="21">
                  <c:v>1.3137151865475483E-2</c:v>
                </c:pt>
                <c:pt idx="22">
                  <c:v>-4.9171167815235561E-2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A-48AF-9485-25B238DC1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735024"/>
        <c:axId val="1149733104"/>
      </c:barChart>
      <c:catAx>
        <c:axId val="114973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1149733104"/>
        <c:crosses val="autoZero"/>
        <c:auto val="1"/>
        <c:lblAlgn val="ctr"/>
        <c:lblOffset val="100"/>
        <c:noMultiLvlLbl val="0"/>
      </c:catAx>
      <c:valAx>
        <c:axId val="114973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5212A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114973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95759071298014E-2"/>
          <c:y val="2.9090972698424068E-2"/>
          <c:w val="0.75793573318340535"/>
          <c:h val="0.86863874446943545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Sällanköps- varor</c:v>
                </c:pt>
              </c:strCache>
            </c:strRef>
          </c:tx>
          <c:spPr>
            <a:ln w="28575" cap="rnd">
              <a:solidFill>
                <a:srgbClr val="FF5500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Blad1!$B$2:$B$11</c:f>
              <c:numCache>
                <c:formatCode>General</c:formatCode>
                <c:ptCount val="10"/>
                <c:pt idx="0">
                  <c:v>112</c:v>
                </c:pt>
                <c:pt idx="1">
                  <c:v>130</c:v>
                </c:pt>
                <c:pt idx="2">
                  <c:v>133</c:v>
                </c:pt>
                <c:pt idx="3">
                  <c:v>133</c:v>
                </c:pt>
                <c:pt idx="4">
                  <c:v>134</c:v>
                </c:pt>
                <c:pt idx="5">
                  <c:v>132</c:v>
                </c:pt>
                <c:pt idx="6">
                  <c:v>133</c:v>
                </c:pt>
                <c:pt idx="7">
                  <c:v>132</c:v>
                </c:pt>
                <c:pt idx="8">
                  <c:v>133</c:v>
                </c:pt>
                <c:pt idx="9" formatCode="0">
                  <c:v>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AB-48C0-B6B0-05C29BFE716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Total detaljhandel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Blad1!$C$2:$C$11</c:f>
              <c:numCache>
                <c:formatCode>General</c:formatCode>
                <c:ptCount val="10"/>
                <c:pt idx="0">
                  <c:v>107</c:v>
                </c:pt>
                <c:pt idx="1">
                  <c:v>117</c:v>
                </c:pt>
                <c:pt idx="2">
                  <c:v>118</c:v>
                </c:pt>
                <c:pt idx="3">
                  <c:v>118</c:v>
                </c:pt>
                <c:pt idx="4">
                  <c:v>119</c:v>
                </c:pt>
                <c:pt idx="5">
                  <c:v>119</c:v>
                </c:pt>
                <c:pt idx="6">
                  <c:v>120</c:v>
                </c:pt>
                <c:pt idx="7">
                  <c:v>118</c:v>
                </c:pt>
                <c:pt idx="8">
                  <c:v>117</c:v>
                </c:pt>
                <c:pt idx="9" formatCode="0">
                  <c:v>118.13265615813222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AB-48C0-B6B0-05C29BFE716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Dagligvaror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Blad1!$D$2:$D$11</c:f>
              <c:numCache>
                <c:formatCode>General</c:formatCode>
                <c:ptCount val="10"/>
                <c:pt idx="0">
                  <c:v>101</c:v>
                </c:pt>
                <c:pt idx="1">
                  <c:v>102</c:v>
                </c:pt>
                <c:pt idx="2">
                  <c:v>102</c:v>
                </c:pt>
                <c:pt idx="3">
                  <c:v>103</c:v>
                </c:pt>
                <c:pt idx="4">
                  <c:v>103</c:v>
                </c:pt>
                <c:pt idx="5">
                  <c:v>107</c:v>
                </c:pt>
                <c:pt idx="6">
                  <c:v>106</c:v>
                </c:pt>
                <c:pt idx="7">
                  <c:v>103</c:v>
                </c:pt>
                <c:pt idx="8">
                  <c:v>102</c:v>
                </c:pt>
                <c:pt idx="9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AB-48C0-B6B0-05C29BFE7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8273743"/>
        <c:axId val="887138192"/>
      </c:lineChart>
      <c:catAx>
        <c:axId val="758273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5212A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887138192"/>
        <c:crosses val="autoZero"/>
        <c:auto val="1"/>
        <c:lblAlgn val="ctr"/>
        <c:lblOffset val="100"/>
        <c:noMultiLvlLbl val="0"/>
      </c:catAx>
      <c:valAx>
        <c:axId val="887138192"/>
        <c:scaling>
          <c:orientation val="minMax"/>
          <c:max val="150"/>
          <c:min val="80"/>
        </c:scaling>
        <c:delete val="0"/>
        <c:axPos val="l"/>
        <c:majorGridlines>
          <c:spPr>
            <a:ln w="3175" cap="flat" cmpd="sng" algn="ctr">
              <a:solidFill>
                <a:srgbClr val="05212A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75827374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73273959202853"/>
          <c:y val="0.1792586987110221"/>
          <c:w val="0.11746751930510277"/>
          <c:h val="0.5201465918478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Figtree" pitchFamily="2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>
      <a:noFill/>
      <a:bevel/>
    </a:ln>
    <a:effectLst/>
  </c:spPr>
  <c:txPr>
    <a:bodyPr/>
    <a:lstStyle/>
    <a:p>
      <a:pPr>
        <a:defRPr b="1" i="0">
          <a:solidFill>
            <a:schemeClr val="tx1"/>
          </a:solidFill>
          <a:latin typeface="Avenir Heavy" panose="02000503020000020003" pitchFamily="2" charset="0"/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Gästnätter!$G$2</c:f>
              <c:strCache>
                <c:ptCount val="1"/>
                <c:pt idx="0">
                  <c:v>Antal gästnätter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5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5B-40CF-9A16-D958CC1CAE1D}"/>
              </c:ext>
            </c:extLst>
          </c:dPt>
          <c:cat>
            <c:numRef>
              <c:f>Gästnätter!$F$3:$F$14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Gästnätter!$G$3:$G$14</c:f>
              <c:numCache>
                <c:formatCode>General</c:formatCode>
                <c:ptCount val="12"/>
                <c:pt idx="0">
                  <c:v>482399</c:v>
                </c:pt>
                <c:pt idx="1">
                  <c:v>542275</c:v>
                </c:pt>
                <c:pt idx="2">
                  <c:v>571271</c:v>
                </c:pt>
                <c:pt idx="3">
                  <c:v>643780</c:v>
                </c:pt>
                <c:pt idx="4">
                  <c:v>675530</c:v>
                </c:pt>
                <c:pt idx="5">
                  <c:v>683500</c:v>
                </c:pt>
                <c:pt idx="6">
                  <c:v>724977</c:v>
                </c:pt>
                <c:pt idx="7">
                  <c:v>471010</c:v>
                </c:pt>
                <c:pt idx="8">
                  <c:v>623609</c:v>
                </c:pt>
                <c:pt idx="9">
                  <c:v>775322</c:v>
                </c:pt>
                <c:pt idx="10">
                  <c:v>772342</c:v>
                </c:pt>
                <c:pt idx="11">
                  <c:v>751977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B-40CF-9A16-D958CC1CA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686239"/>
        <c:axId val="820690079"/>
      </c:barChart>
      <c:catAx>
        <c:axId val="82068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820690079"/>
        <c:crosses val="autoZero"/>
        <c:auto val="1"/>
        <c:lblAlgn val="ctr"/>
        <c:lblOffset val="100"/>
        <c:noMultiLvlLbl val="0"/>
      </c:catAx>
      <c:valAx>
        <c:axId val="82069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sv-SE"/>
          </a:p>
        </c:txPr>
        <c:crossAx val="82068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571D054-AD9A-E00D-4649-7D8F8CE61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CF2D9D0-D9C2-8650-34B0-54452B95D2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F1BC-0B4F-F941-B21F-0319DA8A6FC2}" type="datetimeFigureOut">
              <a:rPr lang="sv-SE" smtClean="0"/>
              <a:t>2025-12-16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62C237-0C06-B5F3-7F67-A5E4B0E8F4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DF719E-AD40-A9DC-7B88-F7B00A200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68563-7EFC-FD4E-8E03-310AE53768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09599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3510-33BF-6145-9E10-C4F808371A30}" type="datetimeFigureOut">
              <a:rPr lang="sv-SE" smtClean="0"/>
              <a:t>2025-12-16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4EF6-0C9C-4446-8B2B-0FF30A19A8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53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Umeå är den största handelsstaden i norra Sverige. </a:t>
            </a:r>
          </a:p>
          <a:p>
            <a:r>
              <a:rPr lang="sv-SE" dirty="0"/>
              <a:t>Handel i Umeå har haft en mycket stark utveckling under de senaste 10 åren.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4EF6-0C9C-4446-8B2B-0FF30A19A82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789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A9CA-AA2E-77D6-ECB6-B6F0F09B9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97DB8C9-50BB-3AC3-83D1-96E124738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109EBE3-BF37-30B9-ADCB-BC3F192E5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Diagrammet visar försäljningsindex i Umeå kommun 2015-2024 i kategorierna sällanköpsvaror, total detaljhandel och dagligvaror. Inflödet av köpkraft ökar.</a:t>
            </a:r>
          </a:p>
          <a:p>
            <a:endParaRPr lang="sv-SE" dirty="0"/>
          </a:p>
          <a:p>
            <a:r>
              <a:rPr lang="sv-SE" dirty="0"/>
              <a:t>Försäljningsindex mäter totala försäljning för alla företag inom handel i kommunen i relation till kommunens konsumtionsunderlag.</a:t>
            </a:r>
          </a:p>
          <a:p>
            <a:r>
              <a:rPr lang="sv-SE" dirty="0"/>
              <a:t>Det höga indexet visar på att Umeå har ett mycket starkt inflöde av kunder från andra kommuner.</a:t>
            </a:r>
          </a:p>
          <a:p>
            <a:endParaRPr lang="sv-SE" dirty="0"/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Datakällor: SUN, SCB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0FA9240-A7B6-4430-60AC-7885E6642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4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A548E-38CB-FEAA-5956-3060F063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AB0B798-12DB-800A-0FDC-9CB20CAD8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0D911E9-F38D-FD33-312F-1CB03E9B6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Ansenlig procentuell ökning av gästnätter över tid. God återhämtning efter pandemin.</a:t>
            </a:r>
          </a:p>
          <a:p>
            <a:endParaRPr lang="sv-SE" dirty="0"/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Datakälla: Visit Umeå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028DA9-D822-CD5E-CE38-7B5C4B819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4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4EF6-0C9C-4446-8B2B-0FF30A19A82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76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6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Diagrammet visar indexerad förändring i befolkning (ökning för de flesta) över tid, i ett urval av svenska kommuner.</a:t>
            </a:r>
          </a:p>
          <a:p>
            <a:endParaRPr lang="sv-SE" dirty="0"/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Datakällor: SUN, SCB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5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A951C-1EC0-067F-5326-1EBB224E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97FEEF7-9D52-34F0-DAC6-286482B26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DA15DA2-996C-DD40-4411-BCF77EEBA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Newsec</a:t>
            </a:r>
            <a:r>
              <a:rPr lang="sv-SE" dirty="0"/>
              <a:t> rankar Umeå på plats 6 i sin ranking över fastighetsmarknaderna i Sveriges 29 största kommuner, Framtidens tillväxtmarknader nr. 16 från 2024.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3304D61-65F1-AB28-0720-1AA104A21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9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4EF6-0C9C-4446-8B2B-0FF30A19A82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57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99631-E2B8-0239-84A7-01919B2F8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E6B0870-7CE1-6772-2ED5-4453D47C7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8CA8820-4B73-9BE1-7BC3-DC8A2AA94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Diagrammet visar total försäljning inom detaljhandeln under 2024. Avgränsningen är topp 20 i kategorin större städer.</a:t>
            </a:r>
          </a:p>
          <a:p>
            <a:endParaRPr lang="sv-SE" dirty="0"/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Datakällor: SUN, SCB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A763CB-5895-5E39-C417-69C6CDC20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0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3CFE8-6BAD-02ED-65B7-54D3700D3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F255283-E43C-63D9-0051-2818EB7A0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B79548F-EB78-8DF8-B324-C117B04CD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Diagrammet visar procentuell försäljningsutveckling i total detaljhandel mellan 2015-2024. Avgränsningen i kommungrupp större stad.</a:t>
            </a:r>
          </a:p>
          <a:p>
            <a:endParaRPr lang="sv-SE" dirty="0"/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Datakällor: SUN, SCB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02F062-8373-FC28-70BA-8729C1F29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64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0784C-4A7A-4927-65E8-3FA6352B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88D43EB-4C98-0858-B0EA-2EB9F1403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55F593C-34D2-DAD6-F90F-09338C90C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Diagrammet visar procentuell försäljningsutveckling i total sällanköpshandel mellan 2015-2024. Avgränsningen i kommungrupp större stad.</a:t>
            </a:r>
          </a:p>
          <a:p>
            <a:endParaRPr lang="sv-SE" dirty="0"/>
          </a:p>
          <a:p>
            <a:r>
              <a:rPr lang="sv-SE" dirty="0"/>
              <a:t>I kommungruppen större stad har Umeå under perioden 2015-2024 den högsta utvecklingen i Sverige.</a:t>
            </a:r>
          </a:p>
          <a:p>
            <a:endParaRPr lang="sv-SE" dirty="0"/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Datakällor: SUN, SCB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0C4359-8C70-9196-2549-37616DB0F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F4EF6-0C9C-4446-8B2B-0FF30A19A82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2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- vint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04D63EE3-E245-2209-B2B6-E0EFEC578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0EA4F1F-5C02-287E-29D2-A483C3E7B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4400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1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448989-D817-5E95-1D06-D2B9A5B927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E5F49D-55D7-7CB8-DC2F-5EBE25784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DE7BEE26-17B1-BBD9-FA15-711A6E2340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6732E0F-6D67-C4BA-83CA-40B62BEB9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483399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C130888-DA6E-4661-F290-669015552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085" y="5245769"/>
            <a:ext cx="15550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 -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483399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C130888-DA6E-4661-F290-669015552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085" y="5245769"/>
            <a:ext cx="15550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U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5234CBCA-42D1-A710-11B5-47921EBF6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  <a:custGeom>
            <a:avLst/>
            <a:gdLst>
              <a:gd name="connsiteX0" fmla="*/ 0 w 5400675"/>
              <a:gd name="connsiteY0" fmla="*/ 0 h 3239769"/>
              <a:gd name="connsiteX1" fmla="*/ 5400675 w 5400675"/>
              <a:gd name="connsiteY1" fmla="*/ 0 h 3239769"/>
              <a:gd name="connsiteX2" fmla="*/ 5400675 w 5400675"/>
              <a:gd name="connsiteY2" fmla="*/ 3239769 h 3239769"/>
              <a:gd name="connsiteX3" fmla="*/ 2055495 w 5400675"/>
              <a:gd name="connsiteY3" fmla="*/ 3239769 h 3239769"/>
              <a:gd name="connsiteX4" fmla="*/ 2055495 w 5400675"/>
              <a:gd name="connsiteY4" fmla="*/ 1813560 h 3239769"/>
              <a:gd name="connsiteX5" fmla="*/ 0 w 5400675"/>
              <a:gd name="connsiteY5" fmla="*/ 1813560 h 32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675" h="3239769">
                <a:moveTo>
                  <a:pt x="0" y="0"/>
                </a:moveTo>
                <a:lnTo>
                  <a:pt x="5400675" y="0"/>
                </a:lnTo>
                <a:lnTo>
                  <a:pt x="5400675" y="3239769"/>
                </a:lnTo>
                <a:lnTo>
                  <a:pt x="2055495" y="3239769"/>
                </a:lnTo>
                <a:lnTo>
                  <a:pt x="2055495" y="1813560"/>
                </a:lnTo>
                <a:lnTo>
                  <a:pt x="0" y="1813560"/>
                </a:lnTo>
                <a:close/>
              </a:path>
            </a:pathLst>
          </a:custGeom>
          <a:noFill/>
        </p:spPr>
        <p:txBody>
          <a:bodyPr wrap="square"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BD28DD-3DDB-4678-7EA9-6A4CEC03A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5235734"/>
            <a:ext cx="1559291" cy="936000"/>
          </a:xfrm>
          <a:prstGeom prst="rect">
            <a:avLst/>
          </a:prstGeom>
        </p:spPr>
      </p:pic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27758C58-7549-4DAE-8E9B-028224B76D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2063073 w 6096000"/>
              <a:gd name="connsiteY0" fmla="*/ 1011819 h 6858000"/>
              <a:gd name="connsiteX1" fmla="*/ 2063073 w 6096000"/>
              <a:gd name="connsiteY1" fmla="*/ 4584640 h 6858000"/>
              <a:gd name="connsiteX2" fmla="*/ 3047255 w 6096000"/>
              <a:gd name="connsiteY2" fmla="*/ 5567632 h 6858000"/>
              <a:gd name="connsiteX3" fmla="*/ 4031436 w 6096000"/>
              <a:gd name="connsiteY3" fmla="*/ 4584640 h 6858000"/>
              <a:gd name="connsiteX4" fmla="*/ 4031436 w 6096000"/>
              <a:gd name="connsiteY4" fmla="*/ 1011819 h 6858000"/>
              <a:gd name="connsiteX5" fmla="*/ 3890885 w 6096000"/>
              <a:gd name="connsiteY5" fmla="*/ 1011819 h 6858000"/>
              <a:gd name="connsiteX6" fmla="*/ 3890885 w 6096000"/>
              <a:gd name="connsiteY6" fmla="*/ 4584640 h 6858000"/>
              <a:gd name="connsiteX7" fmla="*/ 3047255 w 6096000"/>
              <a:gd name="connsiteY7" fmla="*/ 5427250 h 6858000"/>
              <a:gd name="connsiteX8" fmla="*/ 2203625 w 6096000"/>
              <a:gd name="connsiteY8" fmla="*/ 4584640 h 6858000"/>
              <a:gd name="connsiteX9" fmla="*/ 2203625 w 6096000"/>
              <a:gd name="connsiteY9" fmla="*/ 1011819 h 6858000"/>
              <a:gd name="connsiteX10" fmla="*/ 2343037 w 6096000"/>
              <a:gd name="connsiteY10" fmla="*/ 1011818 h 6858000"/>
              <a:gd name="connsiteX11" fmla="*/ 2343037 w 6096000"/>
              <a:gd name="connsiteY11" fmla="*/ 4594236 h 6858000"/>
              <a:gd name="connsiteX12" fmla="*/ 3048214 w 6096000"/>
              <a:gd name="connsiteY12" fmla="*/ 5298243 h 6858000"/>
              <a:gd name="connsiteX13" fmla="*/ 3753390 w 6096000"/>
              <a:gd name="connsiteY13" fmla="*/ 4594236 h 6858000"/>
              <a:gd name="connsiteX14" fmla="*/ 3753390 w 6096000"/>
              <a:gd name="connsiteY14" fmla="*/ 1011818 h 6858000"/>
              <a:gd name="connsiteX15" fmla="*/ 3612398 w 6096000"/>
              <a:gd name="connsiteY15" fmla="*/ 1011818 h 6858000"/>
              <a:gd name="connsiteX16" fmla="*/ 3612398 w 6096000"/>
              <a:gd name="connsiteY16" fmla="*/ 4594236 h 6858000"/>
              <a:gd name="connsiteX17" fmla="*/ 3048214 w 6096000"/>
              <a:gd name="connsiteY17" fmla="*/ 5157484 h 6858000"/>
              <a:gd name="connsiteX18" fmla="*/ 2484030 w 6096000"/>
              <a:gd name="connsiteY18" fmla="*/ 4594236 h 6858000"/>
              <a:gd name="connsiteX19" fmla="*/ 2484030 w 6096000"/>
              <a:gd name="connsiteY19" fmla="*/ 1011818 h 6858000"/>
              <a:gd name="connsiteX20" fmla="*/ 1784821 w 6096000"/>
              <a:gd name="connsiteY20" fmla="*/ 1009581 h 6858000"/>
              <a:gd name="connsiteX21" fmla="*/ 1784821 w 6096000"/>
              <a:gd name="connsiteY21" fmla="*/ 4583070 h 6858000"/>
              <a:gd name="connsiteX22" fmla="*/ 3046302 w 6096000"/>
              <a:gd name="connsiteY22" fmla="*/ 5847168 h 6858000"/>
              <a:gd name="connsiteX23" fmla="*/ 4307782 w 6096000"/>
              <a:gd name="connsiteY23" fmla="*/ 4583070 h 6858000"/>
              <a:gd name="connsiteX24" fmla="*/ 4307782 w 6096000"/>
              <a:gd name="connsiteY24" fmla="*/ 1009581 h 6858000"/>
              <a:gd name="connsiteX25" fmla="*/ 4167559 w 6096000"/>
              <a:gd name="connsiteY25" fmla="*/ 1009581 h 6858000"/>
              <a:gd name="connsiteX26" fmla="*/ 4167559 w 6096000"/>
              <a:gd name="connsiteY26" fmla="*/ 4583070 h 6858000"/>
              <a:gd name="connsiteX27" fmla="*/ 3046302 w 6096000"/>
              <a:gd name="connsiteY27" fmla="*/ 5706759 h 6858000"/>
              <a:gd name="connsiteX28" fmla="*/ 1924938 w 6096000"/>
              <a:gd name="connsiteY28" fmla="*/ 4583070 h 6858000"/>
              <a:gd name="connsiteX29" fmla="*/ 1924938 w 6096000"/>
              <a:gd name="connsiteY29" fmla="*/ 1009581 h 6858000"/>
              <a:gd name="connsiteX30" fmla="*/ 2628529 w 6096000"/>
              <a:gd name="connsiteY30" fmla="*/ 1003344 h 6858000"/>
              <a:gd name="connsiteX31" fmla="*/ 2628529 w 6096000"/>
              <a:gd name="connsiteY31" fmla="*/ 4586089 h 6858000"/>
              <a:gd name="connsiteX32" fmla="*/ 3049274 w 6096000"/>
              <a:gd name="connsiteY32" fmla="*/ 5008617 h 6858000"/>
              <a:gd name="connsiteX33" fmla="*/ 3049168 w 6096000"/>
              <a:gd name="connsiteY33" fmla="*/ 5008511 h 6858000"/>
              <a:gd name="connsiteX34" fmla="*/ 3469914 w 6096000"/>
              <a:gd name="connsiteY34" fmla="*/ 4585983 h 6858000"/>
              <a:gd name="connsiteX35" fmla="*/ 3469914 w 6096000"/>
              <a:gd name="connsiteY35" fmla="*/ 1003344 h 6858000"/>
              <a:gd name="connsiteX36" fmla="*/ 3329736 w 6096000"/>
              <a:gd name="connsiteY36" fmla="*/ 1003344 h 6858000"/>
              <a:gd name="connsiteX37" fmla="*/ 3329736 w 6096000"/>
              <a:gd name="connsiteY37" fmla="*/ 4586089 h 6858000"/>
              <a:gd name="connsiteX38" fmla="*/ 3049274 w 6096000"/>
              <a:gd name="connsiteY38" fmla="*/ 4867739 h 6858000"/>
              <a:gd name="connsiteX39" fmla="*/ 2768813 w 6096000"/>
              <a:gd name="connsiteY39" fmla="*/ 4586089 h 6858000"/>
              <a:gd name="connsiteX40" fmla="*/ 2768813 w 6096000"/>
              <a:gd name="connsiteY40" fmla="*/ 1003344 h 6858000"/>
              <a:gd name="connsiteX41" fmla="*/ 0 w 6096000"/>
              <a:gd name="connsiteY41" fmla="*/ 0 h 6858000"/>
              <a:gd name="connsiteX42" fmla="*/ 6096000 w 6096000"/>
              <a:gd name="connsiteY42" fmla="*/ 0 h 6858000"/>
              <a:gd name="connsiteX43" fmla="*/ 6096000 w 6096000"/>
              <a:gd name="connsiteY43" fmla="*/ 6858000 h 6858000"/>
              <a:gd name="connsiteX44" fmla="*/ 0 w 6096000"/>
              <a:gd name="connsiteY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96000" h="6858000">
                <a:moveTo>
                  <a:pt x="2063073" y="1011819"/>
                </a:moveTo>
                <a:lnTo>
                  <a:pt x="2063073" y="4584640"/>
                </a:lnTo>
                <a:cubicBezTo>
                  <a:pt x="2063073" y="5126599"/>
                  <a:pt x="2504640" y="5567632"/>
                  <a:pt x="3047255" y="5567632"/>
                </a:cubicBezTo>
                <a:cubicBezTo>
                  <a:pt x="3589870" y="5567632"/>
                  <a:pt x="4031436" y="5126599"/>
                  <a:pt x="4031436" y="4584640"/>
                </a:cubicBezTo>
                <a:lnTo>
                  <a:pt x="4031436" y="1011819"/>
                </a:lnTo>
                <a:lnTo>
                  <a:pt x="3890885" y="1011819"/>
                </a:lnTo>
                <a:lnTo>
                  <a:pt x="3890885" y="4584640"/>
                </a:lnTo>
                <a:cubicBezTo>
                  <a:pt x="3890885" y="5049283"/>
                  <a:pt x="3512460" y="5427250"/>
                  <a:pt x="3047255" y="5427250"/>
                </a:cubicBezTo>
                <a:cubicBezTo>
                  <a:pt x="2582050" y="5427250"/>
                  <a:pt x="2203625" y="5049283"/>
                  <a:pt x="2203625" y="4584640"/>
                </a:cubicBezTo>
                <a:lnTo>
                  <a:pt x="2203625" y="1011819"/>
                </a:lnTo>
                <a:close/>
                <a:moveTo>
                  <a:pt x="2343037" y="1011818"/>
                </a:moveTo>
                <a:lnTo>
                  <a:pt x="2343037" y="4594236"/>
                </a:lnTo>
                <a:cubicBezTo>
                  <a:pt x="2343037" y="4982389"/>
                  <a:pt x="2659416" y="5298243"/>
                  <a:pt x="3048214" y="5298243"/>
                </a:cubicBezTo>
                <a:cubicBezTo>
                  <a:pt x="3437011" y="5298243"/>
                  <a:pt x="3753390" y="4982389"/>
                  <a:pt x="3753390" y="4594236"/>
                </a:cubicBezTo>
                <a:lnTo>
                  <a:pt x="3753390" y="1011818"/>
                </a:lnTo>
                <a:lnTo>
                  <a:pt x="3612398" y="1011818"/>
                </a:lnTo>
                <a:lnTo>
                  <a:pt x="3612398" y="4594236"/>
                </a:lnTo>
                <a:cubicBezTo>
                  <a:pt x="3612398" y="4904758"/>
                  <a:pt x="3359359" y="5157484"/>
                  <a:pt x="3048214" y="5157484"/>
                </a:cubicBezTo>
                <a:cubicBezTo>
                  <a:pt x="2737069" y="5157484"/>
                  <a:pt x="2484030" y="4904865"/>
                  <a:pt x="2484030" y="4594236"/>
                </a:cubicBezTo>
                <a:lnTo>
                  <a:pt x="2484030" y="1011818"/>
                </a:lnTo>
                <a:close/>
                <a:moveTo>
                  <a:pt x="1784821" y="1009581"/>
                </a:moveTo>
                <a:lnTo>
                  <a:pt x="1784821" y="4583070"/>
                </a:lnTo>
                <a:cubicBezTo>
                  <a:pt x="1784821" y="5281174"/>
                  <a:pt x="2349536" y="5847168"/>
                  <a:pt x="3046302" y="5847168"/>
                </a:cubicBezTo>
                <a:cubicBezTo>
                  <a:pt x="3742961" y="5847168"/>
                  <a:pt x="4307782" y="5281281"/>
                  <a:pt x="4307782" y="4583070"/>
                </a:cubicBezTo>
                <a:lnTo>
                  <a:pt x="4307782" y="1009581"/>
                </a:lnTo>
                <a:lnTo>
                  <a:pt x="4167559" y="1009581"/>
                </a:lnTo>
                <a:lnTo>
                  <a:pt x="4167559" y="4583070"/>
                </a:lnTo>
                <a:cubicBezTo>
                  <a:pt x="4167559" y="5202674"/>
                  <a:pt x="3664516" y="5706759"/>
                  <a:pt x="3046302" y="5706759"/>
                </a:cubicBezTo>
                <a:cubicBezTo>
                  <a:pt x="2428087" y="5706759"/>
                  <a:pt x="1924938" y="5202567"/>
                  <a:pt x="1924938" y="4583070"/>
                </a:cubicBezTo>
                <a:lnTo>
                  <a:pt x="1924938" y="1009581"/>
                </a:lnTo>
                <a:close/>
                <a:moveTo>
                  <a:pt x="2628529" y="1003344"/>
                </a:moveTo>
                <a:lnTo>
                  <a:pt x="2628529" y="4586089"/>
                </a:lnTo>
                <a:cubicBezTo>
                  <a:pt x="2628529" y="4819002"/>
                  <a:pt x="2817238" y="5008617"/>
                  <a:pt x="3049274" y="5008617"/>
                </a:cubicBezTo>
                <a:lnTo>
                  <a:pt x="3049168" y="5008511"/>
                </a:lnTo>
                <a:cubicBezTo>
                  <a:pt x="3281098" y="5008511"/>
                  <a:pt x="3469914" y="4819002"/>
                  <a:pt x="3469914" y="4585983"/>
                </a:cubicBezTo>
                <a:lnTo>
                  <a:pt x="3469914" y="1003344"/>
                </a:lnTo>
                <a:lnTo>
                  <a:pt x="3329736" y="1003344"/>
                </a:lnTo>
                <a:lnTo>
                  <a:pt x="3329736" y="4586089"/>
                </a:lnTo>
                <a:cubicBezTo>
                  <a:pt x="3329736" y="4741365"/>
                  <a:pt x="3203895" y="4867739"/>
                  <a:pt x="3049274" y="4867739"/>
                </a:cubicBezTo>
                <a:cubicBezTo>
                  <a:pt x="2894654" y="4867739"/>
                  <a:pt x="2768813" y="4741365"/>
                  <a:pt x="2768813" y="4586089"/>
                </a:cubicBezTo>
                <a:lnTo>
                  <a:pt x="2768813" y="1003344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84000" tIns="684000" rIns="90000" bIns="468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</p:spTree>
    <p:extLst>
      <p:ext uri="{BB962C8B-B14F-4D97-AF65-F5344CB8AC3E}">
        <p14:creationId xmlns:p14="http://schemas.microsoft.com/office/powerpoint/2010/main" val="13751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U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5234CBCA-42D1-A710-11B5-47921EBF6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  <a:custGeom>
            <a:avLst/>
            <a:gdLst>
              <a:gd name="connsiteX0" fmla="*/ 0 w 5400675"/>
              <a:gd name="connsiteY0" fmla="*/ 0 h 3239769"/>
              <a:gd name="connsiteX1" fmla="*/ 5400675 w 5400675"/>
              <a:gd name="connsiteY1" fmla="*/ 0 h 3239769"/>
              <a:gd name="connsiteX2" fmla="*/ 5400675 w 5400675"/>
              <a:gd name="connsiteY2" fmla="*/ 3239769 h 3239769"/>
              <a:gd name="connsiteX3" fmla="*/ 2055495 w 5400675"/>
              <a:gd name="connsiteY3" fmla="*/ 3239769 h 3239769"/>
              <a:gd name="connsiteX4" fmla="*/ 2055495 w 5400675"/>
              <a:gd name="connsiteY4" fmla="*/ 1813560 h 3239769"/>
              <a:gd name="connsiteX5" fmla="*/ 0 w 5400675"/>
              <a:gd name="connsiteY5" fmla="*/ 1813560 h 32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675" h="3239769">
                <a:moveTo>
                  <a:pt x="0" y="0"/>
                </a:moveTo>
                <a:lnTo>
                  <a:pt x="5400675" y="0"/>
                </a:lnTo>
                <a:lnTo>
                  <a:pt x="5400675" y="3239769"/>
                </a:lnTo>
                <a:lnTo>
                  <a:pt x="2055495" y="3239769"/>
                </a:lnTo>
                <a:lnTo>
                  <a:pt x="2055495" y="1813560"/>
                </a:lnTo>
                <a:lnTo>
                  <a:pt x="0" y="1813560"/>
                </a:lnTo>
                <a:close/>
              </a:path>
            </a:pathLst>
          </a:custGeom>
          <a:noFill/>
        </p:spPr>
        <p:txBody>
          <a:bodyPr wrap="square"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BD28DD-3DDB-4678-7EA9-6A4CEC03A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5235734"/>
            <a:ext cx="1559291" cy="936000"/>
          </a:xfrm>
          <a:prstGeom prst="rect">
            <a:avLst/>
          </a:prstGeom>
        </p:spPr>
      </p:pic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27758C58-7549-4DAE-8E9B-028224B76D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2063073 w 6096000"/>
              <a:gd name="connsiteY0" fmla="*/ 1011819 h 6858000"/>
              <a:gd name="connsiteX1" fmla="*/ 2063073 w 6096000"/>
              <a:gd name="connsiteY1" fmla="*/ 4584640 h 6858000"/>
              <a:gd name="connsiteX2" fmla="*/ 3047255 w 6096000"/>
              <a:gd name="connsiteY2" fmla="*/ 5567632 h 6858000"/>
              <a:gd name="connsiteX3" fmla="*/ 4031436 w 6096000"/>
              <a:gd name="connsiteY3" fmla="*/ 4584640 h 6858000"/>
              <a:gd name="connsiteX4" fmla="*/ 4031436 w 6096000"/>
              <a:gd name="connsiteY4" fmla="*/ 1011819 h 6858000"/>
              <a:gd name="connsiteX5" fmla="*/ 3890885 w 6096000"/>
              <a:gd name="connsiteY5" fmla="*/ 1011819 h 6858000"/>
              <a:gd name="connsiteX6" fmla="*/ 3890885 w 6096000"/>
              <a:gd name="connsiteY6" fmla="*/ 4584640 h 6858000"/>
              <a:gd name="connsiteX7" fmla="*/ 3047255 w 6096000"/>
              <a:gd name="connsiteY7" fmla="*/ 5427250 h 6858000"/>
              <a:gd name="connsiteX8" fmla="*/ 2203625 w 6096000"/>
              <a:gd name="connsiteY8" fmla="*/ 4584640 h 6858000"/>
              <a:gd name="connsiteX9" fmla="*/ 2203625 w 6096000"/>
              <a:gd name="connsiteY9" fmla="*/ 1011819 h 6858000"/>
              <a:gd name="connsiteX10" fmla="*/ 2343037 w 6096000"/>
              <a:gd name="connsiteY10" fmla="*/ 1011818 h 6858000"/>
              <a:gd name="connsiteX11" fmla="*/ 2343037 w 6096000"/>
              <a:gd name="connsiteY11" fmla="*/ 4594236 h 6858000"/>
              <a:gd name="connsiteX12" fmla="*/ 3048214 w 6096000"/>
              <a:gd name="connsiteY12" fmla="*/ 5298243 h 6858000"/>
              <a:gd name="connsiteX13" fmla="*/ 3753390 w 6096000"/>
              <a:gd name="connsiteY13" fmla="*/ 4594236 h 6858000"/>
              <a:gd name="connsiteX14" fmla="*/ 3753390 w 6096000"/>
              <a:gd name="connsiteY14" fmla="*/ 1011818 h 6858000"/>
              <a:gd name="connsiteX15" fmla="*/ 3612398 w 6096000"/>
              <a:gd name="connsiteY15" fmla="*/ 1011818 h 6858000"/>
              <a:gd name="connsiteX16" fmla="*/ 3612398 w 6096000"/>
              <a:gd name="connsiteY16" fmla="*/ 4594236 h 6858000"/>
              <a:gd name="connsiteX17" fmla="*/ 3048214 w 6096000"/>
              <a:gd name="connsiteY17" fmla="*/ 5157484 h 6858000"/>
              <a:gd name="connsiteX18" fmla="*/ 2484030 w 6096000"/>
              <a:gd name="connsiteY18" fmla="*/ 4594236 h 6858000"/>
              <a:gd name="connsiteX19" fmla="*/ 2484030 w 6096000"/>
              <a:gd name="connsiteY19" fmla="*/ 1011818 h 6858000"/>
              <a:gd name="connsiteX20" fmla="*/ 1784821 w 6096000"/>
              <a:gd name="connsiteY20" fmla="*/ 1009581 h 6858000"/>
              <a:gd name="connsiteX21" fmla="*/ 1784821 w 6096000"/>
              <a:gd name="connsiteY21" fmla="*/ 4583070 h 6858000"/>
              <a:gd name="connsiteX22" fmla="*/ 3046302 w 6096000"/>
              <a:gd name="connsiteY22" fmla="*/ 5847168 h 6858000"/>
              <a:gd name="connsiteX23" fmla="*/ 4307782 w 6096000"/>
              <a:gd name="connsiteY23" fmla="*/ 4583070 h 6858000"/>
              <a:gd name="connsiteX24" fmla="*/ 4307782 w 6096000"/>
              <a:gd name="connsiteY24" fmla="*/ 1009581 h 6858000"/>
              <a:gd name="connsiteX25" fmla="*/ 4167559 w 6096000"/>
              <a:gd name="connsiteY25" fmla="*/ 1009581 h 6858000"/>
              <a:gd name="connsiteX26" fmla="*/ 4167559 w 6096000"/>
              <a:gd name="connsiteY26" fmla="*/ 4583070 h 6858000"/>
              <a:gd name="connsiteX27" fmla="*/ 3046302 w 6096000"/>
              <a:gd name="connsiteY27" fmla="*/ 5706759 h 6858000"/>
              <a:gd name="connsiteX28" fmla="*/ 1924938 w 6096000"/>
              <a:gd name="connsiteY28" fmla="*/ 4583070 h 6858000"/>
              <a:gd name="connsiteX29" fmla="*/ 1924938 w 6096000"/>
              <a:gd name="connsiteY29" fmla="*/ 1009581 h 6858000"/>
              <a:gd name="connsiteX30" fmla="*/ 2628529 w 6096000"/>
              <a:gd name="connsiteY30" fmla="*/ 1003344 h 6858000"/>
              <a:gd name="connsiteX31" fmla="*/ 2628529 w 6096000"/>
              <a:gd name="connsiteY31" fmla="*/ 4586089 h 6858000"/>
              <a:gd name="connsiteX32" fmla="*/ 3049274 w 6096000"/>
              <a:gd name="connsiteY32" fmla="*/ 5008617 h 6858000"/>
              <a:gd name="connsiteX33" fmla="*/ 3049168 w 6096000"/>
              <a:gd name="connsiteY33" fmla="*/ 5008511 h 6858000"/>
              <a:gd name="connsiteX34" fmla="*/ 3469914 w 6096000"/>
              <a:gd name="connsiteY34" fmla="*/ 4585983 h 6858000"/>
              <a:gd name="connsiteX35" fmla="*/ 3469914 w 6096000"/>
              <a:gd name="connsiteY35" fmla="*/ 1003344 h 6858000"/>
              <a:gd name="connsiteX36" fmla="*/ 3329736 w 6096000"/>
              <a:gd name="connsiteY36" fmla="*/ 1003344 h 6858000"/>
              <a:gd name="connsiteX37" fmla="*/ 3329736 w 6096000"/>
              <a:gd name="connsiteY37" fmla="*/ 4586089 h 6858000"/>
              <a:gd name="connsiteX38" fmla="*/ 3049274 w 6096000"/>
              <a:gd name="connsiteY38" fmla="*/ 4867739 h 6858000"/>
              <a:gd name="connsiteX39" fmla="*/ 2768813 w 6096000"/>
              <a:gd name="connsiteY39" fmla="*/ 4586089 h 6858000"/>
              <a:gd name="connsiteX40" fmla="*/ 2768813 w 6096000"/>
              <a:gd name="connsiteY40" fmla="*/ 1003344 h 6858000"/>
              <a:gd name="connsiteX41" fmla="*/ 0 w 6096000"/>
              <a:gd name="connsiteY41" fmla="*/ 0 h 6858000"/>
              <a:gd name="connsiteX42" fmla="*/ 6096000 w 6096000"/>
              <a:gd name="connsiteY42" fmla="*/ 0 h 6858000"/>
              <a:gd name="connsiteX43" fmla="*/ 6096000 w 6096000"/>
              <a:gd name="connsiteY43" fmla="*/ 6858000 h 6858000"/>
              <a:gd name="connsiteX44" fmla="*/ 0 w 6096000"/>
              <a:gd name="connsiteY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96000" h="6858000">
                <a:moveTo>
                  <a:pt x="2063073" y="1011819"/>
                </a:moveTo>
                <a:lnTo>
                  <a:pt x="2063073" y="4584640"/>
                </a:lnTo>
                <a:cubicBezTo>
                  <a:pt x="2063073" y="5126599"/>
                  <a:pt x="2504640" y="5567632"/>
                  <a:pt x="3047255" y="5567632"/>
                </a:cubicBezTo>
                <a:cubicBezTo>
                  <a:pt x="3589870" y="5567632"/>
                  <a:pt x="4031436" y="5126599"/>
                  <a:pt x="4031436" y="4584640"/>
                </a:cubicBezTo>
                <a:lnTo>
                  <a:pt x="4031436" y="1011819"/>
                </a:lnTo>
                <a:lnTo>
                  <a:pt x="3890885" y="1011819"/>
                </a:lnTo>
                <a:lnTo>
                  <a:pt x="3890885" y="4584640"/>
                </a:lnTo>
                <a:cubicBezTo>
                  <a:pt x="3890885" y="5049283"/>
                  <a:pt x="3512460" y="5427250"/>
                  <a:pt x="3047255" y="5427250"/>
                </a:cubicBezTo>
                <a:cubicBezTo>
                  <a:pt x="2582050" y="5427250"/>
                  <a:pt x="2203625" y="5049283"/>
                  <a:pt x="2203625" y="4584640"/>
                </a:cubicBezTo>
                <a:lnTo>
                  <a:pt x="2203625" y="1011819"/>
                </a:lnTo>
                <a:close/>
                <a:moveTo>
                  <a:pt x="2343037" y="1011818"/>
                </a:moveTo>
                <a:lnTo>
                  <a:pt x="2343037" y="4594236"/>
                </a:lnTo>
                <a:cubicBezTo>
                  <a:pt x="2343037" y="4982389"/>
                  <a:pt x="2659416" y="5298243"/>
                  <a:pt x="3048214" y="5298243"/>
                </a:cubicBezTo>
                <a:cubicBezTo>
                  <a:pt x="3437011" y="5298243"/>
                  <a:pt x="3753390" y="4982389"/>
                  <a:pt x="3753390" y="4594236"/>
                </a:cubicBezTo>
                <a:lnTo>
                  <a:pt x="3753390" y="1011818"/>
                </a:lnTo>
                <a:lnTo>
                  <a:pt x="3612398" y="1011818"/>
                </a:lnTo>
                <a:lnTo>
                  <a:pt x="3612398" y="4594236"/>
                </a:lnTo>
                <a:cubicBezTo>
                  <a:pt x="3612398" y="4904758"/>
                  <a:pt x="3359359" y="5157484"/>
                  <a:pt x="3048214" y="5157484"/>
                </a:cubicBezTo>
                <a:cubicBezTo>
                  <a:pt x="2737069" y="5157484"/>
                  <a:pt x="2484030" y="4904865"/>
                  <a:pt x="2484030" y="4594236"/>
                </a:cubicBezTo>
                <a:lnTo>
                  <a:pt x="2484030" y="1011818"/>
                </a:lnTo>
                <a:close/>
                <a:moveTo>
                  <a:pt x="1784821" y="1009581"/>
                </a:moveTo>
                <a:lnTo>
                  <a:pt x="1784821" y="4583070"/>
                </a:lnTo>
                <a:cubicBezTo>
                  <a:pt x="1784821" y="5281174"/>
                  <a:pt x="2349536" y="5847168"/>
                  <a:pt x="3046302" y="5847168"/>
                </a:cubicBezTo>
                <a:cubicBezTo>
                  <a:pt x="3742961" y="5847168"/>
                  <a:pt x="4307782" y="5281281"/>
                  <a:pt x="4307782" y="4583070"/>
                </a:cubicBezTo>
                <a:lnTo>
                  <a:pt x="4307782" y="1009581"/>
                </a:lnTo>
                <a:lnTo>
                  <a:pt x="4167559" y="1009581"/>
                </a:lnTo>
                <a:lnTo>
                  <a:pt x="4167559" y="4583070"/>
                </a:lnTo>
                <a:cubicBezTo>
                  <a:pt x="4167559" y="5202674"/>
                  <a:pt x="3664516" y="5706759"/>
                  <a:pt x="3046302" y="5706759"/>
                </a:cubicBezTo>
                <a:cubicBezTo>
                  <a:pt x="2428087" y="5706759"/>
                  <a:pt x="1924938" y="5202567"/>
                  <a:pt x="1924938" y="4583070"/>
                </a:cubicBezTo>
                <a:lnTo>
                  <a:pt x="1924938" y="1009581"/>
                </a:lnTo>
                <a:close/>
                <a:moveTo>
                  <a:pt x="2628529" y="1003344"/>
                </a:moveTo>
                <a:lnTo>
                  <a:pt x="2628529" y="4586089"/>
                </a:lnTo>
                <a:cubicBezTo>
                  <a:pt x="2628529" y="4819002"/>
                  <a:pt x="2817238" y="5008617"/>
                  <a:pt x="3049274" y="5008617"/>
                </a:cubicBezTo>
                <a:lnTo>
                  <a:pt x="3049168" y="5008511"/>
                </a:lnTo>
                <a:cubicBezTo>
                  <a:pt x="3281098" y="5008511"/>
                  <a:pt x="3469914" y="4819002"/>
                  <a:pt x="3469914" y="4585983"/>
                </a:cubicBezTo>
                <a:lnTo>
                  <a:pt x="3469914" y="1003344"/>
                </a:lnTo>
                <a:lnTo>
                  <a:pt x="3329736" y="1003344"/>
                </a:lnTo>
                <a:lnTo>
                  <a:pt x="3329736" y="4586089"/>
                </a:lnTo>
                <a:cubicBezTo>
                  <a:pt x="3329736" y="4741365"/>
                  <a:pt x="3203895" y="4867739"/>
                  <a:pt x="3049274" y="4867739"/>
                </a:cubicBezTo>
                <a:cubicBezTo>
                  <a:pt x="2894654" y="4867739"/>
                  <a:pt x="2768813" y="4741365"/>
                  <a:pt x="2768813" y="4586089"/>
                </a:cubicBezTo>
                <a:lnTo>
                  <a:pt x="2768813" y="1003344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84000" tIns="684000" rIns="90000" bIns="468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</p:spTree>
    <p:extLst>
      <p:ext uri="{BB962C8B-B14F-4D97-AF65-F5344CB8AC3E}">
        <p14:creationId xmlns:p14="http://schemas.microsoft.com/office/powerpoint/2010/main" val="36669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U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5234CBCA-42D1-A710-11B5-47921EBF6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  <a:custGeom>
            <a:avLst/>
            <a:gdLst>
              <a:gd name="connsiteX0" fmla="*/ 0 w 5400675"/>
              <a:gd name="connsiteY0" fmla="*/ 0 h 3239769"/>
              <a:gd name="connsiteX1" fmla="*/ 5400675 w 5400675"/>
              <a:gd name="connsiteY1" fmla="*/ 0 h 3239769"/>
              <a:gd name="connsiteX2" fmla="*/ 5400675 w 5400675"/>
              <a:gd name="connsiteY2" fmla="*/ 3239769 h 3239769"/>
              <a:gd name="connsiteX3" fmla="*/ 2055495 w 5400675"/>
              <a:gd name="connsiteY3" fmla="*/ 3239769 h 3239769"/>
              <a:gd name="connsiteX4" fmla="*/ 2055495 w 5400675"/>
              <a:gd name="connsiteY4" fmla="*/ 1813560 h 3239769"/>
              <a:gd name="connsiteX5" fmla="*/ 0 w 5400675"/>
              <a:gd name="connsiteY5" fmla="*/ 1813560 h 32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675" h="3239769">
                <a:moveTo>
                  <a:pt x="0" y="0"/>
                </a:moveTo>
                <a:lnTo>
                  <a:pt x="5400675" y="0"/>
                </a:lnTo>
                <a:lnTo>
                  <a:pt x="5400675" y="3239769"/>
                </a:lnTo>
                <a:lnTo>
                  <a:pt x="2055495" y="3239769"/>
                </a:lnTo>
                <a:lnTo>
                  <a:pt x="2055495" y="1813560"/>
                </a:lnTo>
                <a:lnTo>
                  <a:pt x="0" y="1813560"/>
                </a:lnTo>
                <a:close/>
              </a:path>
            </a:pathLst>
          </a:custGeom>
          <a:noFill/>
        </p:spPr>
        <p:txBody>
          <a:bodyPr wrap="square"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BD28DD-3DDB-4678-7EA9-6A4CEC03A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6389" y="5235734"/>
            <a:ext cx="1557163" cy="936000"/>
          </a:xfrm>
          <a:prstGeom prst="rect">
            <a:avLst/>
          </a:prstGeom>
        </p:spPr>
      </p:pic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27758C58-7549-4DAE-8E9B-028224B76D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2063073 w 6096000"/>
              <a:gd name="connsiteY0" fmla="*/ 1011819 h 6858000"/>
              <a:gd name="connsiteX1" fmla="*/ 2063073 w 6096000"/>
              <a:gd name="connsiteY1" fmla="*/ 4584640 h 6858000"/>
              <a:gd name="connsiteX2" fmla="*/ 3047255 w 6096000"/>
              <a:gd name="connsiteY2" fmla="*/ 5567632 h 6858000"/>
              <a:gd name="connsiteX3" fmla="*/ 4031436 w 6096000"/>
              <a:gd name="connsiteY3" fmla="*/ 4584640 h 6858000"/>
              <a:gd name="connsiteX4" fmla="*/ 4031436 w 6096000"/>
              <a:gd name="connsiteY4" fmla="*/ 1011819 h 6858000"/>
              <a:gd name="connsiteX5" fmla="*/ 3890885 w 6096000"/>
              <a:gd name="connsiteY5" fmla="*/ 1011819 h 6858000"/>
              <a:gd name="connsiteX6" fmla="*/ 3890885 w 6096000"/>
              <a:gd name="connsiteY6" fmla="*/ 4584640 h 6858000"/>
              <a:gd name="connsiteX7" fmla="*/ 3047255 w 6096000"/>
              <a:gd name="connsiteY7" fmla="*/ 5427250 h 6858000"/>
              <a:gd name="connsiteX8" fmla="*/ 2203625 w 6096000"/>
              <a:gd name="connsiteY8" fmla="*/ 4584640 h 6858000"/>
              <a:gd name="connsiteX9" fmla="*/ 2203625 w 6096000"/>
              <a:gd name="connsiteY9" fmla="*/ 1011819 h 6858000"/>
              <a:gd name="connsiteX10" fmla="*/ 2343037 w 6096000"/>
              <a:gd name="connsiteY10" fmla="*/ 1011818 h 6858000"/>
              <a:gd name="connsiteX11" fmla="*/ 2343037 w 6096000"/>
              <a:gd name="connsiteY11" fmla="*/ 4594236 h 6858000"/>
              <a:gd name="connsiteX12" fmla="*/ 3048214 w 6096000"/>
              <a:gd name="connsiteY12" fmla="*/ 5298243 h 6858000"/>
              <a:gd name="connsiteX13" fmla="*/ 3753390 w 6096000"/>
              <a:gd name="connsiteY13" fmla="*/ 4594236 h 6858000"/>
              <a:gd name="connsiteX14" fmla="*/ 3753390 w 6096000"/>
              <a:gd name="connsiteY14" fmla="*/ 1011818 h 6858000"/>
              <a:gd name="connsiteX15" fmla="*/ 3612398 w 6096000"/>
              <a:gd name="connsiteY15" fmla="*/ 1011818 h 6858000"/>
              <a:gd name="connsiteX16" fmla="*/ 3612398 w 6096000"/>
              <a:gd name="connsiteY16" fmla="*/ 4594236 h 6858000"/>
              <a:gd name="connsiteX17" fmla="*/ 3048214 w 6096000"/>
              <a:gd name="connsiteY17" fmla="*/ 5157484 h 6858000"/>
              <a:gd name="connsiteX18" fmla="*/ 2484030 w 6096000"/>
              <a:gd name="connsiteY18" fmla="*/ 4594236 h 6858000"/>
              <a:gd name="connsiteX19" fmla="*/ 2484030 w 6096000"/>
              <a:gd name="connsiteY19" fmla="*/ 1011818 h 6858000"/>
              <a:gd name="connsiteX20" fmla="*/ 1784821 w 6096000"/>
              <a:gd name="connsiteY20" fmla="*/ 1009581 h 6858000"/>
              <a:gd name="connsiteX21" fmla="*/ 1784821 w 6096000"/>
              <a:gd name="connsiteY21" fmla="*/ 4583070 h 6858000"/>
              <a:gd name="connsiteX22" fmla="*/ 3046302 w 6096000"/>
              <a:gd name="connsiteY22" fmla="*/ 5847168 h 6858000"/>
              <a:gd name="connsiteX23" fmla="*/ 4307782 w 6096000"/>
              <a:gd name="connsiteY23" fmla="*/ 4583070 h 6858000"/>
              <a:gd name="connsiteX24" fmla="*/ 4307782 w 6096000"/>
              <a:gd name="connsiteY24" fmla="*/ 1009581 h 6858000"/>
              <a:gd name="connsiteX25" fmla="*/ 4167559 w 6096000"/>
              <a:gd name="connsiteY25" fmla="*/ 1009581 h 6858000"/>
              <a:gd name="connsiteX26" fmla="*/ 4167559 w 6096000"/>
              <a:gd name="connsiteY26" fmla="*/ 4583070 h 6858000"/>
              <a:gd name="connsiteX27" fmla="*/ 3046302 w 6096000"/>
              <a:gd name="connsiteY27" fmla="*/ 5706759 h 6858000"/>
              <a:gd name="connsiteX28" fmla="*/ 1924938 w 6096000"/>
              <a:gd name="connsiteY28" fmla="*/ 4583070 h 6858000"/>
              <a:gd name="connsiteX29" fmla="*/ 1924938 w 6096000"/>
              <a:gd name="connsiteY29" fmla="*/ 1009581 h 6858000"/>
              <a:gd name="connsiteX30" fmla="*/ 2628529 w 6096000"/>
              <a:gd name="connsiteY30" fmla="*/ 1003344 h 6858000"/>
              <a:gd name="connsiteX31" fmla="*/ 2628529 w 6096000"/>
              <a:gd name="connsiteY31" fmla="*/ 4586089 h 6858000"/>
              <a:gd name="connsiteX32" fmla="*/ 3049274 w 6096000"/>
              <a:gd name="connsiteY32" fmla="*/ 5008617 h 6858000"/>
              <a:gd name="connsiteX33" fmla="*/ 3049168 w 6096000"/>
              <a:gd name="connsiteY33" fmla="*/ 5008511 h 6858000"/>
              <a:gd name="connsiteX34" fmla="*/ 3469914 w 6096000"/>
              <a:gd name="connsiteY34" fmla="*/ 4585983 h 6858000"/>
              <a:gd name="connsiteX35" fmla="*/ 3469914 w 6096000"/>
              <a:gd name="connsiteY35" fmla="*/ 1003344 h 6858000"/>
              <a:gd name="connsiteX36" fmla="*/ 3329736 w 6096000"/>
              <a:gd name="connsiteY36" fmla="*/ 1003344 h 6858000"/>
              <a:gd name="connsiteX37" fmla="*/ 3329736 w 6096000"/>
              <a:gd name="connsiteY37" fmla="*/ 4586089 h 6858000"/>
              <a:gd name="connsiteX38" fmla="*/ 3049274 w 6096000"/>
              <a:gd name="connsiteY38" fmla="*/ 4867739 h 6858000"/>
              <a:gd name="connsiteX39" fmla="*/ 2768813 w 6096000"/>
              <a:gd name="connsiteY39" fmla="*/ 4586089 h 6858000"/>
              <a:gd name="connsiteX40" fmla="*/ 2768813 w 6096000"/>
              <a:gd name="connsiteY40" fmla="*/ 1003344 h 6858000"/>
              <a:gd name="connsiteX41" fmla="*/ 0 w 6096000"/>
              <a:gd name="connsiteY41" fmla="*/ 0 h 6858000"/>
              <a:gd name="connsiteX42" fmla="*/ 6096000 w 6096000"/>
              <a:gd name="connsiteY42" fmla="*/ 0 h 6858000"/>
              <a:gd name="connsiteX43" fmla="*/ 6096000 w 6096000"/>
              <a:gd name="connsiteY43" fmla="*/ 6858000 h 6858000"/>
              <a:gd name="connsiteX44" fmla="*/ 0 w 6096000"/>
              <a:gd name="connsiteY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96000" h="6858000">
                <a:moveTo>
                  <a:pt x="2063073" y="1011819"/>
                </a:moveTo>
                <a:lnTo>
                  <a:pt x="2063073" y="4584640"/>
                </a:lnTo>
                <a:cubicBezTo>
                  <a:pt x="2063073" y="5126599"/>
                  <a:pt x="2504640" y="5567632"/>
                  <a:pt x="3047255" y="5567632"/>
                </a:cubicBezTo>
                <a:cubicBezTo>
                  <a:pt x="3589870" y="5567632"/>
                  <a:pt x="4031436" y="5126599"/>
                  <a:pt x="4031436" y="4584640"/>
                </a:cubicBezTo>
                <a:lnTo>
                  <a:pt x="4031436" y="1011819"/>
                </a:lnTo>
                <a:lnTo>
                  <a:pt x="3890885" y="1011819"/>
                </a:lnTo>
                <a:lnTo>
                  <a:pt x="3890885" y="4584640"/>
                </a:lnTo>
                <a:cubicBezTo>
                  <a:pt x="3890885" y="5049283"/>
                  <a:pt x="3512460" y="5427250"/>
                  <a:pt x="3047255" y="5427250"/>
                </a:cubicBezTo>
                <a:cubicBezTo>
                  <a:pt x="2582050" y="5427250"/>
                  <a:pt x="2203625" y="5049283"/>
                  <a:pt x="2203625" y="4584640"/>
                </a:cubicBezTo>
                <a:lnTo>
                  <a:pt x="2203625" y="1011819"/>
                </a:lnTo>
                <a:close/>
                <a:moveTo>
                  <a:pt x="2343037" y="1011818"/>
                </a:moveTo>
                <a:lnTo>
                  <a:pt x="2343037" y="4594236"/>
                </a:lnTo>
                <a:cubicBezTo>
                  <a:pt x="2343037" y="4982389"/>
                  <a:pt x="2659416" y="5298243"/>
                  <a:pt x="3048214" y="5298243"/>
                </a:cubicBezTo>
                <a:cubicBezTo>
                  <a:pt x="3437011" y="5298243"/>
                  <a:pt x="3753390" y="4982389"/>
                  <a:pt x="3753390" y="4594236"/>
                </a:cubicBezTo>
                <a:lnTo>
                  <a:pt x="3753390" y="1011818"/>
                </a:lnTo>
                <a:lnTo>
                  <a:pt x="3612398" y="1011818"/>
                </a:lnTo>
                <a:lnTo>
                  <a:pt x="3612398" y="4594236"/>
                </a:lnTo>
                <a:cubicBezTo>
                  <a:pt x="3612398" y="4904758"/>
                  <a:pt x="3359359" y="5157484"/>
                  <a:pt x="3048214" y="5157484"/>
                </a:cubicBezTo>
                <a:cubicBezTo>
                  <a:pt x="2737069" y="5157484"/>
                  <a:pt x="2484030" y="4904865"/>
                  <a:pt x="2484030" y="4594236"/>
                </a:cubicBezTo>
                <a:lnTo>
                  <a:pt x="2484030" y="1011818"/>
                </a:lnTo>
                <a:close/>
                <a:moveTo>
                  <a:pt x="1784821" y="1009581"/>
                </a:moveTo>
                <a:lnTo>
                  <a:pt x="1784821" y="4583070"/>
                </a:lnTo>
                <a:cubicBezTo>
                  <a:pt x="1784821" y="5281174"/>
                  <a:pt x="2349536" y="5847168"/>
                  <a:pt x="3046302" y="5847168"/>
                </a:cubicBezTo>
                <a:cubicBezTo>
                  <a:pt x="3742961" y="5847168"/>
                  <a:pt x="4307782" y="5281281"/>
                  <a:pt x="4307782" y="4583070"/>
                </a:cubicBezTo>
                <a:lnTo>
                  <a:pt x="4307782" y="1009581"/>
                </a:lnTo>
                <a:lnTo>
                  <a:pt x="4167559" y="1009581"/>
                </a:lnTo>
                <a:lnTo>
                  <a:pt x="4167559" y="4583070"/>
                </a:lnTo>
                <a:cubicBezTo>
                  <a:pt x="4167559" y="5202674"/>
                  <a:pt x="3664516" y="5706759"/>
                  <a:pt x="3046302" y="5706759"/>
                </a:cubicBezTo>
                <a:cubicBezTo>
                  <a:pt x="2428087" y="5706759"/>
                  <a:pt x="1924938" y="5202567"/>
                  <a:pt x="1924938" y="4583070"/>
                </a:cubicBezTo>
                <a:lnTo>
                  <a:pt x="1924938" y="1009581"/>
                </a:lnTo>
                <a:close/>
                <a:moveTo>
                  <a:pt x="2628529" y="1003344"/>
                </a:moveTo>
                <a:lnTo>
                  <a:pt x="2628529" y="4586089"/>
                </a:lnTo>
                <a:cubicBezTo>
                  <a:pt x="2628529" y="4819002"/>
                  <a:pt x="2817238" y="5008617"/>
                  <a:pt x="3049274" y="5008617"/>
                </a:cubicBezTo>
                <a:lnTo>
                  <a:pt x="3049168" y="5008511"/>
                </a:lnTo>
                <a:cubicBezTo>
                  <a:pt x="3281098" y="5008511"/>
                  <a:pt x="3469914" y="4819002"/>
                  <a:pt x="3469914" y="4585983"/>
                </a:cubicBezTo>
                <a:lnTo>
                  <a:pt x="3469914" y="1003344"/>
                </a:lnTo>
                <a:lnTo>
                  <a:pt x="3329736" y="1003344"/>
                </a:lnTo>
                <a:lnTo>
                  <a:pt x="3329736" y="4586089"/>
                </a:lnTo>
                <a:cubicBezTo>
                  <a:pt x="3329736" y="4741365"/>
                  <a:pt x="3203895" y="4867739"/>
                  <a:pt x="3049274" y="4867739"/>
                </a:cubicBezTo>
                <a:cubicBezTo>
                  <a:pt x="2894654" y="4867739"/>
                  <a:pt x="2768813" y="4741365"/>
                  <a:pt x="2768813" y="4586089"/>
                </a:cubicBezTo>
                <a:lnTo>
                  <a:pt x="2768813" y="1003344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84000" tIns="684000" rIns="90000" bIns="468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</p:spTree>
    <p:extLst>
      <p:ext uri="{BB962C8B-B14F-4D97-AF65-F5344CB8AC3E}">
        <p14:creationId xmlns:p14="http://schemas.microsoft.com/office/powerpoint/2010/main" val="32442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A8AFC02-2F50-FBF7-16DA-94423F3388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D21CB7A-B572-4638-53E6-DBEAC5793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97CB8D8E-E68C-840F-DEE4-B0535CD0F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15D667-738E-2C56-E6DB-C2A124ACC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97CB8D8E-E68C-840F-DEE4-B0535CD0F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15D667-738E-2C56-E6DB-C2A124ACC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- somm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04D63EE3-E245-2209-B2B6-E0EFEC578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EDA7822-1DC7-ECEF-7E0F-33E78EEC6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4400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97CB8D8E-E68C-840F-DEE4-B0535CD0F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15D667-738E-2C56-E6DB-C2A124ACC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DF2FEBA3-BB36-E12B-CF95-90EADBDC27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494544-7468-1DE3-B2C1-8282BB6A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F50D6DED-833A-40C4-A307-55FF757A2F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33DDE45-70F5-3F97-EE8B-7CA78266D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klar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EA1D818-FD11-4176-2CEE-3D610CE6E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7116A1-801B-A997-0F81-DDEEFE12D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orange">
    <p:bg>
      <p:bgPr>
        <a:solidFill>
          <a:srgbClr val="FF5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BB6351CB-B289-8761-A30C-493DF09827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5500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12FB07-D3C2-A6FA-1464-F1082B9F0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15" name="Underrubrik 14">
            <a:extLst>
              <a:ext uri="{FF2B5EF4-FFF2-40B4-BE49-F238E27FC236}">
                <a16:creationId xmlns:a16="http://schemas.microsoft.com/office/drawing/2014/main" id="{167CC370-0DB4-B9C7-3CE0-115052DA23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3CB878A2-9A40-D78C-412E-3AC8BAB6A4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2F07927-FE8D-1594-C004-8838D3A60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63B65D6C-5658-F159-F4B0-43008B59AA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4A8550D-52B1-EE50-E353-CD309C378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6" name="Underrubrik 5">
            <a:extLst>
              <a:ext uri="{FF2B5EF4-FFF2-40B4-BE49-F238E27FC236}">
                <a16:creationId xmlns:a16="http://schemas.microsoft.com/office/drawing/2014/main" id="{8130CBA2-C587-E2BC-38F3-50BCA44BF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7893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0327631-D9EC-9682-E44D-40E9EB2F2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73DCAFEA-0672-718F-58AF-0DFEA1F944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6B8D27-15C6-F045-C911-BD20D1F4A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8" name="Underrubrik 7">
            <a:extLst>
              <a:ext uri="{FF2B5EF4-FFF2-40B4-BE49-F238E27FC236}">
                <a16:creationId xmlns:a16="http://schemas.microsoft.com/office/drawing/2014/main" id="{9A8F1616-F642-DBBA-5100-2EB3648375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4511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0327631-D9EC-9682-E44D-40E9EB2F2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73DCAFEA-0672-718F-58AF-0DFEA1F944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6B8D27-15C6-F045-C911-BD20D1F4A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8" name="Underrubrik 7">
            <a:extLst>
              <a:ext uri="{FF2B5EF4-FFF2-40B4-BE49-F238E27FC236}">
                <a16:creationId xmlns:a16="http://schemas.microsoft.com/office/drawing/2014/main" id="{9A8F1616-F642-DBBA-5100-2EB3648375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17126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96FC73F-536C-BCC4-7B8B-88F8143AE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0400" y="5234400"/>
            <a:ext cx="1555036" cy="936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E298B12-9582-A421-7096-C63025521D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Platshållare för bild 5">
            <a:extLst>
              <a:ext uri="{FF2B5EF4-FFF2-40B4-BE49-F238E27FC236}">
                <a16:creationId xmlns:a16="http://schemas.microsoft.com/office/drawing/2014/main" id="{B08D9FC9-93A7-D0CD-E1B8-238C098DF2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  <p:sp>
        <p:nvSpPr>
          <p:cNvPr id="7" name="Underrubrik 7">
            <a:extLst>
              <a:ext uri="{FF2B5EF4-FFF2-40B4-BE49-F238E27FC236}">
                <a16:creationId xmlns:a16="http://schemas.microsoft.com/office/drawing/2014/main" id="{F3F8CE0D-3542-C7DF-7B42-14A8CFF8EF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6227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- hö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04D63EE3-E245-2209-B2B6-E0EFEC578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DB88E55-60E9-012A-5352-391A05AA83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4400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1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rubrik, text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3EB49CE6-030D-CC00-F49F-82644DD8F7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43363" y="0"/>
            <a:ext cx="8148637" cy="6858000"/>
          </a:xfrm>
          <a:custGeom>
            <a:avLst/>
            <a:gdLst>
              <a:gd name="connsiteX0" fmla="*/ 5914116 w 8148637"/>
              <a:gd name="connsiteY0" fmla="*/ 5240650 h 6858000"/>
              <a:gd name="connsiteX1" fmla="*/ 5914116 w 8148637"/>
              <a:gd name="connsiteY1" fmla="*/ 5618090 h 6858000"/>
              <a:gd name="connsiteX2" fmla="*/ 5914116 w 8148637"/>
              <a:gd name="connsiteY2" fmla="*/ 5786308 h 6858000"/>
              <a:gd name="connsiteX3" fmla="*/ 5914116 w 8148637"/>
              <a:gd name="connsiteY3" fmla="*/ 6164799 h 6858000"/>
              <a:gd name="connsiteX4" fmla="*/ 7454152 w 8148637"/>
              <a:gd name="connsiteY4" fmla="*/ 6164799 h 6858000"/>
              <a:gd name="connsiteX5" fmla="*/ 7454152 w 8148637"/>
              <a:gd name="connsiteY5" fmla="*/ 5618090 h 6858000"/>
              <a:gd name="connsiteX6" fmla="*/ 6990377 w 8148637"/>
              <a:gd name="connsiteY6" fmla="*/ 5618090 h 6858000"/>
              <a:gd name="connsiteX7" fmla="*/ 6990377 w 8148637"/>
              <a:gd name="connsiteY7" fmla="*/ 5240650 h 6858000"/>
              <a:gd name="connsiteX8" fmla="*/ 0 w 8148637"/>
              <a:gd name="connsiteY8" fmla="*/ 0 h 6858000"/>
              <a:gd name="connsiteX9" fmla="*/ 8148637 w 8148637"/>
              <a:gd name="connsiteY9" fmla="*/ 0 h 6858000"/>
              <a:gd name="connsiteX10" fmla="*/ 8148637 w 8148637"/>
              <a:gd name="connsiteY10" fmla="*/ 6858000 h 6858000"/>
              <a:gd name="connsiteX11" fmla="*/ 0 w 8148637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8637" h="6858000">
                <a:moveTo>
                  <a:pt x="5914116" y="5240650"/>
                </a:moveTo>
                <a:lnTo>
                  <a:pt x="5914116" y="5618090"/>
                </a:lnTo>
                <a:lnTo>
                  <a:pt x="5914116" y="5786308"/>
                </a:lnTo>
                <a:lnTo>
                  <a:pt x="5914116" y="6164799"/>
                </a:lnTo>
                <a:lnTo>
                  <a:pt x="7454152" y="6164799"/>
                </a:lnTo>
                <a:lnTo>
                  <a:pt x="7454152" y="5618090"/>
                </a:lnTo>
                <a:lnTo>
                  <a:pt x="6990377" y="5618090"/>
                </a:lnTo>
                <a:lnTo>
                  <a:pt x="6990377" y="5240650"/>
                </a:lnTo>
                <a:close/>
                <a:moveTo>
                  <a:pt x="0" y="0"/>
                </a:moveTo>
                <a:lnTo>
                  <a:pt x="8148637" y="0"/>
                </a:lnTo>
                <a:lnTo>
                  <a:pt x="81486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84000" tIns="68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1879600"/>
            <a:ext cx="3348038" cy="4286249"/>
          </a:xfrm>
        </p:spPr>
        <p:txBody>
          <a:bodyPr lIns="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7D8EBA-F04F-8B8E-9EB8-FC0E7DC5C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692150"/>
            <a:ext cx="3348038" cy="1187449"/>
          </a:xfrm>
        </p:spPr>
        <p:txBody>
          <a:bodyPr lIns="0" tIns="0" rIns="691200" bIns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>
                <a:latin typeface="Figtree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Skriv en underrubrik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3A6C9C0-99D2-2D5C-E7B5-891E94DA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rubrik, text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81024" y="1879600"/>
            <a:ext cx="3348038" cy="4286249"/>
          </a:xfrm>
        </p:spPr>
        <p:txBody>
          <a:bodyPr lIns="684000" tIns="0" rIns="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7D8EBA-F04F-8B8E-9EB8-FC0E7DC5C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1023" y="692150"/>
            <a:ext cx="3348038" cy="1187449"/>
          </a:xfrm>
        </p:spPr>
        <p:txBody>
          <a:bodyPr lIns="684000" tIns="0" rIns="0" bIns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>
                <a:latin typeface="Figtree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Skriv en underrubrik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3A6C9C0-99D2-2D5C-E7B5-891E94DA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15FF602C-A353-227F-E386-6766B6EF84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48638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</p:spTree>
    <p:extLst>
      <p:ext uri="{BB962C8B-B14F-4D97-AF65-F5344CB8AC3E}">
        <p14:creationId xmlns:p14="http://schemas.microsoft.com/office/powerpoint/2010/main" val="40314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accent3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accent4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tx2"/>
          </a:solidFill>
        </p:spPr>
        <p:txBody>
          <a:bodyPr tIns="684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rubrik + text +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6095999" cy="4581526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52C4F69-2FB3-E0DB-FAE7-3E83587016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1"/>
            <a:ext cx="6095999" cy="4581526"/>
          </a:xfrm>
          <a:custGeom>
            <a:avLst/>
            <a:gdLst>
              <a:gd name="connsiteX0" fmla="*/ 3842662 w 6095999"/>
              <a:gd name="connsiteY0" fmla="*/ 692151 h 4581526"/>
              <a:gd name="connsiteX1" fmla="*/ 3842662 w 6095999"/>
              <a:gd name="connsiteY1" fmla="*/ 1073996 h 4581526"/>
              <a:gd name="connsiteX2" fmla="*/ 3842662 w 6095999"/>
              <a:gd name="connsiteY2" fmla="*/ 1244178 h 4581526"/>
              <a:gd name="connsiteX3" fmla="*/ 3842662 w 6095999"/>
              <a:gd name="connsiteY3" fmla="*/ 1627087 h 4581526"/>
              <a:gd name="connsiteX4" fmla="*/ 5400676 w 6095999"/>
              <a:gd name="connsiteY4" fmla="*/ 1627087 h 4581526"/>
              <a:gd name="connsiteX5" fmla="*/ 5400676 w 6095999"/>
              <a:gd name="connsiteY5" fmla="*/ 1073996 h 4581526"/>
              <a:gd name="connsiteX6" fmla="*/ 4931487 w 6095999"/>
              <a:gd name="connsiteY6" fmla="*/ 1073996 h 4581526"/>
              <a:gd name="connsiteX7" fmla="*/ 4931487 w 6095999"/>
              <a:gd name="connsiteY7" fmla="*/ 692151 h 4581526"/>
              <a:gd name="connsiteX8" fmla="*/ 0 w 6095999"/>
              <a:gd name="connsiteY8" fmla="*/ 0 h 4581526"/>
              <a:gd name="connsiteX9" fmla="*/ 6095999 w 6095999"/>
              <a:gd name="connsiteY9" fmla="*/ 0 h 4581526"/>
              <a:gd name="connsiteX10" fmla="*/ 6095999 w 6095999"/>
              <a:gd name="connsiteY10" fmla="*/ 4581526 h 4581526"/>
              <a:gd name="connsiteX11" fmla="*/ 0 w 6095999"/>
              <a:gd name="connsiteY11" fmla="*/ 4581526 h 458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5999" h="4581526">
                <a:moveTo>
                  <a:pt x="3842662" y="692151"/>
                </a:moveTo>
                <a:lnTo>
                  <a:pt x="3842662" y="1073996"/>
                </a:lnTo>
                <a:lnTo>
                  <a:pt x="3842662" y="1244178"/>
                </a:lnTo>
                <a:lnTo>
                  <a:pt x="3842662" y="1627087"/>
                </a:lnTo>
                <a:lnTo>
                  <a:pt x="5400676" y="1627087"/>
                </a:lnTo>
                <a:lnTo>
                  <a:pt x="5400676" y="1073996"/>
                </a:lnTo>
                <a:lnTo>
                  <a:pt x="4931487" y="1073996"/>
                </a:lnTo>
                <a:lnTo>
                  <a:pt x="4931487" y="692151"/>
                </a:ln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581526"/>
                </a:lnTo>
                <a:lnTo>
                  <a:pt x="0" y="458152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581525"/>
            <a:ext cx="5400675" cy="1584324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85F6C13-8CF5-65E0-BFCD-2FA10FD02B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581525"/>
            <a:ext cx="5400676" cy="1584324"/>
          </a:xfrm>
        </p:spPr>
        <p:txBody>
          <a:bodyPr lIns="0" tIns="503998" rIns="691200" bIns="0" anchor="t" anchorCtr="0">
            <a:noAutofit/>
          </a:bodyPr>
          <a:lstStyle>
            <a:lvl1pPr algn="l">
              <a:lnSpc>
                <a:spcPts val="58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F75A853-746A-1976-9353-ECAE10F89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692150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3 textblock +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4043362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924FCC13-62F5-7E47-BFB2-F6752D608C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3363" y="-1"/>
            <a:ext cx="4105275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194E2FA-F84F-6F89-FBCD-18CE06BF71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050" y="0"/>
            <a:ext cx="4044950" cy="4581525"/>
          </a:xfrm>
          <a:custGeom>
            <a:avLst/>
            <a:gdLst>
              <a:gd name="connsiteX0" fmla="*/ 1791612 w 4044950"/>
              <a:gd name="connsiteY0" fmla="*/ 692150 h 4581525"/>
              <a:gd name="connsiteX1" fmla="*/ 1791612 w 4044950"/>
              <a:gd name="connsiteY1" fmla="*/ 1073995 h 4581525"/>
              <a:gd name="connsiteX2" fmla="*/ 1791612 w 4044950"/>
              <a:gd name="connsiteY2" fmla="*/ 1244177 h 4581525"/>
              <a:gd name="connsiteX3" fmla="*/ 1791612 w 4044950"/>
              <a:gd name="connsiteY3" fmla="*/ 1627086 h 4581525"/>
              <a:gd name="connsiteX4" fmla="*/ 3349626 w 4044950"/>
              <a:gd name="connsiteY4" fmla="*/ 1627086 h 4581525"/>
              <a:gd name="connsiteX5" fmla="*/ 3349626 w 4044950"/>
              <a:gd name="connsiteY5" fmla="*/ 1073995 h 4581525"/>
              <a:gd name="connsiteX6" fmla="*/ 2880437 w 4044950"/>
              <a:gd name="connsiteY6" fmla="*/ 1073995 h 4581525"/>
              <a:gd name="connsiteX7" fmla="*/ 2880437 w 4044950"/>
              <a:gd name="connsiteY7" fmla="*/ 692150 h 4581525"/>
              <a:gd name="connsiteX8" fmla="*/ 0 w 4044950"/>
              <a:gd name="connsiteY8" fmla="*/ 0 h 4581525"/>
              <a:gd name="connsiteX9" fmla="*/ 4044950 w 4044950"/>
              <a:gd name="connsiteY9" fmla="*/ 0 h 4581525"/>
              <a:gd name="connsiteX10" fmla="*/ 4044950 w 4044950"/>
              <a:gd name="connsiteY10" fmla="*/ 4581525 h 4581525"/>
              <a:gd name="connsiteX11" fmla="*/ 0 w 4044950"/>
              <a:gd name="connsiteY11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4950" h="4581525">
                <a:moveTo>
                  <a:pt x="1791612" y="692150"/>
                </a:moveTo>
                <a:lnTo>
                  <a:pt x="1791612" y="1073995"/>
                </a:lnTo>
                <a:lnTo>
                  <a:pt x="1791612" y="1244177"/>
                </a:lnTo>
                <a:lnTo>
                  <a:pt x="1791612" y="1627086"/>
                </a:lnTo>
                <a:lnTo>
                  <a:pt x="3349626" y="1627086"/>
                </a:lnTo>
                <a:lnTo>
                  <a:pt x="3349626" y="1073995"/>
                </a:lnTo>
                <a:lnTo>
                  <a:pt x="2880437" y="1073995"/>
                </a:lnTo>
                <a:lnTo>
                  <a:pt x="2880437" y="692150"/>
                </a:lnTo>
                <a:close/>
                <a:moveTo>
                  <a:pt x="0" y="0"/>
                </a:moveTo>
                <a:lnTo>
                  <a:pt x="4044950" y="0"/>
                </a:lnTo>
                <a:lnTo>
                  <a:pt x="4044950" y="4581525"/>
                </a:lnTo>
                <a:lnTo>
                  <a:pt x="0" y="45815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81525"/>
            <a:ext cx="3348037" cy="1584326"/>
          </a:xfrm>
        </p:spPr>
        <p:txBody>
          <a:bodyPr lIns="0" tIns="503998" rIns="3240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3364" y="4581524"/>
            <a:ext cx="4105274" cy="1584326"/>
          </a:xfrm>
        </p:spPr>
        <p:txBody>
          <a:bodyPr lIns="324000" tIns="503998" rIns="32400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1FE30C5E-23E3-42A6-0C92-35296774E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8638" y="4581524"/>
            <a:ext cx="3348037" cy="1584326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C206175-BACB-8C51-EC90-688B6FC36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692150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2 textblock +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451BF76-6BDE-5904-2EEF-728E794E0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692150"/>
            <a:ext cx="1559291" cy="93600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81525"/>
            <a:ext cx="5400674" cy="1584326"/>
          </a:xfrm>
        </p:spPr>
        <p:txBody>
          <a:bodyPr lIns="0" tIns="503998" rIns="3240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6095999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C80049A7-E64E-1B0A-35A4-5827ECF9E7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1"/>
            <a:ext cx="6095999" cy="4581525"/>
          </a:xfrm>
          <a:custGeom>
            <a:avLst/>
            <a:gdLst>
              <a:gd name="connsiteX0" fmla="*/ 3841875 w 6095999"/>
              <a:gd name="connsiteY0" fmla="*/ 692152 h 4581525"/>
              <a:gd name="connsiteX1" fmla="*/ 3841875 w 6095999"/>
              <a:gd name="connsiteY1" fmla="*/ 1074369 h 4581525"/>
              <a:gd name="connsiteX2" fmla="*/ 3841875 w 6095999"/>
              <a:gd name="connsiteY2" fmla="*/ 1244716 h 4581525"/>
              <a:gd name="connsiteX3" fmla="*/ 3841875 w 6095999"/>
              <a:gd name="connsiteY3" fmla="*/ 1627997 h 4581525"/>
              <a:gd name="connsiteX4" fmla="*/ 5400675 w 6095999"/>
              <a:gd name="connsiteY4" fmla="*/ 1627997 h 4581525"/>
              <a:gd name="connsiteX5" fmla="*/ 5400675 w 6095999"/>
              <a:gd name="connsiteY5" fmla="*/ 1074369 h 4581525"/>
              <a:gd name="connsiteX6" fmla="*/ 4931250 w 6095999"/>
              <a:gd name="connsiteY6" fmla="*/ 1074369 h 4581525"/>
              <a:gd name="connsiteX7" fmla="*/ 4931250 w 6095999"/>
              <a:gd name="connsiteY7" fmla="*/ 692152 h 4581525"/>
              <a:gd name="connsiteX8" fmla="*/ 0 w 6095999"/>
              <a:gd name="connsiteY8" fmla="*/ 0 h 4581525"/>
              <a:gd name="connsiteX9" fmla="*/ 6095999 w 6095999"/>
              <a:gd name="connsiteY9" fmla="*/ 0 h 4581525"/>
              <a:gd name="connsiteX10" fmla="*/ 6095999 w 6095999"/>
              <a:gd name="connsiteY10" fmla="*/ 4581525 h 4581525"/>
              <a:gd name="connsiteX11" fmla="*/ 0 w 6095999"/>
              <a:gd name="connsiteY11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5999" h="4581525">
                <a:moveTo>
                  <a:pt x="3841875" y="692152"/>
                </a:moveTo>
                <a:lnTo>
                  <a:pt x="3841875" y="1074369"/>
                </a:lnTo>
                <a:lnTo>
                  <a:pt x="3841875" y="1244716"/>
                </a:lnTo>
                <a:lnTo>
                  <a:pt x="3841875" y="1627997"/>
                </a:lnTo>
                <a:lnTo>
                  <a:pt x="5400675" y="1627997"/>
                </a:lnTo>
                <a:lnTo>
                  <a:pt x="5400675" y="1074369"/>
                </a:lnTo>
                <a:lnTo>
                  <a:pt x="4931250" y="1074369"/>
                </a:lnTo>
                <a:lnTo>
                  <a:pt x="4931250" y="692152"/>
                </a:ln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581525"/>
                </a:lnTo>
                <a:lnTo>
                  <a:pt x="0" y="45815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581524"/>
            <a:ext cx="5400675" cy="1584326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12480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or bild + 1 text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181111"/>
            <a:ext cx="10801349" cy="1984740"/>
          </a:xfrm>
        </p:spPr>
        <p:txBody>
          <a:bodyPr lIns="0" tIns="503998" rIns="0" bIns="0" numCol="2" spcCol="68400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174131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</p:spTree>
    <p:extLst>
      <p:ext uri="{BB962C8B-B14F-4D97-AF65-F5344CB8AC3E}">
        <p14:creationId xmlns:p14="http://schemas.microsoft.com/office/powerpoint/2010/main" val="11978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ei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/>
            </a:lvl1pPr>
          </a:lstStyle>
          <a:p>
            <a:r>
              <a:rPr lang="sv-SE" dirty="0"/>
              <a:t>Rubrik för agendan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567262-481E-4B05-CD90-05A6E30158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014431"/>
            <a:ext cx="8565553" cy="4151420"/>
          </a:xfrm>
        </p:spPr>
        <p:txBody>
          <a:bodyPr lIns="0" tIns="0" rIns="0" bIns="0" numCol="1" spcCol="324000">
            <a:noAutofit/>
          </a:bodyPr>
          <a:lstStyle>
            <a:lvl1pPr marL="360000" indent="-360000" algn="l">
              <a:lnSpc>
                <a:spcPts val="2700"/>
              </a:lnSpc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punkter för agendan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A109B9B-6FFE-CDEF-DFE1-5DEB0AC73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punktlista i 2 spal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0C2A2152-BCFD-3E65-ED0F-CADC07E021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016000"/>
            <a:ext cx="10801350" cy="4149850"/>
          </a:xfrm>
          <a:custGeom>
            <a:avLst/>
            <a:gdLst>
              <a:gd name="connsiteX0" fmla="*/ 0 w 10801350"/>
              <a:gd name="connsiteY0" fmla="*/ 0 h 4149850"/>
              <a:gd name="connsiteX1" fmla="*/ 10801350 w 10801350"/>
              <a:gd name="connsiteY1" fmla="*/ 0 h 4149850"/>
              <a:gd name="connsiteX2" fmla="*/ 10801350 w 10801350"/>
              <a:gd name="connsiteY2" fmla="*/ 3605097 h 4149850"/>
              <a:gd name="connsiteX3" fmla="*/ 10339234 w 10801350"/>
              <a:gd name="connsiteY3" fmla="*/ 3605097 h 4149850"/>
              <a:gd name="connsiteX4" fmla="*/ 10339234 w 10801350"/>
              <a:gd name="connsiteY4" fmla="*/ 3229007 h 4149850"/>
              <a:gd name="connsiteX5" fmla="*/ 9266822 w 10801350"/>
              <a:gd name="connsiteY5" fmla="*/ 3229007 h 4149850"/>
              <a:gd name="connsiteX6" fmla="*/ 9266822 w 10801350"/>
              <a:gd name="connsiteY6" fmla="*/ 3605097 h 4149850"/>
              <a:gd name="connsiteX7" fmla="*/ 9266822 w 10801350"/>
              <a:gd name="connsiteY7" fmla="*/ 3772713 h 4149850"/>
              <a:gd name="connsiteX8" fmla="*/ 9266822 w 10801350"/>
              <a:gd name="connsiteY8" fmla="*/ 4149850 h 4149850"/>
              <a:gd name="connsiteX9" fmla="*/ 0 w 10801350"/>
              <a:gd name="connsiteY9" fmla="*/ 4149850 h 41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50" h="4149850">
                <a:moveTo>
                  <a:pt x="0" y="0"/>
                </a:moveTo>
                <a:lnTo>
                  <a:pt x="10801350" y="0"/>
                </a:lnTo>
                <a:lnTo>
                  <a:pt x="10801350" y="3605097"/>
                </a:lnTo>
                <a:lnTo>
                  <a:pt x="10339234" y="3605097"/>
                </a:lnTo>
                <a:lnTo>
                  <a:pt x="10339234" y="3229007"/>
                </a:lnTo>
                <a:lnTo>
                  <a:pt x="9266822" y="3229007"/>
                </a:lnTo>
                <a:lnTo>
                  <a:pt x="9266822" y="3605097"/>
                </a:lnTo>
                <a:lnTo>
                  <a:pt x="9266822" y="3772713"/>
                </a:lnTo>
                <a:lnTo>
                  <a:pt x="9266822" y="4149850"/>
                </a:lnTo>
                <a:lnTo>
                  <a:pt x="0" y="4149850"/>
                </a:lnTo>
                <a:close/>
              </a:path>
            </a:pathLst>
          </a:custGeom>
          <a:noFill/>
        </p:spPr>
        <p:txBody>
          <a:bodyPr wrap="square" lIns="0" tIns="0" rIns="0" bIns="0" numCol="2" spcCol="324000">
            <a:noAutofit/>
          </a:bodyPr>
          <a:lstStyle>
            <a:lvl1pPr marL="324000" indent="-324000" algn="l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punkter här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47CDC2-546D-4F70-6732-46103FD9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i 2 spal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E15785E9-2A83-04C9-DCB6-870E2641240B}"/>
              </a:ext>
            </a:extLst>
          </p:cNvPr>
          <p:cNvSpPr/>
          <p:nvPr/>
        </p:nvSpPr>
        <p:spPr>
          <a:xfrm>
            <a:off x="11496676" y="5614857"/>
            <a:ext cx="845" cy="549934"/>
          </a:xfrm>
          <a:custGeom>
            <a:avLst/>
            <a:gdLst>
              <a:gd name="connsiteX0" fmla="*/ 0 w 845"/>
              <a:gd name="connsiteY0" fmla="*/ 0 h 549934"/>
              <a:gd name="connsiteX1" fmla="*/ 845 w 845"/>
              <a:gd name="connsiteY1" fmla="*/ 0 h 549934"/>
              <a:gd name="connsiteX2" fmla="*/ 845 w 845"/>
              <a:gd name="connsiteY2" fmla="*/ 549934 h 549934"/>
              <a:gd name="connsiteX3" fmla="*/ 0 w 845"/>
              <a:gd name="connsiteY3" fmla="*/ 549934 h 54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" h="549934">
                <a:moveTo>
                  <a:pt x="0" y="0"/>
                </a:moveTo>
                <a:lnTo>
                  <a:pt x="845" y="0"/>
                </a:lnTo>
                <a:lnTo>
                  <a:pt x="845" y="549934"/>
                </a:lnTo>
                <a:lnTo>
                  <a:pt x="0" y="549934"/>
                </a:lnTo>
                <a:close/>
              </a:path>
            </a:pathLst>
          </a:custGeom>
          <a:solidFill>
            <a:srgbClr val="000000"/>
          </a:solidFill>
          <a:ln w="210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6CC829D-DE2C-B0CC-B8F7-68073F9B2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5235734"/>
            <a:ext cx="1559291" cy="936000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E6E5BF0E-A9A4-14ED-B9C0-F404BB76E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02421"/>
            <a:ext cx="10801350" cy="4163430"/>
          </a:xfrm>
          <a:custGeom>
            <a:avLst/>
            <a:gdLst>
              <a:gd name="connsiteX0" fmla="*/ 0 w 10801350"/>
              <a:gd name="connsiteY0" fmla="*/ 0 h 4163430"/>
              <a:gd name="connsiteX1" fmla="*/ 10801350 w 10801350"/>
              <a:gd name="connsiteY1" fmla="*/ 0 h 4163430"/>
              <a:gd name="connsiteX2" fmla="*/ 10801350 w 10801350"/>
              <a:gd name="connsiteY2" fmla="*/ 2476982 h 4163430"/>
              <a:gd name="connsiteX3" fmla="*/ 8552847 w 10801350"/>
              <a:gd name="connsiteY3" fmla="*/ 2476982 h 4163430"/>
              <a:gd name="connsiteX4" fmla="*/ 8552847 w 10801350"/>
              <a:gd name="connsiteY4" fmla="*/ 4163429 h 4163430"/>
              <a:gd name="connsiteX5" fmla="*/ 10801350 w 10801350"/>
              <a:gd name="connsiteY5" fmla="*/ 4163429 h 4163430"/>
              <a:gd name="connsiteX6" fmla="*/ 10801350 w 10801350"/>
              <a:gd name="connsiteY6" fmla="*/ 4163430 h 4163430"/>
              <a:gd name="connsiteX7" fmla="*/ 0 w 10801350"/>
              <a:gd name="connsiteY7" fmla="*/ 4163430 h 416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1350" h="4163430">
                <a:moveTo>
                  <a:pt x="0" y="0"/>
                </a:moveTo>
                <a:lnTo>
                  <a:pt x="10801350" y="0"/>
                </a:lnTo>
                <a:lnTo>
                  <a:pt x="10801350" y="2476982"/>
                </a:lnTo>
                <a:lnTo>
                  <a:pt x="8552847" y="2476982"/>
                </a:lnTo>
                <a:lnTo>
                  <a:pt x="8552847" y="4163429"/>
                </a:lnTo>
                <a:lnTo>
                  <a:pt x="10801350" y="4163429"/>
                </a:lnTo>
                <a:lnTo>
                  <a:pt x="10801350" y="4163430"/>
                </a:lnTo>
                <a:lnTo>
                  <a:pt x="0" y="4163430"/>
                </a:lnTo>
                <a:close/>
              </a:path>
            </a:pathLst>
          </a:custGeom>
          <a:noFill/>
        </p:spPr>
        <p:txBody>
          <a:bodyPr wrap="square" lIns="0" tIns="0" rIns="0" bIns="0" numCol="2" spcCol="32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88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C66DDE45-1FAC-1DB9-FA85-221FD8F459B0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720000" tIns="6840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film</a:t>
            </a:r>
          </a:p>
        </p:txBody>
      </p:sp>
    </p:spTree>
    <p:extLst>
      <p:ext uri="{BB962C8B-B14F-4D97-AF65-F5344CB8AC3E}">
        <p14:creationId xmlns:p14="http://schemas.microsoft.com/office/powerpoint/2010/main" val="47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D044AA-69EE-BE9E-31BF-74BA196FE1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950400 w 12192000"/>
              <a:gd name="connsiteY0" fmla="*/ 5234400 h 6858000"/>
              <a:gd name="connsiteX1" fmla="*/ 9950400 w 12192000"/>
              <a:gd name="connsiteY1" fmla="*/ 5616646 h 6858000"/>
              <a:gd name="connsiteX2" fmla="*/ 9950400 w 12192000"/>
              <a:gd name="connsiteY2" fmla="*/ 5787007 h 6858000"/>
              <a:gd name="connsiteX3" fmla="*/ 9950400 w 12192000"/>
              <a:gd name="connsiteY3" fmla="*/ 6170318 h 6858000"/>
              <a:gd name="connsiteX4" fmla="*/ 11510051 w 12192000"/>
              <a:gd name="connsiteY4" fmla="*/ 6170318 h 6858000"/>
              <a:gd name="connsiteX5" fmla="*/ 11510051 w 12192000"/>
              <a:gd name="connsiteY5" fmla="*/ 5616646 h 6858000"/>
              <a:gd name="connsiteX6" fmla="*/ 11040369 w 12192000"/>
              <a:gd name="connsiteY6" fmla="*/ 5616646 h 6858000"/>
              <a:gd name="connsiteX7" fmla="*/ 11040369 w 12192000"/>
              <a:gd name="connsiteY7" fmla="*/ 52344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950400" y="5234400"/>
                </a:moveTo>
                <a:lnTo>
                  <a:pt x="9950400" y="5616646"/>
                </a:lnTo>
                <a:lnTo>
                  <a:pt x="9950400" y="5787007"/>
                </a:lnTo>
                <a:lnTo>
                  <a:pt x="9950400" y="6170318"/>
                </a:lnTo>
                <a:lnTo>
                  <a:pt x="11510051" y="6170318"/>
                </a:lnTo>
                <a:lnTo>
                  <a:pt x="11510051" y="5616646"/>
                </a:lnTo>
                <a:lnTo>
                  <a:pt x="11040369" y="5616646"/>
                </a:lnTo>
                <a:lnTo>
                  <a:pt x="11040369" y="52344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84000" tIns="684000" rIns="684000" bIns="68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4DB9F0-02FF-3BBD-A9C6-27CE861D5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layout -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/>
            </a:lvl1pPr>
          </a:lstStyle>
          <a:p>
            <a:r>
              <a:rPr lang="sv-SE" dirty="0"/>
              <a:t>Skriv en rubrik</a:t>
            </a:r>
          </a:p>
        </p:txBody>
      </p:sp>
    </p:spTree>
    <p:extLst>
      <p:ext uri="{BB962C8B-B14F-4D97-AF65-F5344CB8AC3E}">
        <p14:creationId xmlns:p14="http://schemas.microsoft.com/office/powerpoint/2010/main" val="4263713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yg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47536C6-B8B4-C19E-B5B6-D374EED3C1F6}"/>
              </a:ext>
            </a:extLst>
          </p:cNvPr>
          <p:cNvSpPr/>
          <p:nvPr userDrawn="1"/>
        </p:nvSpPr>
        <p:spPr>
          <a:xfrm>
            <a:off x="9287691" y="0"/>
            <a:ext cx="29043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47511F3-9B50-4438-8A97-8C2ABD466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82BF707-0430-6799-DEFC-1DF19320BFC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9287690" cy="6857999"/>
          </a:xfrm>
        </p:spPr>
        <p:txBody>
          <a:bodyPr lIns="684000" tIns="684000"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Infoga externt material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D4FB4AD-A0FB-C663-16AF-E4E9D2DD9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52038" y="703927"/>
            <a:ext cx="1544637" cy="8604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0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effectLst/>
                <a:latin typeface="Helvetica Neue" panose="02000503000000020004" pitchFamily="2" charset="0"/>
              </a:rPr>
              <a:t>Placera </a:t>
            </a:r>
            <a:r>
              <a:rPr lang="sv-SE" dirty="0" err="1">
                <a:effectLst/>
                <a:latin typeface="Helvetica Neue" panose="02000503000000020004" pitchFamily="2" charset="0"/>
              </a:rPr>
              <a:t>ev</a:t>
            </a:r>
            <a:r>
              <a:rPr lang="sv-SE" dirty="0">
                <a:effectLst/>
                <a:latin typeface="Helvetica Neue" panose="02000503000000020004" pitchFamily="2" charset="0"/>
              </a:rPr>
              <a:t> logotyp här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75B1A28-984A-7DD2-8EEC-0E335B119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2038" y="1724025"/>
            <a:ext cx="1544637" cy="34607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sv-SE" dirty="0"/>
              <a:t>Källhänvisning</a:t>
            </a:r>
          </a:p>
        </p:txBody>
      </p:sp>
    </p:spTree>
    <p:extLst>
      <p:ext uri="{BB962C8B-B14F-4D97-AF65-F5344CB8AC3E}">
        <p14:creationId xmlns:p14="http://schemas.microsoft.com/office/powerpoint/2010/main" val="24892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491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- vi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7EFD7D69-B8CB-EC23-B6E1-C11F0EFC5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653" y="1173892"/>
            <a:ext cx="2374694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6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- somm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3AB61246-8943-5B1B-EA79-336C7960A7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653" y="1173892"/>
            <a:ext cx="2374694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79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- hö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60BD1B95-510B-9D62-B674-E737FD6A7E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653" y="1173892"/>
            <a:ext cx="2374694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88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för agendan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1BB8183-3BB8-249E-8140-4FF7F0974A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014430"/>
            <a:ext cx="8413951" cy="4151421"/>
          </a:xfrm>
        </p:spPr>
        <p:txBody>
          <a:bodyPr lIns="0" tIns="0" rIns="0" bIns="0" numCol="1" spcCol="324000">
            <a:noAutofit/>
          </a:bodyPr>
          <a:lstStyle>
            <a:lvl1pPr marL="360000" indent="-360000" algn="l">
              <a:lnSpc>
                <a:spcPts val="2700"/>
              </a:lnSpc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punkter för agendan här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11FA1D-5D8E-C6F3-98CF-B2DEEEFE9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085" y="5245769"/>
            <a:ext cx="15550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448989-D817-5E95-1D06-D2B9A5B927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E5F49D-55D7-7CB8-DC2F-5EBE25784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448989-D817-5E95-1D06-D2B9A5B927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E5F49D-55D7-7CB8-DC2F-5EBE25784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448989-D817-5E95-1D06-D2B9A5B927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E5F49D-55D7-7CB8-DC2F-5EBE25784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DE7BEE26-17B1-BBD9-FA15-711A6E2340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6732E0F-6D67-C4BA-83CA-40B62BEB9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or rubrik - klar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483399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04BF50-D533-EFE5-4BFD-09BC27A4A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4400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or rubrik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483399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04BF50-D533-EFE5-4BFD-09BC27A4A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4400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U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5234CBCA-42D1-A710-11B5-47921EBF6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  <a:custGeom>
            <a:avLst/>
            <a:gdLst>
              <a:gd name="connsiteX0" fmla="*/ 0 w 5400675"/>
              <a:gd name="connsiteY0" fmla="*/ 0 h 3239769"/>
              <a:gd name="connsiteX1" fmla="*/ 5400675 w 5400675"/>
              <a:gd name="connsiteY1" fmla="*/ 0 h 3239769"/>
              <a:gd name="connsiteX2" fmla="*/ 5400675 w 5400675"/>
              <a:gd name="connsiteY2" fmla="*/ 3239769 h 3239769"/>
              <a:gd name="connsiteX3" fmla="*/ 2055495 w 5400675"/>
              <a:gd name="connsiteY3" fmla="*/ 3239769 h 3239769"/>
              <a:gd name="connsiteX4" fmla="*/ 2055495 w 5400675"/>
              <a:gd name="connsiteY4" fmla="*/ 1813560 h 3239769"/>
              <a:gd name="connsiteX5" fmla="*/ 0 w 5400675"/>
              <a:gd name="connsiteY5" fmla="*/ 1813560 h 32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675" h="3239769">
                <a:moveTo>
                  <a:pt x="0" y="0"/>
                </a:moveTo>
                <a:lnTo>
                  <a:pt x="5400675" y="0"/>
                </a:lnTo>
                <a:lnTo>
                  <a:pt x="5400675" y="3239769"/>
                </a:lnTo>
                <a:lnTo>
                  <a:pt x="2055495" y="3239769"/>
                </a:lnTo>
                <a:lnTo>
                  <a:pt x="2055495" y="1813560"/>
                </a:lnTo>
                <a:lnTo>
                  <a:pt x="0" y="1813560"/>
                </a:lnTo>
                <a:close/>
              </a:path>
            </a:pathLst>
          </a:custGeom>
          <a:noFill/>
        </p:spPr>
        <p:txBody>
          <a:bodyPr wrap="square"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F6B77EB-3085-CEDA-7BDE-0EC8BC6BEA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lIns="684000" tIns="6840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BD28DD-3DDB-4678-7EA9-6A4CEC03A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A8AFC02-2F50-FBF7-16DA-94423F3388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D21CB7A-B572-4638-53E6-DBEAC5793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97CB8D8E-E68C-840F-DEE4-B0535CD0F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15D667-738E-2C56-E6DB-C2A124ACC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97CB8D8E-E68C-840F-DEE4-B0535CD0F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15D667-738E-2C56-E6DB-C2A124ACC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enda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för agendan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014431"/>
            <a:ext cx="8565553" cy="4151420"/>
          </a:xfrm>
        </p:spPr>
        <p:txBody>
          <a:bodyPr lIns="0" tIns="0" rIns="0" bIns="0" numCol="1" spcCol="324000">
            <a:noAutofit/>
          </a:bodyPr>
          <a:lstStyle>
            <a:lvl1pPr marL="360000" indent="-360000" algn="l">
              <a:lnSpc>
                <a:spcPts val="2700"/>
              </a:lnSpc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punkter för agendan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8912F0-B9EE-6836-5638-9BC5D6364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97CB8D8E-E68C-840F-DEE4-B0535CD0F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15D667-738E-2C56-E6DB-C2A124ACC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96FC73F-536C-BCC4-7B8B-88F8143AE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0400" y="5234400"/>
            <a:ext cx="15550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F50D6DED-833A-40C4-A307-55FF757A2F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33DDE45-70F5-3F97-EE8B-7CA78266D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klar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EA1D818-FD11-4176-2CEE-3D610CE6E8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7116A1-801B-A997-0F81-DDEEFE12D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+ text + bild - orange">
    <p:bg>
      <p:bgPr>
        <a:solidFill>
          <a:srgbClr val="FF5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269CF13-F8D3-C270-35FD-58049638F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692150"/>
            <a:ext cx="5400676" cy="1843232"/>
          </a:xfrm>
        </p:spPr>
        <p:txBody>
          <a:bodyPr lIns="0" tIns="0" rIns="69120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5C6A46-88A7-B9B5-9CB5-4A87021A9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926080"/>
            <a:ext cx="5400675" cy="3239769"/>
          </a:xfrm>
        </p:spPr>
        <p:txBody>
          <a:bodyPr lIns="0" tIns="0" rIns="69120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BB6351CB-B289-8761-A30C-493DF09827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861479 w 6096000"/>
              <a:gd name="connsiteY0" fmla="*/ 5240650 h 6858000"/>
              <a:gd name="connsiteX1" fmla="*/ 3861479 w 6096000"/>
              <a:gd name="connsiteY1" fmla="*/ 5618090 h 6858000"/>
              <a:gd name="connsiteX2" fmla="*/ 3861479 w 6096000"/>
              <a:gd name="connsiteY2" fmla="*/ 5786308 h 6858000"/>
              <a:gd name="connsiteX3" fmla="*/ 3861479 w 6096000"/>
              <a:gd name="connsiteY3" fmla="*/ 6164799 h 6858000"/>
              <a:gd name="connsiteX4" fmla="*/ 5401515 w 6096000"/>
              <a:gd name="connsiteY4" fmla="*/ 6164799 h 6858000"/>
              <a:gd name="connsiteX5" fmla="*/ 5401515 w 6096000"/>
              <a:gd name="connsiteY5" fmla="*/ 5618090 h 6858000"/>
              <a:gd name="connsiteX6" fmla="*/ 4937740 w 6096000"/>
              <a:gd name="connsiteY6" fmla="*/ 5618090 h 6858000"/>
              <a:gd name="connsiteX7" fmla="*/ 4937740 w 6096000"/>
              <a:gd name="connsiteY7" fmla="*/ 5240650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861479" y="5240650"/>
                </a:moveTo>
                <a:lnTo>
                  <a:pt x="3861479" y="5618090"/>
                </a:lnTo>
                <a:lnTo>
                  <a:pt x="3861479" y="5786308"/>
                </a:lnTo>
                <a:lnTo>
                  <a:pt x="3861479" y="6164799"/>
                </a:lnTo>
                <a:lnTo>
                  <a:pt x="5401515" y="6164799"/>
                </a:lnTo>
                <a:lnTo>
                  <a:pt x="5401515" y="5618090"/>
                </a:lnTo>
                <a:lnTo>
                  <a:pt x="4937740" y="5618090"/>
                </a:lnTo>
                <a:lnTo>
                  <a:pt x="4937740" y="524065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5500"/>
          </a:solidFill>
        </p:spPr>
        <p:txBody>
          <a:bodyPr wrap="square" lIns="684000" tIns="684000" rIns="9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12FB07-D3C2-A6FA-1464-F1082B9F0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15" name="Underrubrik 14">
            <a:extLst>
              <a:ext uri="{FF2B5EF4-FFF2-40B4-BE49-F238E27FC236}">
                <a16:creationId xmlns:a16="http://schemas.microsoft.com/office/drawing/2014/main" id="{167CC370-0DB4-B9C7-3CE0-115052DA23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3CB878A2-9A40-D78C-412E-3AC8BAB6A4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2F07927-FE8D-1594-C004-8838D3A60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63B65D6C-5658-F159-F4B0-43008B59AA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4A8550D-52B1-EE50-E353-CD309C378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6" name="Underrubrik 5">
            <a:extLst>
              <a:ext uri="{FF2B5EF4-FFF2-40B4-BE49-F238E27FC236}">
                <a16:creationId xmlns:a16="http://schemas.microsoft.com/office/drawing/2014/main" id="{8130CBA2-C587-E2BC-38F3-50BCA44BF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7182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0327631-D9EC-9682-E44D-40E9EB2F2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73DCAFEA-0672-718F-58AF-0DFEA1F944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6B8D27-15C6-F045-C911-BD20D1F4A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8" name="Underrubrik 7">
            <a:extLst>
              <a:ext uri="{FF2B5EF4-FFF2-40B4-BE49-F238E27FC236}">
                <a16:creationId xmlns:a16="http://schemas.microsoft.com/office/drawing/2014/main" id="{9A8F1616-F642-DBBA-5100-2EB3648375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2652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0327631-D9EC-9682-E44D-40E9EB2F2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73DCAFEA-0672-718F-58AF-0DFEA1F944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6B8D27-15C6-F045-C911-BD20D1F4A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8" name="Underrubrik 7">
            <a:extLst>
              <a:ext uri="{FF2B5EF4-FFF2-40B4-BE49-F238E27FC236}">
                <a16:creationId xmlns:a16="http://schemas.microsoft.com/office/drawing/2014/main" id="{9A8F1616-F642-DBBA-5100-2EB3648375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860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96FC73F-536C-BCC4-7B8B-88F8143AE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0400" y="5234400"/>
            <a:ext cx="1555036" cy="936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E298B12-9582-A421-7096-C63025521D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692150"/>
            <a:ext cx="5400675" cy="1843232"/>
          </a:xfrm>
        </p:spPr>
        <p:txBody>
          <a:bodyPr lIns="69120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Platshållare för bild 5">
            <a:extLst>
              <a:ext uri="{FF2B5EF4-FFF2-40B4-BE49-F238E27FC236}">
                <a16:creationId xmlns:a16="http://schemas.microsoft.com/office/drawing/2014/main" id="{B08D9FC9-93A7-D0CD-E1B8-238C098DF2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lIns="691200" tIns="691200" rIns="90000" bIns="468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</a:t>
            </a:r>
          </a:p>
        </p:txBody>
      </p:sp>
      <p:sp>
        <p:nvSpPr>
          <p:cNvPr id="7" name="Underrubrik 7">
            <a:extLst>
              <a:ext uri="{FF2B5EF4-FFF2-40B4-BE49-F238E27FC236}">
                <a16:creationId xmlns:a16="http://schemas.microsoft.com/office/drawing/2014/main" id="{F3F8CE0D-3542-C7DF-7B42-14A8CFF8EF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2945675"/>
            <a:ext cx="5400674" cy="3220175"/>
          </a:xfrm>
          <a:custGeom>
            <a:avLst/>
            <a:gdLst>
              <a:gd name="connsiteX0" fmla="*/ 0 w 5400674"/>
              <a:gd name="connsiteY0" fmla="*/ 0 h 3220175"/>
              <a:gd name="connsiteX1" fmla="*/ 5400674 w 5400674"/>
              <a:gd name="connsiteY1" fmla="*/ 0 h 3220175"/>
              <a:gd name="connsiteX2" fmla="*/ 5400674 w 5400674"/>
              <a:gd name="connsiteY2" fmla="*/ 2674974 h 3220175"/>
              <a:gd name="connsiteX3" fmla="*/ 4938394 w 5400674"/>
              <a:gd name="connsiteY3" fmla="*/ 2674974 h 3220175"/>
              <a:gd name="connsiteX4" fmla="*/ 4938394 w 5400674"/>
              <a:gd name="connsiteY4" fmla="*/ 2298575 h 3220175"/>
              <a:gd name="connsiteX5" fmla="*/ 3865602 w 5400674"/>
              <a:gd name="connsiteY5" fmla="*/ 2298575 h 3220175"/>
              <a:gd name="connsiteX6" fmla="*/ 3865602 w 5400674"/>
              <a:gd name="connsiteY6" fmla="*/ 2674974 h 3220175"/>
              <a:gd name="connsiteX7" fmla="*/ 3865602 w 5400674"/>
              <a:gd name="connsiteY7" fmla="*/ 2842728 h 3220175"/>
              <a:gd name="connsiteX8" fmla="*/ 3865602 w 5400674"/>
              <a:gd name="connsiteY8" fmla="*/ 3220175 h 3220175"/>
              <a:gd name="connsiteX9" fmla="*/ 0 w 5400674"/>
              <a:gd name="connsiteY9" fmla="*/ 3220175 h 32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4" h="3220175">
                <a:moveTo>
                  <a:pt x="0" y="0"/>
                </a:moveTo>
                <a:lnTo>
                  <a:pt x="5400674" y="0"/>
                </a:lnTo>
                <a:lnTo>
                  <a:pt x="5400674" y="2674974"/>
                </a:lnTo>
                <a:lnTo>
                  <a:pt x="4938394" y="2674974"/>
                </a:lnTo>
                <a:lnTo>
                  <a:pt x="4938394" y="2298575"/>
                </a:lnTo>
                <a:lnTo>
                  <a:pt x="3865602" y="2298575"/>
                </a:lnTo>
                <a:lnTo>
                  <a:pt x="3865602" y="2674974"/>
                </a:lnTo>
                <a:lnTo>
                  <a:pt x="3865602" y="2842728"/>
                </a:lnTo>
                <a:lnTo>
                  <a:pt x="3865602" y="3220175"/>
                </a:lnTo>
                <a:lnTo>
                  <a:pt x="0" y="3220175"/>
                </a:lnTo>
                <a:close/>
              </a:path>
            </a:pathLst>
          </a:custGeom>
          <a:noFill/>
        </p:spPr>
        <p:txBody>
          <a:bodyPr wrap="square" lIns="691200" tIns="0" rIns="0" bIns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4211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enda -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för agendan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014431"/>
            <a:ext cx="8565553" cy="4151420"/>
          </a:xfrm>
        </p:spPr>
        <p:txBody>
          <a:bodyPr lIns="0" tIns="0" rIns="0" bIns="0" numCol="1" spcCol="324000">
            <a:noAutofit/>
          </a:bodyPr>
          <a:lstStyle>
            <a:lvl1pPr marL="360000" indent="-360000" algn="l">
              <a:lnSpc>
                <a:spcPts val="2700"/>
              </a:lnSpc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punkter för agendan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8912F0-B9EE-6836-5638-9BC5D6364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rubrik, text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3EB49CE6-030D-CC00-F49F-82644DD8F7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43363" y="0"/>
            <a:ext cx="8148637" cy="6858000"/>
          </a:xfrm>
          <a:custGeom>
            <a:avLst/>
            <a:gdLst>
              <a:gd name="connsiteX0" fmla="*/ 5914116 w 8148637"/>
              <a:gd name="connsiteY0" fmla="*/ 5240650 h 6858000"/>
              <a:gd name="connsiteX1" fmla="*/ 5914116 w 8148637"/>
              <a:gd name="connsiteY1" fmla="*/ 5618090 h 6858000"/>
              <a:gd name="connsiteX2" fmla="*/ 5914116 w 8148637"/>
              <a:gd name="connsiteY2" fmla="*/ 5786308 h 6858000"/>
              <a:gd name="connsiteX3" fmla="*/ 5914116 w 8148637"/>
              <a:gd name="connsiteY3" fmla="*/ 6164799 h 6858000"/>
              <a:gd name="connsiteX4" fmla="*/ 7454152 w 8148637"/>
              <a:gd name="connsiteY4" fmla="*/ 6164799 h 6858000"/>
              <a:gd name="connsiteX5" fmla="*/ 7454152 w 8148637"/>
              <a:gd name="connsiteY5" fmla="*/ 5618090 h 6858000"/>
              <a:gd name="connsiteX6" fmla="*/ 6990377 w 8148637"/>
              <a:gd name="connsiteY6" fmla="*/ 5618090 h 6858000"/>
              <a:gd name="connsiteX7" fmla="*/ 6990377 w 8148637"/>
              <a:gd name="connsiteY7" fmla="*/ 5240650 h 6858000"/>
              <a:gd name="connsiteX8" fmla="*/ 0 w 8148637"/>
              <a:gd name="connsiteY8" fmla="*/ 0 h 6858000"/>
              <a:gd name="connsiteX9" fmla="*/ 8148637 w 8148637"/>
              <a:gd name="connsiteY9" fmla="*/ 0 h 6858000"/>
              <a:gd name="connsiteX10" fmla="*/ 8148637 w 8148637"/>
              <a:gd name="connsiteY10" fmla="*/ 6858000 h 6858000"/>
              <a:gd name="connsiteX11" fmla="*/ 0 w 8148637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8637" h="6858000">
                <a:moveTo>
                  <a:pt x="5914116" y="5240650"/>
                </a:moveTo>
                <a:lnTo>
                  <a:pt x="5914116" y="5618090"/>
                </a:lnTo>
                <a:lnTo>
                  <a:pt x="5914116" y="5786308"/>
                </a:lnTo>
                <a:lnTo>
                  <a:pt x="5914116" y="6164799"/>
                </a:lnTo>
                <a:lnTo>
                  <a:pt x="7454152" y="6164799"/>
                </a:lnTo>
                <a:lnTo>
                  <a:pt x="7454152" y="5618090"/>
                </a:lnTo>
                <a:lnTo>
                  <a:pt x="6990377" y="5618090"/>
                </a:lnTo>
                <a:lnTo>
                  <a:pt x="6990377" y="5240650"/>
                </a:lnTo>
                <a:close/>
                <a:moveTo>
                  <a:pt x="0" y="0"/>
                </a:moveTo>
                <a:lnTo>
                  <a:pt x="8148637" y="0"/>
                </a:lnTo>
                <a:lnTo>
                  <a:pt x="81486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84000" tIns="68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1879600"/>
            <a:ext cx="3348038" cy="4286249"/>
          </a:xfrm>
        </p:spPr>
        <p:txBody>
          <a:bodyPr lIns="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7D8EBA-F04F-8B8E-9EB8-FC0E7DC5C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692150"/>
            <a:ext cx="3348038" cy="1187449"/>
          </a:xfrm>
        </p:spPr>
        <p:txBody>
          <a:bodyPr lIns="0" tIns="0" rIns="691200" bIns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>
                <a:latin typeface="Figtree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Skriv en underrubrik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3A6C9C0-99D2-2D5C-E7B5-891E94DA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rubrik, text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81024" y="1879600"/>
            <a:ext cx="3348038" cy="4286249"/>
          </a:xfrm>
        </p:spPr>
        <p:txBody>
          <a:bodyPr lIns="684000" tIns="0" rIns="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7D8EBA-F04F-8B8E-9EB8-FC0E7DC5C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1023" y="692150"/>
            <a:ext cx="3348038" cy="1187449"/>
          </a:xfrm>
        </p:spPr>
        <p:txBody>
          <a:bodyPr lIns="684000" tIns="0" rIns="0" bIns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>
                <a:latin typeface="Figtree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Skriv en underrubrik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3A6C9C0-99D2-2D5C-E7B5-891E94DAC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15FF602C-A353-227F-E386-6766B6EF84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48638" cy="6858000"/>
          </a:xfrm>
        </p:spPr>
        <p:txBody>
          <a:bodyPr lIns="691200" tIns="691200" rIns="90000" bIns="468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</p:spTree>
    <p:extLst>
      <p:ext uri="{BB962C8B-B14F-4D97-AF65-F5344CB8AC3E}">
        <p14:creationId xmlns:p14="http://schemas.microsoft.com/office/powerpoint/2010/main" val="10858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accent3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accent4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rubrik+text+bild - mörk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3363" y="2730230"/>
            <a:ext cx="4105273" cy="3435619"/>
          </a:xfrm>
        </p:spPr>
        <p:txBody>
          <a:bodyPr lIns="691200" tIns="0" rIns="6912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43362" cy="6858000"/>
          </a:xfrm>
          <a:solidFill>
            <a:schemeClr val="tx2"/>
          </a:solidFill>
        </p:spPr>
        <p:txBody>
          <a:bodyPr tIns="684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2E045ED-B3C6-3955-72E8-8FE6B7B8C6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5" y="0"/>
            <a:ext cx="4043362" cy="6858000"/>
          </a:xfrm>
          <a:custGeom>
            <a:avLst/>
            <a:gdLst>
              <a:gd name="connsiteX0" fmla="*/ 1808844 w 4043362"/>
              <a:gd name="connsiteY0" fmla="*/ 5240650 h 6858000"/>
              <a:gd name="connsiteX1" fmla="*/ 1808844 w 4043362"/>
              <a:gd name="connsiteY1" fmla="*/ 5618090 h 6858000"/>
              <a:gd name="connsiteX2" fmla="*/ 1808844 w 4043362"/>
              <a:gd name="connsiteY2" fmla="*/ 5786308 h 6858000"/>
              <a:gd name="connsiteX3" fmla="*/ 1808844 w 4043362"/>
              <a:gd name="connsiteY3" fmla="*/ 6164799 h 6858000"/>
              <a:gd name="connsiteX4" fmla="*/ 3348880 w 4043362"/>
              <a:gd name="connsiteY4" fmla="*/ 6164799 h 6858000"/>
              <a:gd name="connsiteX5" fmla="*/ 3348880 w 4043362"/>
              <a:gd name="connsiteY5" fmla="*/ 5618090 h 6858000"/>
              <a:gd name="connsiteX6" fmla="*/ 2885105 w 4043362"/>
              <a:gd name="connsiteY6" fmla="*/ 5618090 h 6858000"/>
              <a:gd name="connsiteX7" fmla="*/ 2885105 w 4043362"/>
              <a:gd name="connsiteY7" fmla="*/ 5240650 h 6858000"/>
              <a:gd name="connsiteX8" fmla="*/ 0 w 4043362"/>
              <a:gd name="connsiteY8" fmla="*/ 0 h 6858000"/>
              <a:gd name="connsiteX9" fmla="*/ 4043362 w 4043362"/>
              <a:gd name="connsiteY9" fmla="*/ 0 h 6858000"/>
              <a:gd name="connsiteX10" fmla="*/ 4043362 w 4043362"/>
              <a:gd name="connsiteY10" fmla="*/ 6858000 h 6858000"/>
              <a:gd name="connsiteX11" fmla="*/ 0 w 404336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3362" h="6858000">
                <a:moveTo>
                  <a:pt x="1808844" y="5240650"/>
                </a:moveTo>
                <a:lnTo>
                  <a:pt x="1808844" y="5618090"/>
                </a:lnTo>
                <a:lnTo>
                  <a:pt x="1808844" y="5786308"/>
                </a:lnTo>
                <a:lnTo>
                  <a:pt x="1808844" y="6164799"/>
                </a:lnTo>
                <a:lnTo>
                  <a:pt x="3348880" y="6164799"/>
                </a:lnTo>
                <a:lnTo>
                  <a:pt x="3348880" y="5618090"/>
                </a:lnTo>
                <a:lnTo>
                  <a:pt x="2885105" y="5618090"/>
                </a:lnTo>
                <a:lnTo>
                  <a:pt x="2885105" y="5240650"/>
                </a:lnTo>
                <a:close/>
                <a:moveTo>
                  <a:pt x="0" y="0"/>
                </a:moveTo>
                <a:lnTo>
                  <a:pt x="4043362" y="0"/>
                </a:lnTo>
                <a:lnTo>
                  <a:pt x="40433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152C4DB-3C33-E344-51AA-91DA51633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3362" y="692151"/>
            <a:ext cx="4105273" cy="1843232"/>
          </a:xfrm>
        </p:spPr>
        <p:txBody>
          <a:bodyPr lIns="691200" tIns="0" rIns="691200" bIns="0" anchor="t" anchorCtr="0">
            <a:noAutofit/>
          </a:bodyPr>
          <a:lstStyle>
            <a:lvl1pPr algn="l"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613790-FE99-3491-ABDB-1EE63AB3C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1566" y="5236798"/>
            <a:ext cx="1559291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rubrik +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6095999" cy="4581526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924FCC13-62F5-7E47-BFB2-F6752D608C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1"/>
            <a:ext cx="6095999" cy="4581526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581525"/>
            <a:ext cx="5400675" cy="1584324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85F6C13-8CF5-65E0-BFCD-2FA10FD02B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581525"/>
            <a:ext cx="5400676" cy="1584324"/>
          </a:xfrm>
        </p:spPr>
        <p:txBody>
          <a:bodyPr lIns="0" tIns="503998" rIns="691200" bIns="0" anchor="t" anchorCtr="0">
            <a:noAutofit/>
          </a:bodyPr>
          <a:lstStyle>
            <a:lvl1pPr algn="l">
              <a:lnSpc>
                <a:spcPts val="58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</p:spTree>
    <p:extLst>
      <p:ext uri="{BB962C8B-B14F-4D97-AF65-F5344CB8AC3E}">
        <p14:creationId xmlns:p14="http://schemas.microsoft.com/office/powerpoint/2010/main" val="32864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rubrik + text +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6095999" cy="4581526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52C4F69-2FB3-E0DB-FAE7-3E83587016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1"/>
            <a:ext cx="6095999" cy="4581526"/>
          </a:xfrm>
          <a:custGeom>
            <a:avLst/>
            <a:gdLst>
              <a:gd name="connsiteX0" fmla="*/ 3842662 w 6095999"/>
              <a:gd name="connsiteY0" fmla="*/ 692151 h 4581526"/>
              <a:gd name="connsiteX1" fmla="*/ 3842662 w 6095999"/>
              <a:gd name="connsiteY1" fmla="*/ 1073996 h 4581526"/>
              <a:gd name="connsiteX2" fmla="*/ 3842662 w 6095999"/>
              <a:gd name="connsiteY2" fmla="*/ 1244178 h 4581526"/>
              <a:gd name="connsiteX3" fmla="*/ 3842662 w 6095999"/>
              <a:gd name="connsiteY3" fmla="*/ 1627087 h 4581526"/>
              <a:gd name="connsiteX4" fmla="*/ 5400676 w 6095999"/>
              <a:gd name="connsiteY4" fmla="*/ 1627087 h 4581526"/>
              <a:gd name="connsiteX5" fmla="*/ 5400676 w 6095999"/>
              <a:gd name="connsiteY5" fmla="*/ 1073996 h 4581526"/>
              <a:gd name="connsiteX6" fmla="*/ 4931487 w 6095999"/>
              <a:gd name="connsiteY6" fmla="*/ 1073996 h 4581526"/>
              <a:gd name="connsiteX7" fmla="*/ 4931487 w 6095999"/>
              <a:gd name="connsiteY7" fmla="*/ 692151 h 4581526"/>
              <a:gd name="connsiteX8" fmla="*/ 0 w 6095999"/>
              <a:gd name="connsiteY8" fmla="*/ 0 h 4581526"/>
              <a:gd name="connsiteX9" fmla="*/ 6095999 w 6095999"/>
              <a:gd name="connsiteY9" fmla="*/ 0 h 4581526"/>
              <a:gd name="connsiteX10" fmla="*/ 6095999 w 6095999"/>
              <a:gd name="connsiteY10" fmla="*/ 4581526 h 4581526"/>
              <a:gd name="connsiteX11" fmla="*/ 0 w 6095999"/>
              <a:gd name="connsiteY11" fmla="*/ 4581526 h 458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5999" h="4581526">
                <a:moveTo>
                  <a:pt x="3842662" y="692151"/>
                </a:moveTo>
                <a:lnTo>
                  <a:pt x="3842662" y="1073996"/>
                </a:lnTo>
                <a:lnTo>
                  <a:pt x="3842662" y="1244178"/>
                </a:lnTo>
                <a:lnTo>
                  <a:pt x="3842662" y="1627087"/>
                </a:lnTo>
                <a:lnTo>
                  <a:pt x="5400676" y="1627087"/>
                </a:lnTo>
                <a:lnTo>
                  <a:pt x="5400676" y="1073996"/>
                </a:lnTo>
                <a:lnTo>
                  <a:pt x="4931487" y="1073996"/>
                </a:lnTo>
                <a:lnTo>
                  <a:pt x="4931487" y="692151"/>
                </a:ln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581526"/>
                </a:lnTo>
                <a:lnTo>
                  <a:pt x="0" y="458152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581525"/>
            <a:ext cx="5400675" cy="1584324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85F6C13-8CF5-65E0-BFCD-2FA10FD02B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581525"/>
            <a:ext cx="5400676" cy="1584324"/>
          </a:xfrm>
        </p:spPr>
        <p:txBody>
          <a:bodyPr lIns="0" tIns="503998" rIns="691200" bIns="0" anchor="t" anchorCtr="0">
            <a:noAutofit/>
          </a:bodyPr>
          <a:lstStyle>
            <a:lvl1pPr algn="l">
              <a:lnSpc>
                <a:spcPts val="58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en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F75A853-746A-1976-9353-ECAE10F89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692150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3 text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4043362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924FCC13-62F5-7E47-BFB2-F6752D608C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3363" y="-1"/>
            <a:ext cx="4105275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5" name="Platshållare för bild 5">
            <a:extLst>
              <a:ext uri="{FF2B5EF4-FFF2-40B4-BE49-F238E27FC236}">
                <a16:creationId xmlns:a16="http://schemas.microsoft.com/office/drawing/2014/main" id="{4F39910F-DC35-D186-4A49-B8F339652A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051" y="-1"/>
            <a:ext cx="4044950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81525"/>
            <a:ext cx="3348037" cy="1584326"/>
          </a:xfrm>
        </p:spPr>
        <p:txBody>
          <a:bodyPr lIns="0" tIns="503998" rIns="3240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3364" y="4581524"/>
            <a:ext cx="4105274" cy="1584326"/>
          </a:xfrm>
        </p:spPr>
        <p:txBody>
          <a:bodyPr lIns="324000" tIns="503998" rIns="32400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1FE30C5E-23E3-42A6-0C92-35296774E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8638" y="4581524"/>
            <a:ext cx="3348037" cy="1584326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6028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3 textblock +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4043362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924FCC13-62F5-7E47-BFB2-F6752D608C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3363" y="-1"/>
            <a:ext cx="4105275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194E2FA-F84F-6F89-FBCD-18CE06BF71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050" y="0"/>
            <a:ext cx="4044950" cy="4581525"/>
          </a:xfrm>
          <a:custGeom>
            <a:avLst/>
            <a:gdLst>
              <a:gd name="connsiteX0" fmla="*/ 1791612 w 4044950"/>
              <a:gd name="connsiteY0" fmla="*/ 692150 h 4581525"/>
              <a:gd name="connsiteX1" fmla="*/ 1791612 w 4044950"/>
              <a:gd name="connsiteY1" fmla="*/ 1073995 h 4581525"/>
              <a:gd name="connsiteX2" fmla="*/ 1791612 w 4044950"/>
              <a:gd name="connsiteY2" fmla="*/ 1244177 h 4581525"/>
              <a:gd name="connsiteX3" fmla="*/ 1791612 w 4044950"/>
              <a:gd name="connsiteY3" fmla="*/ 1627086 h 4581525"/>
              <a:gd name="connsiteX4" fmla="*/ 3349626 w 4044950"/>
              <a:gd name="connsiteY4" fmla="*/ 1627086 h 4581525"/>
              <a:gd name="connsiteX5" fmla="*/ 3349626 w 4044950"/>
              <a:gd name="connsiteY5" fmla="*/ 1073995 h 4581525"/>
              <a:gd name="connsiteX6" fmla="*/ 2880437 w 4044950"/>
              <a:gd name="connsiteY6" fmla="*/ 1073995 h 4581525"/>
              <a:gd name="connsiteX7" fmla="*/ 2880437 w 4044950"/>
              <a:gd name="connsiteY7" fmla="*/ 692150 h 4581525"/>
              <a:gd name="connsiteX8" fmla="*/ 0 w 4044950"/>
              <a:gd name="connsiteY8" fmla="*/ 0 h 4581525"/>
              <a:gd name="connsiteX9" fmla="*/ 4044950 w 4044950"/>
              <a:gd name="connsiteY9" fmla="*/ 0 h 4581525"/>
              <a:gd name="connsiteX10" fmla="*/ 4044950 w 4044950"/>
              <a:gd name="connsiteY10" fmla="*/ 4581525 h 4581525"/>
              <a:gd name="connsiteX11" fmla="*/ 0 w 4044950"/>
              <a:gd name="connsiteY11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4950" h="4581525">
                <a:moveTo>
                  <a:pt x="1791612" y="692150"/>
                </a:moveTo>
                <a:lnTo>
                  <a:pt x="1791612" y="1073995"/>
                </a:lnTo>
                <a:lnTo>
                  <a:pt x="1791612" y="1244177"/>
                </a:lnTo>
                <a:lnTo>
                  <a:pt x="1791612" y="1627086"/>
                </a:lnTo>
                <a:lnTo>
                  <a:pt x="3349626" y="1627086"/>
                </a:lnTo>
                <a:lnTo>
                  <a:pt x="3349626" y="1073995"/>
                </a:lnTo>
                <a:lnTo>
                  <a:pt x="2880437" y="1073995"/>
                </a:lnTo>
                <a:lnTo>
                  <a:pt x="2880437" y="692150"/>
                </a:lnTo>
                <a:close/>
                <a:moveTo>
                  <a:pt x="0" y="0"/>
                </a:moveTo>
                <a:lnTo>
                  <a:pt x="4044950" y="0"/>
                </a:lnTo>
                <a:lnTo>
                  <a:pt x="4044950" y="4581525"/>
                </a:lnTo>
                <a:lnTo>
                  <a:pt x="0" y="45815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81525"/>
            <a:ext cx="3348037" cy="1584326"/>
          </a:xfrm>
        </p:spPr>
        <p:txBody>
          <a:bodyPr lIns="0" tIns="503998" rIns="3240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3364" y="4581524"/>
            <a:ext cx="4105274" cy="1584326"/>
          </a:xfrm>
        </p:spPr>
        <p:txBody>
          <a:bodyPr lIns="324000" tIns="503998" rIns="32400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1FE30C5E-23E3-42A6-0C92-35296774E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8638" y="4581524"/>
            <a:ext cx="3348037" cy="1584326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C206175-BACB-8C51-EC90-688B6FC36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692150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4F86D6CC-BFA4-7FD6-B9C7-6431712670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7339B6-3B3D-A173-CB32-F8BC5A0DD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2 textblock +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451BF76-6BDE-5904-2EEF-728E794E0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692150"/>
            <a:ext cx="1559291" cy="93600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81525"/>
            <a:ext cx="5400674" cy="1584326"/>
          </a:xfrm>
        </p:spPr>
        <p:txBody>
          <a:bodyPr lIns="0" tIns="503998" rIns="3240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6095999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C80049A7-E64E-1B0A-35A4-5827ECF9E7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1"/>
            <a:ext cx="6095999" cy="4581525"/>
          </a:xfrm>
          <a:custGeom>
            <a:avLst/>
            <a:gdLst>
              <a:gd name="connsiteX0" fmla="*/ 3841875 w 6095999"/>
              <a:gd name="connsiteY0" fmla="*/ 692152 h 4581525"/>
              <a:gd name="connsiteX1" fmla="*/ 3841875 w 6095999"/>
              <a:gd name="connsiteY1" fmla="*/ 1074369 h 4581525"/>
              <a:gd name="connsiteX2" fmla="*/ 3841875 w 6095999"/>
              <a:gd name="connsiteY2" fmla="*/ 1244716 h 4581525"/>
              <a:gd name="connsiteX3" fmla="*/ 3841875 w 6095999"/>
              <a:gd name="connsiteY3" fmla="*/ 1627997 h 4581525"/>
              <a:gd name="connsiteX4" fmla="*/ 5400675 w 6095999"/>
              <a:gd name="connsiteY4" fmla="*/ 1627997 h 4581525"/>
              <a:gd name="connsiteX5" fmla="*/ 5400675 w 6095999"/>
              <a:gd name="connsiteY5" fmla="*/ 1074369 h 4581525"/>
              <a:gd name="connsiteX6" fmla="*/ 4931250 w 6095999"/>
              <a:gd name="connsiteY6" fmla="*/ 1074369 h 4581525"/>
              <a:gd name="connsiteX7" fmla="*/ 4931250 w 6095999"/>
              <a:gd name="connsiteY7" fmla="*/ 692152 h 4581525"/>
              <a:gd name="connsiteX8" fmla="*/ 0 w 6095999"/>
              <a:gd name="connsiteY8" fmla="*/ 0 h 4581525"/>
              <a:gd name="connsiteX9" fmla="*/ 6095999 w 6095999"/>
              <a:gd name="connsiteY9" fmla="*/ 0 h 4581525"/>
              <a:gd name="connsiteX10" fmla="*/ 6095999 w 6095999"/>
              <a:gd name="connsiteY10" fmla="*/ 4581525 h 4581525"/>
              <a:gd name="connsiteX11" fmla="*/ 0 w 6095999"/>
              <a:gd name="connsiteY11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5999" h="4581525">
                <a:moveTo>
                  <a:pt x="3841875" y="692152"/>
                </a:moveTo>
                <a:lnTo>
                  <a:pt x="3841875" y="1074369"/>
                </a:lnTo>
                <a:lnTo>
                  <a:pt x="3841875" y="1244716"/>
                </a:lnTo>
                <a:lnTo>
                  <a:pt x="3841875" y="1627997"/>
                </a:lnTo>
                <a:lnTo>
                  <a:pt x="5400675" y="1627997"/>
                </a:lnTo>
                <a:lnTo>
                  <a:pt x="5400675" y="1074369"/>
                </a:lnTo>
                <a:lnTo>
                  <a:pt x="4931250" y="1074369"/>
                </a:lnTo>
                <a:lnTo>
                  <a:pt x="4931250" y="692152"/>
                </a:ln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581525"/>
                </a:lnTo>
                <a:lnTo>
                  <a:pt x="0" y="45815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684000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581524"/>
            <a:ext cx="5400675" cy="1584326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629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ilder + 2 text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81525"/>
            <a:ext cx="5400674" cy="1584326"/>
          </a:xfrm>
        </p:spPr>
        <p:txBody>
          <a:bodyPr lIns="0" tIns="503998" rIns="324000" bIns="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6095999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7DED7-0024-A79E-F820-C8C2137B2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581524"/>
            <a:ext cx="5400675" cy="1584326"/>
          </a:xfrm>
        </p:spPr>
        <p:txBody>
          <a:bodyPr lIns="324000" tIns="503998" rIns="0" bIns="0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/>
              <a:t>Skriv in din text här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61A953EA-AD12-BD7F-CF66-18B8DC929D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"/>
            <a:ext cx="6095999" cy="4581525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</p:spTree>
    <p:extLst>
      <p:ext uri="{BB962C8B-B14F-4D97-AF65-F5344CB8AC3E}">
        <p14:creationId xmlns:p14="http://schemas.microsoft.com/office/powerpoint/2010/main" val="3562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or bild + 1 text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29345C1-AA9A-5B41-ADBC-4F8B9253A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181111"/>
            <a:ext cx="10801349" cy="1984740"/>
          </a:xfrm>
        </p:spPr>
        <p:txBody>
          <a:bodyPr lIns="0" tIns="503998" rIns="0" bIns="0" numCol="2" spcCol="684000" anchor="t" anchorCtr="0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</a:t>
            </a:r>
          </a:p>
        </p:txBody>
      </p:sp>
      <p:sp>
        <p:nvSpPr>
          <p:cNvPr id="2" name="Platshållare för bild 5">
            <a:extLst>
              <a:ext uri="{FF2B5EF4-FFF2-40B4-BE49-F238E27FC236}">
                <a16:creationId xmlns:a16="http://schemas.microsoft.com/office/drawing/2014/main" id="{E1035D9B-2DD6-82AA-A628-50DD8C644F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174131"/>
          </a:xfrm>
          <a:solidFill>
            <a:schemeClr val="bg2"/>
          </a:solidFill>
        </p:spPr>
        <p:txBody>
          <a:bodyPr tIns="684000" anchor="t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Infoga bild här</a:t>
            </a:r>
          </a:p>
        </p:txBody>
      </p:sp>
    </p:spTree>
    <p:extLst>
      <p:ext uri="{BB962C8B-B14F-4D97-AF65-F5344CB8AC3E}">
        <p14:creationId xmlns:p14="http://schemas.microsoft.com/office/powerpoint/2010/main" val="11348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punktlista i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0C2A2152-BCFD-3E65-ED0F-CADC07E021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2016000"/>
            <a:ext cx="10801350" cy="4149850"/>
          </a:xfrm>
          <a:custGeom>
            <a:avLst/>
            <a:gdLst>
              <a:gd name="connsiteX0" fmla="*/ 0 w 10801350"/>
              <a:gd name="connsiteY0" fmla="*/ 0 h 4149850"/>
              <a:gd name="connsiteX1" fmla="*/ 10801350 w 10801350"/>
              <a:gd name="connsiteY1" fmla="*/ 0 h 4149850"/>
              <a:gd name="connsiteX2" fmla="*/ 10801350 w 10801350"/>
              <a:gd name="connsiteY2" fmla="*/ 3605097 h 4149850"/>
              <a:gd name="connsiteX3" fmla="*/ 10339234 w 10801350"/>
              <a:gd name="connsiteY3" fmla="*/ 3605097 h 4149850"/>
              <a:gd name="connsiteX4" fmla="*/ 10339234 w 10801350"/>
              <a:gd name="connsiteY4" fmla="*/ 3229007 h 4149850"/>
              <a:gd name="connsiteX5" fmla="*/ 9266822 w 10801350"/>
              <a:gd name="connsiteY5" fmla="*/ 3229007 h 4149850"/>
              <a:gd name="connsiteX6" fmla="*/ 9266822 w 10801350"/>
              <a:gd name="connsiteY6" fmla="*/ 3605097 h 4149850"/>
              <a:gd name="connsiteX7" fmla="*/ 9266822 w 10801350"/>
              <a:gd name="connsiteY7" fmla="*/ 3772713 h 4149850"/>
              <a:gd name="connsiteX8" fmla="*/ 9266822 w 10801350"/>
              <a:gd name="connsiteY8" fmla="*/ 4149850 h 4149850"/>
              <a:gd name="connsiteX9" fmla="*/ 0 w 10801350"/>
              <a:gd name="connsiteY9" fmla="*/ 4149850 h 41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50" h="4149850">
                <a:moveTo>
                  <a:pt x="0" y="0"/>
                </a:moveTo>
                <a:lnTo>
                  <a:pt x="10801350" y="0"/>
                </a:lnTo>
                <a:lnTo>
                  <a:pt x="10801350" y="3605097"/>
                </a:lnTo>
                <a:lnTo>
                  <a:pt x="10339234" y="3605097"/>
                </a:lnTo>
                <a:lnTo>
                  <a:pt x="10339234" y="3229007"/>
                </a:lnTo>
                <a:lnTo>
                  <a:pt x="9266822" y="3229007"/>
                </a:lnTo>
                <a:lnTo>
                  <a:pt x="9266822" y="3605097"/>
                </a:lnTo>
                <a:lnTo>
                  <a:pt x="9266822" y="3772713"/>
                </a:lnTo>
                <a:lnTo>
                  <a:pt x="9266822" y="4149850"/>
                </a:lnTo>
                <a:lnTo>
                  <a:pt x="0" y="41498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numCol="1" spcCol="324000">
            <a:noAutofit/>
          </a:bodyPr>
          <a:lstStyle>
            <a:lvl1pPr marL="324000" indent="-324000" algn="l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punkter här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47CDC2-546D-4F70-6732-46103FD9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i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E15785E9-2A83-04C9-DCB6-870E2641240B}"/>
              </a:ext>
            </a:extLst>
          </p:cNvPr>
          <p:cNvSpPr/>
          <p:nvPr/>
        </p:nvSpPr>
        <p:spPr>
          <a:xfrm>
            <a:off x="11496676" y="5614857"/>
            <a:ext cx="845" cy="549934"/>
          </a:xfrm>
          <a:custGeom>
            <a:avLst/>
            <a:gdLst>
              <a:gd name="connsiteX0" fmla="*/ 0 w 845"/>
              <a:gd name="connsiteY0" fmla="*/ 0 h 549934"/>
              <a:gd name="connsiteX1" fmla="*/ 845 w 845"/>
              <a:gd name="connsiteY1" fmla="*/ 0 h 549934"/>
              <a:gd name="connsiteX2" fmla="*/ 845 w 845"/>
              <a:gd name="connsiteY2" fmla="*/ 549934 h 549934"/>
              <a:gd name="connsiteX3" fmla="*/ 0 w 845"/>
              <a:gd name="connsiteY3" fmla="*/ 549934 h 54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" h="549934">
                <a:moveTo>
                  <a:pt x="0" y="0"/>
                </a:moveTo>
                <a:lnTo>
                  <a:pt x="845" y="0"/>
                </a:lnTo>
                <a:lnTo>
                  <a:pt x="845" y="549934"/>
                </a:lnTo>
                <a:lnTo>
                  <a:pt x="0" y="549934"/>
                </a:lnTo>
                <a:close/>
              </a:path>
            </a:pathLst>
          </a:custGeom>
          <a:solidFill>
            <a:srgbClr val="000000"/>
          </a:solidFill>
          <a:ln w="210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6CC829D-DE2C-B0CC-B8F7-68073F9B2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7384" y="5235734"/>
            <a:ext cx="1559291" cy="936000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E6E5BF0E-A9A4-14ED-B9C0-F404BB76E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02421"/>
            <a:ext cx="10801350" cy="4163430"/>
          </a:xfrm>
          <a:custGeom>
            <a:avLst/>
            <a:gdLst>
              <a:gd name="connsiteX0" fmla="*/ 0 w 10801350"/>
              <a:gd name="connsiteY0" fmla="*/ 0 h 4163430"/>
              <a:gd name="connsiteX1" fmla="*/ 10801350 w 10801350"/>
              <a:gd name="connsiteY1" fmla="*/ 0 h 4163430"/>
              <a:gd name="connsiteX2" fmla="*/ 10801350 w 10801350"/>
              <a:gd name="connsiteY2" fmla="*/ 2476982 h 4163430"/>
              <a:gd name="connsiteX3" fmla="*/ 8552847 w 10801350"/>
              <a:gd name="connsiteY3" fmla="*/ 2476982 h 4163430"/>
              <a:gd name="connsiteX4" fmla="*/ 8552847 w 10801350"/>
              <a:gd name="connsiteY4" fmla="*/ 4163429 h 4163430"/>
              <a:gd name="connsiteX5" fmla="*/ 10801350 w 10801350"/>
              <a:gd name="connsiteY5" fmla="*/ 4163429 h 4163430"/>
              <a:gd name="connsiteX6" fmla="*/ 10801350 w 10801350"/>
              <a:gd name="connsiteY6" fmla="*/ 4163430 h 4163430"/>
              <a:gd name="connsiteX7" fmla="*/ 0 w 10801350"/>
              <a:gd name="connsiteY7" fmla="*/ 4163430 h 416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1350" h="4163430">
                <a:moveTo>
                  <a:pt x="0" y="0"/>
                </a:moveTo>
                <a:lnTo>
                  <a:pt x="10801350" y="0"/>
                </a:lnTo>
                <a:lnTo>
                  <a:pt x="10801350" y="2476982"/>
                </a:lnTo>
                <a:lnTo>
                  <a:pt x="8552847" y="2476982"/>
                </a:lnTo>
                <a:lnTo>
                  <a:pt x="8552847" y="4163429"/>
                </a:lnTo>
                <a:lnTo>
                  <a:pt x="10801350" y="4163429"/>
                </a:lnTo>
                <a:lnTo>
                  <a:pt x="10801350" y="4163430"/>
                </a:lnTo>
                <a:lnTo>
                  <a:pt x="0" y="41634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numCol="2" spcCol="32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881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elsida - digr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10801351" cy="10335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/>
            </a:lvl1pPr>
          </a:lstStyle>
          <a:p>
            <a:r>
              <a:rPr lang="sv-SE" dirty="0"/>
              <a:t>Skriv en rubrik</a:t>
            </a:r>
          </a:p>
        </p:txBody>
      </p:sp>
    </p:spTree>
    <p:extLst>
      <p:ext uri="{BB962C8B-B14F-4D97-AF65-F5344CB8AC3E}">
        <p14:creationId xmlns:p14="http://schemas.microsoft.com/office/powerpoint/2010/main" val="23353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C66DDE45-1FAC-1DB9-FA85-221FD8F459B0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720000" tIns="684000"/>
          <a:lstStyle>
            <a:lvl1pPr marL="0" indent="0">
              <a:buNone/>
              <a:defRPr/>
            </a:lvl1pPr>
          </a:lstStyle>
          <a:p>
            <a:r>
              <a:rPr lang="sv-SE" dirty="0"/>
              <a:t>Infoga film</a:t>
            </a:r>
          </a:p>
        </p:txBody>
      </p:sp>
    </p:spTree>
    <p:extLst>
      <p:ext uri="{BB962C8B-B14F-4D97-AF65-F5344CB8AC3E}">
        <p14:creationId xmlns:p14="http://schemas.microsoft.com/office/powerpoint/2010/main" val="35798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D044AA-69EE-BE9E-31BF-74BA196FE1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950400 w 12192000"/>
              <a:gd name="connsiteY0" fmla="*/ 5234400 h 6858000"/>
              <a:gd name="connsiteX1" fmla="*/ 9950400 w 12192000"/>
              <a:gd name="connsiteY1" fmla="*/ 5616646 h 6858000"/>
              <a:gd name="connsiteX2" fmla="*/ 9950400 w 12192000"/>
              <a:gd name="connsiteY2" fmla="*/ 5787007 h 6858000"/>
              <a:gd name="connsiteX3" fmla="*/ 9950400 w 12192000"/>
              <a:gd name="connsiteY3" fmla="*/ 6170318 h 6858000"/>
              <a:gd name="connsiteX4" fmla="*/ 11510051 w 12192000"/>
              <a:gd name="connsiteY4" fmla="*/ 6170318 h 6858000"/>
              <a:gd name="connsiteX5" fmla="*/ 11510051 w 12192000"/>
              <a:gd name="connsiteY5" fmla="*/ 5616646 h 6858000"/>
              <a:gd name="connsiteX6" fmla="*/ 11040369 w 12192000"/>
              <a:gd name="connsiteY6" fmla="*/ 5616646 h 6858000"/>
              <a:gd name="connsiteX7" fmla="*/ 11040369 w 12192000"/>
              <a:gd name="connsiteY7" fmla="*/ 52344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950400" y="5234400"/>
                </a:moveTo>
                <a:lnTo>
                  <a:pt x="9950400" y="5616646"/>
                </a:lnTo>
                <a:lnTo>
                  <a:pt x="9950400" y="5787007"/>
                </a:lnTo>
                <a:lnTo>
                  <a:pt x="9950400" y="6170318"/>
                </a:lnTo>
                <a:lnTo>
                  <a:pt x="11510051" y="6170318"/>
                </a:lnTo>
                <a:lnTo>
                  <a:pt x="11510051" y="5616646"/>
                </a:lnTo>
                <a:lnTo>
                  <a:pt x="11040369" y="5616646"/>
                </a:lnTo>
                <a:lnTo>
                  <a:pt x="11040369" y="52344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84000" tIns="684000" rIns="684000" bIns="68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Infoga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4DB9F0-02FF-3BBD-A9C6-27CE861D5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or rubrik - vit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4">
            <a:extLst>
              <a:ext uri="{FF2B5EF4-FFF2-40B4-BE49-F238E27FC236}">
                <a16:creationId xmlns:a16="http://schemas.microsoft.com/office/drawing/2014/main" id="{40832337-FAC2-3590-C109-27314FF07C2C}"/>
              </a:ext>
            </a:extLst>
          </p:cNvPr>
          <p:cNvSpPr/>
          <p:nvPr userDrawn="1"/>
        </p:nvSpPr>
        <p:spPr>
          <a:xfrm>
            <a:off x="4978448" y="1396568"/>
            <a:ext cx="2235175" cy="4071634"/>
          </a:xfrm>
          <a:custGeom>
            <a:avLst/>
            <a:gdLst>
              <a:gd name="connsiteX0" fmla="*/ 248357 w 2235175"/>
              <a:gd name="connsiteY0" fmla="*/ 3007691 h 4071634"/>
              <a:gd name="connsiteX1" fmla="*/ 248357 w 2235175"/>
              <a:gd name="connsiteY1" fmla="*/ 0 h 4071634"/>
              <a:gd name="connsiteX2" fmla="*/ 372517 w 2235175"/>
              <a:gd name="connsiteY2" fmla="*/ 0 h 4071634"/>
              <a:gd name="connsiteX3" fmla="*/ 372517 w 2235175"/>
              <a:gd name="connsiteY3" fmla="*/ 3007691 h 4071634"/>
              <a:gd name="connsiteX4" fmla="*/ 1117588 w 2235175"/>
              <a:gd name="connsiteY4" fmla="*/ 3716998 h 4071634"/>
              <a:gd name="connsiteX5" fmla="*/ 1862658 w 2235175"/>
              <a:gd name="connsiteY5" fmla="*/ 3007691 h 4071634"/>
              <a:gd name="connsiteX6" fmla="*/ 1862658 w 2235175"/>
              <a:gd name="connsiteY6" fmla="*/ 0 h 4071634"/>
              <a:gd name="connsiteX7" fmla="*/ 1986818 w 2235175"/>
              <a:gd name="connsiteY7" fmla="*/ 0 h 4071634"/>
              <a:gd name="connsiteX8" fmla="*/ 1986818 w 2235175"/>
              <a:gd name="connsiteY8" fmla="*/ 3007691 h 4071634"/>
              <a:gd name="connsiteX9" fmla="*/ 1117588 w 2235175"/>
              <a:gd name="connsiteY9" fmla="*/ 3835199 h 4071634"/>
              <a:gd name="connsiteX10" fmla="*/ 248357 w 2235175"/>
              <a:gd name="connsiteY10" fmla="*/ 3007691 h 4071634"/>
              <a:gd name="connsiteX11" fmla="*/ 1117588 w 2235175"/>
              <a:gd name="connsiteY11" fmla="*/ 3598763 h 4071634"/>
              <a:gd name="connsiteX12" fmla="*/ 1738462 w 2235175"/>
              <a:gd name="connsiteY12" fmla="*/ 3007657 h 4071634"/>
              <a:gd name="connsiteX13" fmla="*/ 1738462 w 2235175"/>
              <a:gd name="connsiteY13" fmla="*/ 0 h 4071634"/>
              <a:gd name="connsiteX14" fmla="*/ 1614301 w 2235175"/>
              <a:gd name="connsiteY14" fmla="*/ 0 h 4071634"/>
              <a:gd name="connsiteX15" fmla="*/ 1614301 w 2235175"/>
              <a:gd name="connsiteY15" fmla="*/ 3007691 h 4071634"/>
              <a:gd name="connsiteX16" fmla="*/ 1117588 w 2235175"/>
              <a:gd name="connsiteY16" fmla="*/ 3480562 h 4071634"/>
              <a:gd name="connsiteX17" fmla="*/ 620874 w 2235175"/>
              <a:gd name="connsiteY17" fmla="*/ 3007691 h 4071634"/>
              <a:gd name="connsiteX18" fmla="*/ 620874 w 2235175"/>
              <a:gd name="connsiteY18" fmla="*/ 0 h 4071634"/>
              <a:gd name="connsiteX19" fmla="*/ 496714 w 2235175"/>
              <a:gd name="connsiteY19" fmla="*/ 0 h 4071634"/>
              <a:gd name="connsiteX20" fmla="*/ 496714 w 2235175"/>
              <a:gd name="connsiteY20" fmla="*/ 3007691 h 4071634"/>
              <a:gd name="connsiteX21" fmla="*/ 1117588 w 2235175"/>
              <a:gd name="connsiteY21" fmla="*/ 3598797 h 4071634"/>
              <a:gd name="connsiteX22" fmla="*/ 1117588 w 2235175"/>
              <a:gd name="connsiteY22" fmla="*/ 3362362 h 4071634"/>
              <a:gd name="connsiteX23" fmla="*/ 1490141 w 2235175"/>
              <a:gd name="connsiteY23" fmla="*/ 3007691 h 4071634"/>
              <a:gd name="connsiteX24" fmla="*/ 1490141 w 2235175"/>
              <a:gd name="connsiteY24" fmla="*/ 0 h 4071634"/>
              <a:gd name="connsiteX25" fmla="*/ 1365980 w 2235175"/>
              <a:gd name="connsiteY25" fmla="*/ 0 h 4071634"/>
              <a:gd name="connsiteX26" fmla="*/ 1365980 w 2235175"/>
              <a:gd name="connsiteY26" fmla="*/ 3007691 h 4071634"/>
              <a:gd name="connsiteX27" fmla="*/ 1117623 w 2235175"/>
              <a:gd name="connsiteY27" fmla="*/ 3244161 h 4071634"/>
              <a:gd name="connsiteX28" fmla="*/ 869267 w 2235175"/>
              <a:gd name="connsiteY28" fmla="*/ 3007691 h 4071634"/>
              <a:gd name="connsiteX29" fmla="*/ 869267 w 2235175"/>
              <a:gd name="connsiteY29" fmla="*/ 0 h 4071634"/>
              <a:gd name="connsiteX30" fmla="*/ 745106 w 2235175"/>
              <a:gd name="connsiteY30" fmla="*/ 0 h 4071634"/>
              <a:gd name="connsiteX31" fmla="*/ 745106 w 2235175"/>
              <a:gd name="connsiteY31" fmla="*/ 3007691 h 4071634"/>
              <a:gd name="connsiteX32" fmla="*/ 1117659 w 2235175"/>
              <a:gd name="connsiteY32" fmla="*/ 3362362 h 4071634"/>
              <a:gd name="connsiteX33" fmla="*/ 2110979 w 2235175"/>
              <a:gd name="connsiteY33" fmla="*/ 0 h 4071634"/>
              <a:gd name="connsiteX34" fmla="*/ 2110979 w 2235175"/>
              <a:gd name="connsiteY34" fmla="*/ 3007691 h 4071634"/>
              <a:gd name="connsiteX35" fmla="*/ 1117588 w 2235175"/>
              <a:gd name="connsiteY35" fmla="*/ 3953433 h 4071634"/>
              <a:gd name="connsiteX36" fmla="*/ 124161 w 2235175"/>
              <a:gd name="connsiteY36" fmla="*/ 3007691 h 4071634"/>
              <a:gd name="connsiteX37" fmla="*/ 124161 w 2235175"/>
              <a:gd name="connsiteY37" fmla="*/ 0 h 4071634"/>
              <a:gd name="connsiteX38" fmla="*/ 0 w 2235175"/>
              <a:gd name="connsiteY38" fmla="*/ 0 h 4071634"/>
              <a:gd name="connsiteX39" fmla="*/ 0 w 2235175"/>
              <a:gd name="connsiteY39" fmla="*/ 3007691 h 4071634"/>
              <a:gd name="connsiteX40" fmla="*/ 1117588 w 2235175"/>
              <a:gd name="connsiteY40" fmla="*/ 4071635 h 4071634"/>
              <a:gd name="connsiteX41" fmla="*/ 1117588 w 2235175"/>
              <a:gd name="connsiteY41" fmla="*/ 4071635 h 4071634"/>
              <a:gd name="connsiteX42" fmla="*/ 2235175 w 2235175"/>
              <a:gd name="connsiteY42" fmla="*/ 3007691 h 4071634"/>
              <a:gd name="connsiteX43" fmla="*/ 2235175 w 2235175"/>
              <a:gd name="connsiteY43" fmla="*/ 0 h 4071634"/>
              <a:gd name="connsiteX44" fmla="*/ 2111015 w 2235175"/>
              <a:gd name="connsiteY44" fmla="*/ 0 h 407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35175" h="4071634">
                <a:moveTo>
                  <a:pt x="248357" y="3007691"/>
                </a:moveTo>
                <a:lnTo>
                  <a:pt x="248357" y="0"/>
                </a:lnTo>
                <a:lnTo>
                  <a:pt x="372517" y="0"/>
                </a:lnTo>
                <a:lnTo>
                  <a:pt x="372517" y="3007691"/>
                </a:lnTo>
                <a:cubicBezTo>
                  <a:pt x="372517" y="3398809"/>
                  <a:pt x="706749" y="3716998"/>
                  <a:pt x="1117588" y="3716998"/>
                </a:cubicBezTo>
                <a:cubicBezTo>
                  <a:pt x="1528426" y="3716998"/>
                  <a:pt x="1862658" y="3398809"/>
                  <a:pt x="1862658" y="3007691"/>
                </a:cubicBezTo>
                <a:lnTo>
                  <a:pt x="1862658" y="0"/>
                </a:lnTo>
                <a:lnTo>
                  <a:pt x="1986818" y="0"/>
                </a:lnTo>
                <a:lnTo>
                  <a:pt x="1986818" y="3007691"/>
                </a:lnTo>
                <a:cubicBezTo>
                  <a:pt x="1986818" y="3463967"/>
                  <a:pt x="1596870" y="3835199"/>
                  <a:pt x="1117588" y="3835199"/>
                </a:cubicBezTo>
                <a:cubicBezTo>
                  <a:pt x="638306" y="3835199"/>
                  <a:pt x="248357" y="3463967"/>
                  <a:pt x="248357" y="3007691"/>
                </a:cubicBezTo>
                <a:close/>
                <a:moveTo>
                  <a:pt x="1117588" y="3598763"/>
                </a:moveTo>
                <a:cubicBezTo>
                  <a:pt x="1459947" y="3598763"/>
                  <a:pt x="1738462" y="3333583"/>
                  <a:pt x="1738462" y="3007657"/>
                </a:cubicBezTo>
                <a:lnTo>
                  <a:pt x="1738462" y="0"/>
                </a:lnTo>
                <a:lnTo>
                  <a:pt x="1614301" y="0"/>
                </a:lnTo>
                <a:lnTo>
                  <a:pt x="1614301" y="3007691"/>
                </a:lnTo>
                <a:cubicBezTo>
                  <a:pt x="1614301" y="3268425"/>
                  <a:pt x="1391468" y="3480562"/>
                  <a:pt x="1117588" y="3480562"/>
                </a:cubicBezTo>
                <a:cubicBezTo>
                  <a:pt x="843707" y="3480562"/>
                  <a:pt x="620874" y="3268425"/>
                  <a:pt x="620874" y="3007691"/>
                </a:cubicBezTo>
                <a:lnTo>
                  <a:pt x="620874" y="0"/>
                </a:lnTo>
                <a:lnTo>
                  <a:pt x="496714" y="0"/>
                </a:lnTo>
                <a:lnTo>
                  <a:pt x="496714" y="3007691"/>
                </a:lnTo>
                <a:cubicBezTo>
                  <a:pt x="496714" y="3333617"/>
                  <a:pt x="775228" y="3598797"/>
                  <a:pt x="1117588" y="3598797"/>
                </a:cubicBezTo>
                <a:close/>
                <a:moveTo>
                  <a:pt x="1117588" y="3362362"/>
                </a:moveTo>
                <a:cubicBezTo>
                  <a:pt x="1322989" y="3362362"/>
                  <a:pt x="1490141" y="3203267"/>
                  <a:pt x="1490141" y="3007691"/>
                </a:cubicBezTo>
                <a:lnTo>
                  <a:pt x="1490141" y="0"/>
                </a:lnTo>
                <a:lnTo>
                  <a:pt x="1365980" y="0"/>
                </a:lnTo>
                <a:lnTo>
                  <a:pt x="1365980" y="3007691"/>
                </a:lnTo>
                <a:cubicBezTo>
                  <a:pt x="1365980" y="3138075"/>
                  <a:pt x="1254546" y="3244161"/>
                  <a:pt x="1117623" y="3244161"/>
                </a:cubicBezTo>
                <a:cubicBezTo>
                  <a:pt x="980701" y="3244161"/>
                  <a:pt x="869267" y="3138075"/>
                  <a:pt x="869267" y="3007691"/>
                </a:cubicBezTo>
                <a:lnTo>
                  <a:pt x="869267" y="0"/>
                </a:lnTo>
                <a:lnTo>
                  <a:pt x="745106" y="0"/>
                </a:lnTo>
                <a:lnTo>
                  <a:pt x="745106" y="3007691"/>
                </a:lnTo>
                <a:cubicBezTo>
                  <a:pt x="745106" y="3203233"/>
                  <a:pt x="912222" y="3362362"/>
                  <a:pt x="1117659" y="3362362"/>
                </a:cubicBezTo>
                <a:close/>
                <a:moveTo>
                  <a:pt x="2110979" y="0"/>
                </a:moveTo>
                <a:lnTo>
                  <a:pt x="2110979" y="3007691"/>
                </a:lnTo>
                <a:cubicBezTo>
                  <a:pt x="2110979" y="3529160"/>
                  <a:pt x="1665349" y="3953433"/>
                  <a:pt x="1117588" y="3953433"/>
                </a:cubicBezTo>
                <a:cubicBezTo>
                  <a:pt x="569827" y="3953433"/>
                  <a:pt x="124161" y="3529160"/>
                  <a:pt x="124161" y="3007691"/>
                </a:cubicBezTo>
                <a:lnTo>
                  <a:pt x="124161" y="0"/>
                </a:lnTo>
                <a:lnTo>
                  <a:pt x="0" y="0"/>
                </a:lnTo>
                <a:lnTo>
                  <a:pt x="0" y="3007691"/>
                </a:lnTo>
                <a:cubicBezTo>
                  <a:pt x="0" y="3595302"/>
                  <a:pt x="500350" y="4071635"/>
                  <a:pt x="1117588" y="4071635"/>
                </a:cubicBezTo>
                <a:lnTo>
                  <a:pt x="1117588" y="4071635"/>
                </a:lnTo>
                <a:cubicBezTo>
                  <a:pt x="1734826" y="4071635"/>
                  <a:pt x="2235175" y="3595302"/>
                  <a:pt x="2235175" y="3007691"/>
                </a:cubicBezTo>
                <a:lnTo>
                  <a:pt x="2235175" y="0"/>
                </a:lnTo>
                <a:lnTo>
                  <a:pt x="2111015" y="0"/>
                </a:lnTo>
                <a:close/>
              </a:path>
            </a:pathLst>
          </a:custGeom>
          <a:solidFill>
            <a:schemeClr val="bg1"/>
          </a:solidFill>
          <a:ln w="355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52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11B6B-8C23-BE7A-B8C2-AF9D2869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692149"/>
            <a:ext cx="9504363" cy="386599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4500"/>
              </a:lnSpc>
              <a:defRPr sz="14500"/>
            </a:lvl1pPr>
          </a:lstStyle>
          <a:p>
            <a:r>
              <a:rPr lang="sv-SE" dirty="0"/>
              <a:t>skriv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448989-D817-5E95-1D06-D2B9A5B927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565363"/>
            <a:ext cx="8531177" cy="160048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din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E5F49D-55D7-7CB8-DC2F-5EBE25784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566" y="5235734"/>
            <a:ext cx="155929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theme" Target="../theme/theme8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02A5D5-8794-579F-9EF4-DDD493B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E9DDF4-C260-943D-DE98-116B4361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26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242">
          <p15:clr>
            <a:srgbClr val="F26B43"/>
          </p15:clr>
        </p15:guide>
        <p15:guide id="5" pos="1277">
          <p15:clr>
            <a:srgbClr val="F26B43"/>
          </p15:clr>
        </p15:guide>
        <p15:guide id="6" pos="2547">
          <p15:clr>
            <a:srgbClr val="F26B43"/>
          </p15:clr>
        </p15:guide>
        <p15:guide id="7" pos="3840">
          <p15:clr>
            <a:srgbClr val="F26B43"/>
          </p15:clr>
        </p15:guide>
        <p15:guide id="8" pos="5133">
          <p15:clr>
            <a:srgbClr val="F26B43"/>
          </p15:clr>
        </p15:guide>
        <p15:guide id="9" pos="64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02A5D5-8794-579F-9EF4-DDD493B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E9DDF4-C260-943D-DE98-116B4361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152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56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242">
          <p15:clr>
            <a:srgbClr val="F26B43"/>
          </p15:clr>
        </p15:guide>
        <p15:guide id="5" pos="1277">
          <p15:clr>
            <a:srgbClr val="F26B43"/>
          </p15:clr>
        </p15:guide>
        <p15:guide id="6" pos="2547">
          <p15:clr>
            <a:srgbClr val="F26B43"/>
          </p15:clr>
        </p15:guide>
        <p15:guide id="7" pos="3840">
          <p15:clr>
            <a:srgbClr val="F26B43"/>
          </p15:clr>
        </p15:guide>
        <p15:guide id="8" pos="5133">
          <p15:clr>
            <a:srgbClr val="F26B43"/>
          </p15:clr>
        </p15:guide>
        <p15:guide id="9" pos="642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02A5D5-8794-579F-9EF4-DDD493B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E9DDF4-C260-943D-DE98-116B4361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152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236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242">
          <p15:clr>
            <a:srgbClr val="F26B43"/>
          </p15:clr>
        </p15:guide>
        <p15:guide id="5" pos="1277">
          <p15:clr>
            <a:srgbClr val="F26B43"/>
          </p15:clr>
        </p15:guide>
        <p15:guide id="6" pos="2547">
          <p15:clr>
            <a:srgbClr val="F26B43"/>
          </p15:clr>
        </p15:guide>
        <p15:guide id="7" pos="3840">
          <p15:clr>
            <a:srgbClr val="F26B43"/>
          </p15:clr>
        </p15:guide>
        <p15:guide id="8" pos="5133">
          <p15:clr>
            <a:srgbClr val="F26B43"/>
          </p15:clr>
        </p15:guide>
        <p15:guide id="9" pos="64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02A5D5-8794-579F-9EF4-DDD493B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E9DDF4-C260-943D-DE98-116B4361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152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53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242">
          <p15:clr>
            <a:srgbClr val="F26B43"/>
          </p15:clr>
        </p15:guide>
        <p15:guide id="5" pos="1277">
          <p15:clr>
            <a:srgbClr val="F26B43"/>
          </p15:clr>
        </p15:guide>
        <p15:guide id="6" pos="2547">
          <p15:clr>
            <a:srgbClr val="F26B43"/>
          </p15:clr>
        </p15:guide>
        <p15:guide id="7" pos="3840">
          <p15:clr>
            <a:srgbClr val="F26B43"/>
          </p15:clr>
        </p15:guide>
        <p15:guide id="8" pos="5133">
          <p15:clr>
            <a:srgbClr val="F26B43"/>
          </p15:clr>
        </p15:guide>
        <p15:guide id="9" pos="6425">
          <p15:clr>
            <a:srgbClr val="F26B43"/>
          </p15:clr>
        </p15:guide>
        <p15:guide id="10" orient="horz" pos="1435">
          <p15:clr>
            <a:srgbClr val="F26B43"/>
          </p15:clr>
        </p15:guide>
        <p15:guide id="11" orient="horz" pos="288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02A5D5-8794-579F-9EF4-DDD493B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E9DDF4-C260-943D-DE98-116B4361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152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835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242">
          <p15:clr>
            <a:srgbClr val="F26B43"/>
          </p15:clr>
        </p15:guide>
        <p15:guide id="5" pos="1277">
          <p15:clr>
            <a:srgbClr val="F26B43"/>
          </p15:clr>
        </p15:guide>
        <p15:guide id="6" pos="2547">
          <p15:clr>
            <a:srgbClr val="F26B43"/>
          </p15:clr>
        </p15:guide>
        <p15:guide id="7" pos="3840">
          <p15:clr>
            <a:srgbClr val="F26B43"/>
          </p15:clr>
        </p15:guide>
        <p15:guide id="8" pos="5133">
          <p15:clr>
            <a:srgbClr val="F26B43"/>
          </p15:clr>
        </p15:guide>
        <p15:guide id="9" pos="64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91936C-A4E6-C5D4-7358-DEA3228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261FBE-9EDF-9EAC-18C4-BBB23E10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53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633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0">
          <p15:clr>
            <a:srgbClr val="F26B43"/>
          </p15:clr>
        </p15:guide>
        <p15:guide id="2" pos="430">
          <p15:clr>
            <a:srgbClr val="F26B43"/>
          </p15:clr>
        </p15:guide>
        <p15:guide id="3" orient="horz" pos="3888">
          <p15:clr>
            <a:srgbClr val="F26B43"/>
          </p15:clr>
        </p15:guide>
        <p15:guide id="4" pos="7247">
          <p15:clr>
            <a:srgbClr val="F26B43"/>
          </p15:clr>
        </p15:guide>
        <p15:guide id="5" pos="1156">
          <p15:clr>
            <a:srgbClr val="F26B43"/>
          </p15:clr>
        </p15:guide>
        <p15:guide id="6" pos="1300">
          <p15:clr>
            <a:srgbClr val="F26B43"/>
          </p15:clr>
        </p15:guide>
        <p15:guide id="7" pos="3765">
          <p15:clr>
            <a:srgbClr val="F26B43"/>
          </p15:clr>
        </p15:guide>
        <p15:guide id="8" pos="4782">
          <p15:clr>
            <a:srgbClr val="F26B43"/>
          </p15:clr>
        </p15:guide>
        <p15:guide id="9" pos="5509">
          <p15:clr>
            <a:srgbClr val="F26B43"/>
          </p15:clr>
        </p15:guide>
        <p15:guide id="10" pos="2027">
          <p15:clr>
            <a:srgbClr val="F26B43"/>
          </p15:clr>
        </p15:guide>
        <p15:guide id="11" pos="2171">
          <p15:clr>
            <a:srgbClr val="F26B43"/>
          </p15:clr>
        </p15:guide>
        <p15:guide id="12" pos="2897">
          <p15:clr>
            <a:srgbClr val="F26B43"/>
          </p15:clr>
        </p15:guide>
        <p15:guide id="13" pos="3041">
          <p15:clr>
            <a:srgbClr val="F26B43"/>
          </p15:clr>
        </p15:guide>
        <p15:guide id="14" pos="3912">
          <p15:clr>
            <a:srgbClr val="F26B43"/>
          </p15:clr>
        </p15:guide>
        <p15:guide id="15" pos="4638">
          <p15:clr>
            <a:srgbClr val="F26B43"/>
          </p15:clr>
        </p15:guide>
        <p15:guide id="16" pos="5653">
          <p15:clr>
            <a:srgbClr val="F26B43"/>
          </p15:clr>
        </p15:guide>
        <p15:guide id="17" pos="6377">
          <p15:clr>
            <a:srgbClr val="F26B43"/>
          </p15:clr>
        </p15:guide>
        <p15:guide id="18" pos="652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02A5D5-8794-579F-9EF4-DDD493B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E9DDF4-C260-943D-DE98-116B4361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8175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242">
          <p15:clr>
            <a:srgbClr val="F26B43"/>
          </p15:clr>
        </p15:guide>
        <p15:guide id="5" pos="1277">
          <p15:clr>
            <a:srgbClr val="F26B43"/>
          </p15:clr>
        </p15:guide>
        <p15:guide id="6" pos="2547">
          <p15:clr>
            <a:srgbClr val="F26B43"/>
          </p15:clr>
        </p15:guide>
        <p15:guide id="7" pos="3840">
          <p15:clr>
            <a:srgbClr val="F26B43"/>
          </p15:clr>
        </p15:guide>
        <p15:guide id="8" pos="5133">
          <p15:clr>
            <a:srgbClr val="F26B43"/>
          </p15:clr>
        </p15:guide>
        <p15:guide id="9" pos="642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02A5D5-8794-579F-9EF4-DDD493BA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E9DDF4-C260-943D-DE98-116B4361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1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2" r:id="rId38"/>
    <p:sldLayoutId id="2147483883" r:id="rId3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MEA-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242">
          <p15:clr>
            <a:srgbClr val="F26B43"/>
          </p15:clr>
        </p15:guide>
        <p15:guide id="5" pos="1277">
          <p15:clr>
            <a:srgbClr val="F26B43"/>
          </p15:clr>
        </p15:guide>
        <p15:guide id="6" pos="2547">
          <p15:clr>
            <a:srgbClr val="F26B43"/>
          </p15:clr>
        </p15:guide>
        <p15:guide id="7" pos="3840">
          <p15:clr>
            <a:srgbClr val="F26B43"/>
          </p15:clr>
        </p15:guide>
        <p15:guide id="8" pos="5133">
          <p15:clr>
            <a:srgbClr val="F26B43"/>
          </p15:clr>
        </p15:guide>
        <p15:guide id="9" pos="6425">
          <p15:clr>
            <a:srgbClr val="F26B43"/>
          </p15:clr>
        </p15:guide>
        <p15:guide id="10" orient="horz" pos="1435">
          <p15:clr>
            <a:srgbClr val="F26B43"/>
          </p15:clr>
        </p15:guide>
        <p15:guide id="11" orient="horz" pos="28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961BD-A3DD-1312-6AAD-C46D61388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Handelsplats Umeå</a:t>
            </a:r>
          </a:p>
        </p:txBody>
      </p:sp>
    </p:spTree>
    <p:extLst>
      <p:ext uri="{BB962C8B-B14F-4D97-AF65-F5344CB8AC3E}">
        <p14:creationId xmlns:p14="http://schemas.microsoft.com/office/powerpoint/2010/main" val="127927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19704-49F7-2074-F284-EE0AD907C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98D7DA-0FA6-4654-21A2-2034F242D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349249"/>
            <a:ext cx="10801351" cy="1033523"/>
          </a:xfrm>
        </p:spPr>
        <p:txBody>
          <a:bodyPr/>
          <a:lstStyle/>
          <a:p>
            <a:r>
              <a:rPr lang="sv-SE" sz="3200" b="1" dirty="0">
                <a:latin typeface="Figtree" pitchFamily="2" charset="0"/>
                <a:ea typeface="+mn-ea"/>
                <a:cs typeface="+mn-cs"/>
              </a:rPr>
              <a:t>Försäljningsindex Umeå kommun 2015-2024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B00BA10-311D-E15D-BB5B-7853029E1B09}"/>
              </a:ext>
            </a:extLst>
          </p:cNvPr>
          <p:cNvSpPr txBox="1"/>
          <p:nvPr/>
        </p:nvSpPr>
        <p:spPr>
          <a:xfrm>
            <a:off x="6332538" y="1211959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sv-SE" sz="1000" dirty="0">
                <a:solidFill>
                  <a:srgbClr val="000000"/>
                </a:solidFill>
                <a:latin typeface="Figtree" pitchFamily="2" charset="0"/>
              </a:rPr>
              <a:t>Källa: Handelsfakta.se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graphicFrame>
        <p:nvGraphicFramePr>
          <p:cNvPr id="4" name="Platshållare för innehåll 10">
            <a:extLst>
              <a:ext uri="{FF2B5EF4-FFF2-40B4-BE49-F238E27FC236}">
                <a16:creationId xmlns:a16="http://schemas.microsoft.com/office/drawing/2014/main" id="{77CFD72E-32C6-E849-1B22-3D02FC28B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973829"/>
              </p:ext>
            </p:extLst>
          </p:nvPr>
        </p:nvGraphicFramePr>
        <p:xfrm>
          <a:off x="695324" y="1543049"/>
          <a:ext cx="10026863" cy="480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5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DC402-DDFF-733B-7E75-FFF8DC16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0BEF1-1896-4868-088B-B5D164ECB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349249"/>
            <a:ext cx="10801351" cy="1033523"/>
          </a:xfrm>
        </p:spPr>
        <p:txBody>
          <a:bodyPr/>
          <a:lstStyle/>
          <a:p>
            <a:r>
              <a:rPr lang="sv-SE" sz="3200" b="1" dirty="0">
                <a:latin typeface="Figtree" pitchFamily="2" charset="0"/>
                <a:ea typeface="+mn-ea"/>
                <a:cs typeface="+mn-cs"/>
              </a:rPr>
              <a:t>Gästnätter i Umeå 2013-2024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A9CBDF9-4A7C-4865-F93A-90FFDB2A6786}"/>
              </a:ext>
            </a:extLst>
          </p:cNvPr>
          <p:cNvSpPr txBox="1"/>
          <p:nvPr/>
        </p:nvSpPr>
        <p:spPr>
          <a:xfrm>
            <a:off x="658811" y="1211960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Totalt antal gästnätter för Umeås hotell på årsbasis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70825C4-AAE6-5054-3F02-F02BF06B6571}"/>
              </a:ext>
            </a:extLst>
          </p:cNvPr>
          <p:cNvSpPr txBox="1"/>
          <p:nvPr/>
        </p:nvSpPr>
        <p:spPr>
          <a:xfrm>
            <a:off x="6332538" y="1211959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sv-SE" sz="1000" dirty="0">
                <a:solidFill>
                  <a:srgbClr val="000000"/>
                </a:solidFill>
                <a:latin typeface="Figtree" pitchFamily="2" charset="0"/>
              </a:rPr>
              <a:t>Källa: Visit Umeå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330B58-1690-FD70-7975-658F1F230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747060"/>
              </p:ext>
            </p:extLst>
          </p:nvPr>
        </p:nvGraphicFramePr>
        <p:xfrm>
          <a:off x="695323" y="1644226"/>
          <a:ext cx="10128464" cy="453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43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7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karta, text&#10;&#10;AI-genererat innehåll kan vara felaktigt.">
            <a:extLst>
              <a:ext uri="{FF2B5EF4-FFF2-40B4-BE49-F238E27FC236}">
                <a16:creationId xmlns:a16="http://schemas.microsoft.com/office/drawing/2014/main" id="{9F6288E0-A84C-3467-0CB3-E2FC2E636E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37" r="6327"/>
          <a:stretch>
            <a:fillRect/>
          </a:stretch>
        </p:blipFill>
        <p:spPr>
          <a:xfrm>
            <a:off x="4043363" y="0"/>
            <a:ext cx="8148637" cy="6858000"/>
          </a:xfr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EF25910-8305-77EC-7085-90E688B8D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Umeå har fyra externa handelsområden, strategiskt placerade i direkt närhet till ringled, genomfartsleder och lokaltrafik. </a:t>
            </a:r>
          </a:p>
          <a:p>
            <a:endParaRPr lang="sv-SE" dirty="0"/>
          </a:p>
          <a:p>
            <a:r>
              <a:rPr lang="sv-SE" dirty="0"/>
              <a:t>Centrumhandel gynnas av ett flertal centralt belägna hotell, och av ett rikt kompletterande centrumutbud.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1E064C-1824-1A8F-2B5C-315A49A78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Handel i Umeå</a:t>
            </a:r>
          </a:p>
        </p:txBody>
      </p:sp>
    </p:spTree>
    <p:extLst>
      <p:ext uri="{BB962C8B-B14F-4D97-AF65-F5344CB8AC3E}">
        <p14:creationId xmlns:p14="http://schemas.microsoft.com/office/powerpoint/2010/main" val="20782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8E4D7759-2EFE-2BC5-D47E-A3832106A6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6" t="15171"/>
          <a:stretch/>
        </p:blipFill>
        <p:spPr>
          <a:xfrm>
            <a:off x="4043363" y="0"/>
            <a:ext cx="8148637" cy="6858000"/>
          </a:xfr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33E5625B-3A5C-FA1C-CD8D-6C57CA2E6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2359292"/>
            <a:ext cx="3348038" cy="3806557"/>
          </a:xfrm>
        </p:spPr>
        <p:txBody>
          <a:bodyPr/>
          <a:lstStyle/>
          <a:p>
            <a:r>
              <a:rPr lang="sv-SE" dirty="0"/>
              <a:t>Umeå har en ung och </a:t>
            </a:r>
          </a:p>
          <a:p>
            <a:r>
              <a:rPr lang="sv-SE" dirty="0"/>
              <a:t>högutbildad befolkning.</a:t>
            </a:r>
          </a:p>
          <a:p>
            <a:endParaRPr lang="sv-SE" dirty="0"/>
          </a:p>
          <a:p>
            <a:r>
              <a:rPr lang="sv-SE" dirty="0"/>
              <a:t>Här bor idag över</a:t>
            </a:r>
          </a:p>
          <a:p>
            <a:r>
              <a:rPr lang="sv-SE" dirty="0"/>
              <a:t>134 000 människor från jordens alla hörn!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77114C-33DB-79AE-13C3-4E20FA70F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Befolknings-ökning i alla kategorier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2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EEACD-22B6-8FFF-ADFF-38844956E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349249"/>
            <a:ext cx="10801351" cy="1033523"/>
          </a:xfrm>
        </p:spPr>
        <p:txBody>
          <a:bodyPr/>
          <a:lstStyle/>
          <a:p>
            <a:r>
              <a:rPr lang="sv-SE" sz="3200" b="1" dirty="0">
                <a:latin typeface="Figtree" pitchFamily="2" charset="0"/>
                <a:ea typeface="+mn-ea"/>
                <a:cs typeface="+mn-cs"/>
              </a:rPr>
              <a:t>Snabbt växande befolkning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graphicFrame>
        <p:nvGraphicFramePr>
          <p:cNvPr id="4" name="Platshållare för innehåll 10">
            <a:extLst>
              <a:ext uri="{FF2B5EF4-FFF2-40B4-BE49-F238E27FC236}">
                <a16:creationId xmlns:a16="http://schemas.microsoft.com/office/drawing/2014/main" id="{D4F6271C-DB7B-9EC0-C0CE-417448D05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854816"/>
              </p:ext>
            </p:extLst>
          </p:nvPr>
        </p:nvGraphicFramePr>
        <p:xfrm>
          <a:off x="695324" y="1543049"/>
          <a:ext cx="10562453" cy="480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A0D7BB77-91CE-DF83-5128-81E89B6CB7D7}"/>
              </a:ext>
            </a:extLst>
          </p:cNvPr>
          <p:cNvSpPr txBox="1"/>
          <p:nvPr/>
        </p:nvSpPr>
        <p:spPr>
          <a:xfrm>
            <a:off x="658812" y="1211960"/>
            <a:ext cx="1352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Index = 100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D6D547B-BEA7-9837-A2A2-B7165E559A34}"/>
              </a:ext>
            </a:extLst>
          </p:cNvPr>
          <p:cNvSpPr txBox="1"/>
          <p:nvPr/>
        </p:nvSpPr>
        <p:spPr>
          <a:xfrm>
            <a:off x="6332538" y="1211959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Indexerad befolkningsökning i svenska kommuner</a:t>
            </a:r>
          </a:p>
        </p:txBody>
      </p:sp>
    </p:spTree>
    <p:extLst>
      <p:ext uri="{BB962C8B-B14F-4D97-AF65-F5344CB8AC3E}">
        <p14:creationId xmlns:p14="http://schemas.microsoft.com/office/powerpoint/2010/main" val="448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8F62-A939-868F-5480-9C631FB82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DA234-7FAA-999A-F0B9-153B813B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En trygg</a:t>
            </a:r>
            <a:br>
              <a:rPr lang="sv-SE" dirty="0"/>
            </a:br>
            <a:r>
              <a:rPr lang="sv-SE" dirty="0"/>
              <a:t>Investering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B3263F-82EB-5820-DADE-73B8746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Umeå har en av Sveriges starkast växande fastighetsmarknader.</a:t>
            </a:r>
          </a:p>
          <a:p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630086AC-8127-BB99-63CC-5021BDD178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7039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392E9-1EED-5554-E029-21B17C8E7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Handeln är stark i Umeå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AFA50081-8018-2972-84E1-787CE6C57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Handel är Umeås näst största bransch, med byggbranschen som etta.</a:t>
            </a:r>
          </a:p>
        </p:txBody>
      </p:sp>
      <p:pic>
        <p:nvPicPr>
          <p:cNvPr id="10" name="Platshållare för bild 9" descr="En bild som visar utomhus, hjul, klädsel, Landfordon&#10;&#10;AI-genererat innehåll kan vara felaktigt.">
            <a:extLst>
              <a:ext uri="{FF2B5EF4-FFF2-40B4-BE49-F238E27FC236}">
                <a16:creationId xmlns:a16="http://schemas.microsoft.com/office/drawing/2014/main" id="{B12F74B5-78BB-FFD6-FA1A-9216C22FC3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044" t="8081" r="22125"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7840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7C2E6-31EA-F375-EB8E-E9391CA7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3843E-6DAF-7E1D-2D04-E88C76CE6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349249"/>
            <a:ext cx="10801351" cy="1033523"/>
          </a:xfrm>
        </p:spPr>
        <p:txBody>
          <a:bodyPr/>
          <a:lstStyle/>
          <a:p>
            <a:r>
              <a:rPr lang="sv-SE" sz="3200" b="1" dirty="0">
                <a:latin typeface="Figtree" pitchFamily="2" charset="0"/>
                <a:ea typeface="+mn-ea"/>
                <a:cs typeface="+mn-cs"/>
              </a:rPr>
              <a:t>Försäljning total detaljhandel år 2024, topp 20, mkr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8E2283A-9756-A98C-4BD8-8E26D1C22B11}"/>
              </a:ext>
            </a:extLst>
          </p:cNvPr>
          <p:cNvSpPr txBox="1"/>
          <p:nvPr/>
        </p:nvSpPr>
        <p:spPr>
          <a:xfrm>
            <a:off x="658811" y="1211960"/>
            <a:ext cx="3269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Total detaljhandel </a:t>
            </a:r>
            <a:r>
              <a:rPr lang="sv-SE" sz="1000" dirty="0">
                <a:solidFill>
                  <a:srgbClr val="000000"/>
                </a:solidFill>
                <a:latin typeface="Figtree" pitchFamily="2" charset="0"/>
              </a:rPr>
              <a:t>i mkr, i kommungrupp större stad 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0AF2FF5-D48E-5FD2-BEE4-65910B841600}"/>
              </a:ext>
            </a:extLst>
          </p:cNvPr>
          <p:cNvSpPr txBox="1"/>
          <p:nvPr/>
        </p:nvSpPr>
        <p:spPr>
          <a:xfrm>
            <a:off x="6332538" y="1211959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sv-SE" sz="1000" dirty="0">
                <a:solidFill>
                  <a:srgbClr val="000000"/>
                </a:solidFill>
                <a:latin typeface="Figtree" pitchFamily="2" charset="0"/>
              </a:rPr>
              <a:t>Källa: Handelsfakta.se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618DE14-B5C1-568C-2606-4BCDD9707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836824"/>
              </p:ext>
            </p:extLst>
          </p:nvPr>
        </p:nvGraphicFramePr>
        <p:xfrm>
          <a:off x="695324" y="1596671"/>
          <a:ext cx="10124310" cy="481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83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1C3032-55FF-C9BD-E8DC-5D14E20E2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150EE-BCAD-0C47-29FB-1F9579592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349249"/>
            <a:ext cx="10801351" cy="1033523"/>
          </a:xfrm>
        </p:spPr>
        <p:txBody>
          <a:bodyPr/>
          <a:lstStyle/>
          <a:p>
            <a:r>
              <a:rPr lang="sv-SE" sz="3200" b="1" dirty="0">
                <a:latin typeface="Figtree" pitchFamily="2" charset="0"/>
                <a:ea typeface="+mn-ea"/>
                <a:cs typeface="+mn-cs"/>
              </a:rPr>
              <a:t>Försäljningsutveckling total detaljhandel 2015-2024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CAEC69A-4340-095D-E0D7-52E1B2F035B4}"/>
              </a:ext>
            </a:extLst>
          </p:cNvPr>
          <p:cNvSpPr txBox="1"/>
          <p:nvPr/>
        </p:nvSpPr>
        <p:spPr>
          <a:xfrm>
            <a:off x="658811" y="1211960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Procentuell försäljningsutveckling i kommungrupp större stad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DCBBA31-E9AF-EC47-FB7D-E17820B02F5C}"/>
              </a:ext>
            </a:extLst>
          </p:cNvPr>
          <p:cNvSpPr txBox="1"/>
          <p:nvPr/>
        </p:nvSpPr>
        <p:spPr>
          <a:xfrm>
            <a:off x="6332538" y="1211959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sv-SE" sz="1000" dirty="0">
                <a:solidFill>
                  <a:srgbClr val="000000"/>
                </a:solidFill>
                <a:latin typeface="Figtree" pitchFamily="2" charset="0"/>
              </a:rPr>
              <a:t>Källa: Handelsfakta.se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FD24E0-3332-2BF2-E586-6BF245D63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559403"/>
              </p:ext>
            </p:extLst>
          </p:nvPr>
        </p:nvGraphicFramePr>
        <p:xfrm>
          <a:off x="695324" y="1590868"/>
          <a:ext cx="10184170" cy="48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5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830350-6812-242C-7442-ECBAD2EC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DACC3-9187-748B-8DBD-85E8CCF96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349249"/>
            <a:ext cx="10801351" cy="1033523"/>
          </a:xfrm>
        </p:spPr>
        <p:txBody>
          <a:bodyPr/>
          <a:lstStyle/>
          <a:p>
            <a:r>
              <a:rPr lang="sv-SE" sz="3200" b="1" dirty="0">
                <a:latin typeface="Figtree" pitchFamily="2" charset="0"/>
                <a:ea typeface="+mn-ea"/>
                <a:cs typeface="+mn-cs"/>
              </a:rPr>
              <a:t>Försäljningsutveckling sällanköpshandel  2015-2024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8CD4543-61D4-DC91-BA6E-C7018FB2D09D}"/>
              </a:ext>
            </a:extLst>
          </p:cNvPr>
          <p:cNvSpPr txBox="1"/>
          <p:nvPr/>
        </p:nvSpPr>
        <p:spPr>
          <a:xfrm>
            <a:off x="658811" y="1211960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Procentuell försäljningsutveckling i kommungrupp större stad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2B58232-DB4E-41E0-9FE1-E9074DBCBBC2}"/>
              </a:ext>
            </a:extLst>
          </p:cNvPr>
          <p:cNvSpPr txBox="1"/>
          <p:nvPr/>
        </p:nvSpPr>
        <p:spPr>
          <a:xfrm>
            <a:off x="6332538" y="1211959"/>
            <a:ext cx="386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sv-SE" sz="1000" dirty="0">
                <a:solidFill>
                  <a:srgbClr val="000000"/>
                </a:solidFill>
                <a:latin typeface="Figtree" pitchFamily="2" charset="0"/>
              </a:rPr>
              <a:t>Källa: Handelsfakta.se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974DDED-5B74-C65F-4316-0A56FEC05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182950"/>
              </p:ext>
            </p:extLst>
          </p:nvPr>
        </p:nvGraphicFramePr>
        <p:xfrm>
          <a:off x="695323" y="1581538"/>
          <a:ext cx="10258815" cy="476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08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tartbilder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C5FFE9"/>
      </a:lt2>
      <a:accent1>
        <a:srgbClr val="D7FB96"/>
      </a:accent1>
      <a:accent2>
        <a:srgbClr val="F6F576"/>
      </a:accent2>
      <a:accent3>
        <a:srgbClr val="D6CBFE"/>
      </a:accent3>
      <a:accent4>
        <a:srgbClr val="FCF3EA"/>
      </a:accent4>
      <a:accent5>
        <a:srgbClr val="0368FF"/>
      </a:accent5>
      <a:accent6>
        <a:srgbClr val="7459FF"/>
      </a:accent6>
      <a:hlink>
        <a:srgbClr val="FF5500"/>
      </a:hlink>
      <a:folHlink>
        <a:srgbClr val="96607D"/>
      </a:folHlink>
    </a:clrScheme>
    <a:fontScheme name="UKPLVM">
      <a:majorFont>
        <a:latin typeface="Umea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323 - PPT Advanced - Vill Mer SV" id="{0783BEC1-4C18-2D45-A6B8-4B34A22DE0B9}" vid="{28D0436F-5686-A742-A47D-6B89AD48DD09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genda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C5FFE9"/>
      </a:lt2>
      <a:accent1>
        <a:srgbClr val="D7FB96"/>
      </a:accent1>
      <a:accent2>
        <a:srgbClr val="F6F576"/>
      </a:accent2>
      <a:accent3>
        <a:srgbClr val="D6CBFE"/>
      </a:accent3>
      <a:accent4>
        <a:srgbClr val="FCF3EA"/>
      </a:accent4>
      <a:accent5>
        <a:srgbClr val="0368FF"/>
      </a:accent5>
      <a:accent6>
        <a:srgbClr val="7459FF"/>
      </a:accent6>
      <a:hlink>
        <a:srgbClr val="FF5500"/>
      </a:hlink>
      <a:folHlink>
        <a:srgbClr val="96607D"/>
      </a:folHlink>
    </a:clrScheme>
    <a:fontScheme name="UKPLVM">
      <a:majorFont>
        <a:latin typeface="Umea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323 - PPT Advanced - Vill Mer SV" id="{0783BEC1-4C18-2D45-A6B8-4B34A22DE0B9}" vid="{5B3EBD64-9AD1-6449-8B66-3A57EE7A0796}"/>
    </a:ext>
  </a:extLst>
</a:theme>
</file>

<file path=ppt/theme/theme3.xml><?xml version="1.0" encoding="utf-8"?>
<a:theme xmlns:a="http://schemas.openxmlformats.org/drawingml/2006/main" name="Avsnittdelare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C5FFE9"/>
      </a:lt2>
      <a:accent1>
        <a:srgbClr val="D7FB96"/>
      </a:accent1>
      <a:accent2>
        <a:srgbClr val="F6F576"/>
      </a:accent2>
      <a:accent3>
        <a:srgbClr val="D6CBFE"/>
      </a:accent3>
      <a:accent4>
        <a:srgbClr val="FCF3EA"/>
      </a:accent4>
      <a:accent5>
        <a:srgbClr val="0368FF"/>
      </a:accent5>
      <a:accent6>
        <a:srgbClr val="7459FF"/>
      </a:accent6>
      <a:hlink>
        <a:srgbClr val="FF55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323 - PPT Advanced - Vill Mer SV" id="{0783BEC1-4C18-2D45-A6B8-4B34A22DE0B9}" vid="{858803CC-2501-0A47-BDE7-F7FF7490A646}"/>
    </a:ext>
  </a:extLst>
</a:theme>
</file>

<file path=ppt/theme/theme4.xml><?xml version="1.0" encoding="utf-8"?>
<a:theme xmlns:a="http://schemas.openxmlformats.org/drawingml/2006/main" name="Innehållssidor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FCF3EA"/>
      </a:lt2>
      <a:accent1>
        <a:srgbClr val="D7FB96"/>
      </a:accent1>
      <a:accent2>
        <a:srgbClr val="0368FF"/>
      </a:accent2>
      <a:accent3>
        <a:srgbClr val="D6CBFE"/>
      </a:accent3>
      <a:accent4>
        <a:srgbClr val="F6F576"/>
      </a:accent4>
      <a:accent5>
        <a:srgbClr val="7459FF"/>
      </a:accent5>
      <a:accent6>
        <a:srgbClr val="C5FFE9"/>
      </a:accent6>
      <a:hlink>
        <a:srgbClr val="FF55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323 - PPT Advanced - Vill Mer SV" id="{0783BEC1-4C18-2D45-A6B8-4B34A22DE0B9}" vid="{6000913B-0A0A-2444-9D14-230D409B6945}"/>
    </a:ext>
  </a:extLst>
</a:theme>
</file>

<file path=ppt/theme/theme5.xml><?xml version="1.0" encoding="utf-8"?>
<a:theme xmlns:a="http://schemas.openxmlformats.org/drawingml/2006/main" name="Intygssidor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C5FFE9"/>
      </a:lt2>
      <a:accent1>
        <a:srgbClr val="D7FB96"/>
      </a:accent1>
      <a:accent2>
        <a:srgbClr val="F6F576"/>
      </a:accent2>
      <a:accent3>
        <a:srgbClr val="D6CBFE"/>
      </a:accent3>
      <a:accent4>
        <a:srgbClr val="FCF3EA"/>
      </a:accent4>
      <a:accent5>
        <a:srgbClr val="0368FF"/>
      </a:accent5>
      <a:accent6>
        <a:srgbClr val="7459FF"/>
      </a:accent6>
      <a:hlink>
        <a:srgbClr val="FF55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323 - PPT Advanced - Vill Mer SV" id="{0783BEC1-4C18-2D45-A6B8-4B34A22DE0B9}" vid="{773E4D92-899F-914A-B375-B103B517E4A1}"/>
    </a:ext>
  </a:extLst>
</a:theme>
</file>

<file path=ppt/theme/theme6.xml><?xml version="1.0" encoding="utf-8"?>
<a:theme xmlns:a="http://schemas.openxmlformats.org/drawingml/2006/main" name="6 spalt special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FCF3EA"/>
      </a:lt2>
      <a:accent1>
        <a:srgbClr val="D7FB96"/>
      </a:accent1>
      <a:accent2>
        <a:srgbClr val="0368FF"/>
      </a:accent2>
      <a:accent3>
        <a:srgbClr val="D6CBFE"/>
      </a:accent3>
      <a:accent4>
        <a:srgbClr val="F6F576"/>
      </a:accent4>
      <a:accent5>
        <a:srgbClr val="7459FF"/>
      </a:accent5>
      <a:accent6>
        <a:srgbClr val="C5FFE9"/>
      </a:accent6>
      <a:hlink>
        <a:srgbClr val="FF55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323 - PPT Advanced - Vill Mer SV" id="{0783BEC1-4C18-2D45-A6B8-4B34A22DE0B9}" vid="{E29805D8-8361-8145-B15E-D1CE373C02C1}"/>
    </a:ext>
  </a:extLst>
</a:theme>
</file>

<file path=ppt/theme/theme7.xml><?xml version="1.0" encoding="utf-8"?>
<a:theme xmlns:a="http://schemas.openxmlformats.org/drawingml/2006/main" name="Avslutssidor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C5FFE9"/>
      </a:lt2>
      <a:accent1>
        <a:srgbClr val="D7FB96"/>
      </a:accent1>
      <a:accent2>
        <a:srgbClr val="F6F576"/>
      </a:accent2>
      <a:accent3>
        <a:srgbClr val="D6CBFE"/>
      </a:accent3>
      <a:accent4>
        <a:srgbClr val="FCF3EA"/>
      </a:accent4>
      <a:accent5>
        <a:srgbClr val="0368FF"/>
      </a:accent5>
      <a:accent6>
        <a:srgbClr val="7459FF"/>
      </a:accent6>
      <a:hlink>
        <a:srgbClr val="FF55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323 - PPT Advanced - Vill Mer SV" id="{0783BEC1-4C18-2D45-A6B8-4B34A22DE0B9}" vid="{A4432C79-8834-9B4D-A27A-46B438BDAB38}"/>
    </a:ext>
  </a:extLst>
</a:theme>
</file>

<file path=ppt/theme/theme8.xml><?xml version="1.0" encoding="utf-8"?>
<a:theme xmlns:a="http://schemas.openxmlformats.org/drawingml/2006/main" name="Umeå PLVM">
  <a:themeElements>
    <a:clrScheme name="Umeå PLVM">
      <a:dk1>
        <a:srgbClr val="000000"/>
      </a:dk1>
      <a:lt1>
        <a:srgbClr val="FFFFFF"/>
      </a:lt1>
      <a:dk2>
        <a:srgbClr val="003660"/>
      </a:dk2>
      <a:lt2>
        <a:srgbClr val="FCF3EA"/>
      </a:lt2>
      <a:accent1>
        <a:srgbClr val="D7FB96"/>
      </a:accent1>
      <a:accent2>
        <a:srgbClr val="0368FF"/>
      </a:accent2>
      <a:accent3>
        <a:srgbClr val="D6CBFE"/>
      </a:accent3>
      <a:accent4>
        <a:srgbClr val="F6F576"/>
      </a:accent4>
      <a:accent5>
        <a:srgbClr val="7459FF"/>
      </a:accent5>
      <a:accent6>
        <a:srgbClr val="C5FFE9"/>
      </a:accent6>
      <a:hlink>
        <a:srgbClr val="FF55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eå PLVM" id="{2F5E98EA-B338-1A44-9DD6-E422E2FDEB20}" vid="{65484349-1251-DE41-9E85-9259DDE2F832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a5877f-cd31-472b-b7a5-5f6ea84c60bd" xsi:nil="true"/>
    <lcf76f155ced4ddcb4097134ff3c332f xmlns="a1832308-130b-4588-bcdf-b24d14c4e55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A1BD350C21F1419441E8F2CDB1116C" ma:contentTypeVersion="23" ma:contentTypeDescription="Skapa ett nytt dokument." ma:contentTypeScope="" ma:versionID="0d70ce9a4db1fc2d8f642b9490bd0e73">
  <xsd:schema xmlns:xsd="http://www.w3.org/2001/XMLSchema" xmlns:xs="http://www.w3.org/2001/XMLSchema" xmlns:p="http://schemas.microsoft.com/office/2006/metadata/properties" xmlns:ns2="a1832308-130b-4588-bcdf-b24d14c4e55a" xmlns:ns3="b1a5877f-cd31-472b-b7a5-5f6ea84c60bd" targetNamespace="http://schemas.microsoft.com/office/2006/metadata/properties" ma:root="true" ma:fieldsID="aaabfd4bccba43a24194869c3c33a92d" ns2:_="" ns3:_="">
    <xsd:import namespace="a1832308-130b-4588-bcdf-b24d14c4e55a"/>
    <xsd:import namespace="b1a5877f-cd31-472b-b7a5-5f6ea84c6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32308-130b-4588-bcdf-b24d14c4e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2a7474d-3f0b-41ad-b5d4-4a0ddb2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5877f-cd31-472b-b7a5-5f6ea84c6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22160e-4401-4133-9d02-ff8ea2301bf4}" ma:internalName="TaxCatchAll" ma:showField="CatchAllData" ma:web="b1a5877f-cd31-472b-b7a5-5f6ea84c6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B73182-4384-4812-9037-BBFF4C0B6723}">
  <ds:schemaRefs>
    <ds:schemaRef ds:uri="http://schemas.microsoft.com/office/infopath/2007/PartnerControls"/>
    <ds:schemaRef ds:uri="http://www.w3.org/XML/1998/namespace"/>
    <ds:schemaRef ds:uri="http://purl.org/dc/dcmitype/"/>
    <ds:schemaRef ds:uri="b1a5877f-cd31-472b-b7a5-5f6ea84c60b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1832308-130b-4588-bcdf-b24d14c4e55a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90F8BE-6639-4161-99EF-AD87714AE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C64C2D-A702-4A7D-802A-E9DDAC603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832308-130b-4588-bcdf-b24d14c4e55a"/>
    <ds:schemaRef ds:uri="b1a5877f-cd31-472b-b7a5-5f6ea84c6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P2323 - PPT Advanced - Vill Mer SV</Template>
  <TotalTime>295</TotalTime>
  <Words>430</Words>
  <Application>Microsoft Office PowerPoint</Application>
  <PresentationFormat>Bredbild</PresentationFormat>
  <Paragraphs>70</Paragraphs>
  <Slides>12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12</vt:i4>
      </vt:variant>
    </vt:vector>
  </HeadingPairs>
  <TitlesOfParts>
    <vt:vector size="26" baseType="lpstr">
      <vt:lpstr>Aptos</vt:lpstr>
      <vt:lpstr>Arial</vt:lpstr>
      <vt:lpstr>Calibri</vt:lpstr>
      <vt:lpstr>Figtree</vt:lpstr>
      <vt:lpstr>Helvetica Neue</vt:lpstr>
      <vt:lpstr>UMEA-EXTRABOLD</vt:lpstr>
      <vt:lpstr>Startbilder</vt:lpstr>
      <vt:lpstr>Agenda</vt:lpstr>
      <vt:lpstr>Avsnittdelare</vt:lpstr>
      <vt:lpstr>Innehållssidor</vt:lpstr>
      <vt:lpstr>Intygssidor</vt:lpstr>
      <vt:lpstr>6 spalt special</vt:lpstr>
      <vt:lpstr>Avslutssidor</vt:lpstr>
      <vt:lpstr>Umeå PLVM</vt:lpstr>
      <vt:lpstr>Handelsplats Umeå</vt:lpstr>
      <vt:lpstr>PowerPoint-presentation</vt:lpstr>
      <vt:lpstr>PowerPoint-presentation</vt:lpstr>
      <vt:lpstr>Snabbt växande befolkning  </vt:lpstr>
      <vt:lpstr>En trygg Investering </vt:lpstr>
      <vt:lpstr>Handeln är stark i Umeå</vt:lpstr>
      <vt:lpstr>Försäljning total detaljhandel år 2024, topp 20, mkr</vt:lpstr>
      <vt:lpstr>Försäljningsutveckling total detaljhandel 2015-2024</vt:lpstr>
      <vt:lpstr>Försäljningsutveckling sällanköpshandel  2015-2024</vt:lpstr>
      <vt:lpstr>Försäljningsindex Umeå kommun 2015-2024</vt:lpstr>
      <vt:lpstr>Gästnätter i Umeå 2013-2024</vt:lpstr>
      <vt:lpstr>PowerPoint-presentation</vt:lpstr>
    </vt:vector>
  </TitlesOfParts>
  <Company>CCMEXEC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Nils Håkansson</dc:creator>
  <cp:lastModifiedBy>Nils Håkansson</cp:lastModifiedBy>
  <cp:revision>4</cp:revision>
  <cp:lastPrinted>2025-04-29T06:50:43Z</cp:lastPrinted>
  <dcterms:created xsi:type="dcterms:W3CDTF">2025-10-09T10:40:49Z</dcterms:created>
  <dcterms:modified xsi:type="dcterms:W3CDTF">2025-12-16T12:18:00Z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0x01010019A1BD350C21F1419441E8F2CDB1116C</vt:lpwstr>
  </property>
  <property fmtid="{D5CDD505-2E9C-101B-9397-08002B2CF9AE}" pid="3" name="MediaServiceImageTags">
    <vt:lpwstr/>
  </property>
</Properties>
</file>