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4"/>
    <p:sldMasterId id="2147483736" r:id="rId5"/>
    <p:sldMasterId id="2147483738" r:id="rId6"/>
    <p:sldMasterId id="2147483744" r:id="rId7"/>
    <p:sldMasterId id="2147483727" r:id="rId8"/>
  </p:sldMasterIdLst>
  <p:notesMasterIdLst>
    <p:notesMasterId r:id="rId47"/>
  </p:notesMasterIdLst>
  <p:handoutMasterIdLst>
    <p:handoutMasterId r:id="rId48"/>
  </p:handoutMasterIdLst>
  <p:sldIdLst>
    <p:sldId id="259" r:id="rId9"/>
    <p:sldId id="287" r:id="rId10"/>
    <p:sldId id="317" r:id="rId11"/>
    <p:sldId id="271" r:id="rId12"/>
    <p:sldId id="272" r:id="rId13"/>
    <p:sldId id="273" r:id="rId14"/>
    <p:sldId id="274" r:id="rId15"/>
    <p:sldId id="275" r:id="rId16"/>
    <p:sldId id="316" r:id="rId17"/>
    <p:sldId id="278" r:id="rId18"/>
    <p:sldId id="279" r:id="rId19"/>
    <p:sldId id="311" r:id="rId20"/>
    <p:sldId id="280" r:id="rId21"/>
    <p:sldId id="282" r:id="rId22"/>
    <p:sldId id="283" r:id="rId23"/>
    <p:sldId id="284" r:id="rId24"/>
    <p:sldId id="285" r:id="rId25"/>
    <p:sldId id="286" r:id="rId26"/>
    <p:sldId id="288" r:id="rId27"/>
    <p:sldId id="289" r:id="rId28"/>
    <p:sldId id="290" r:id="rId29"/>
    <p:sldId id="291" r:id="rId30"/>
    <p:sldId id="312" r:id="rId31"/>
    <p:sldId id="293" r:id="rId32"/>
    <p:sldId id="294" r:id="rId33"/>
    <p:sldId id="295" r:id="rId34"/>
    <p:sldId id="296" r:id="rId35"/>
    <p:sldId id="297" r:id="rId36"/>
    <p:sldId id="313" r:id="rId37"/>
    <p:sldId id="299" r:id="rId38"/>
    <p:sldId id="314" r:id="rId39"/>
    <p:sldId id="301" r:id="rId40"/>
    <p:sldId id="302" r:id="rId41"/>
    <p:sldId id="303" r:id="rId42"/>
    <p:sldId id="304" r:id="rId43"/>
    <p:sldId id="315" r:id="rId44"/>
    <p:sldId id="305" r:id="rId45"/>
    <p:sldId id="306" r:id="rId4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6D390741-FBBF-2142-94DE-7E5DF2A92A8F}">
          <p14:sldIdLst>
            <p14:sldId id="259"/>
          </p14:sldIdLst>
        </p14:section>
        <p14:section name="Tillväxt" id="{4530B524-7DCD-E348-AA6F-FCFCF54DA45F}">
          <p14:sldIdLst>
            <p14:sldId id="287"/>
            <p14:sldId id="317"/>
            <p14:sldId id="271"/>
            <p14:sldId id="272"/>
            <p14:sldId id="273"/>
          </p14:sldIdLst>
        </p14:section>
        <p14:section name="Befolkning" id="{64E45A19-0CB2-234C-B76A-BF6FF941BEDC}">
          <p14:sldIdLst>
            <p14:sldId id="274"/>
            <p14:sldId id="275"/>
            <p14:sldId id="316"/>
          </p14:sldIdLst>
        </p14:section>
        <p14:section name="Stadsutveckling" id="{0E00AE08-6A4B-424E-86CD-703D672A6019}">
          <p14:sldIdLst>
            <p14:sldId id="278"/>
            <p14:sldId id="279"/>
            <p14:sldId id="311"/>
            <p14:sldId id="280"/>
            <p14:sldId id="282"/>
            <p14:sldId id="283"/>
            <p14:sldId id="284"/>
          </p14:sldIdLst>
        </p14:section>
        <p14:section name="Arbetskraft" id="{D20A6F9F-BAA3-114A-BE1A-94B9E300B0FB}">
          <p14:sldIdLst>
            <p14:sldId id="285"/>
            <p14:sldId id="286"/>
          </p14:sldIdLst>
        </p14:section>
        <p14:section name="Samverkan" id="{A7A6624B-D112-0C42-8607-05A9855D3908}">
          <p14:sldIdLst>
            <p14:sldId id="288"/>
            <p14:sldId id="289"/>
            <p14:sldId id="290"/>
          </p14:sldIdLst>
        </p14:section>
        <p14:section name="Universiteten" id="{6EFF16A4-9AA3-2A49-8E8C-3266CADC8391}">
          <p14:sldIdLst>
            <p14:sldId id="291"/>
            <p14:sldId id="312"/>
            <p14:sldId id="293"/>
          </p14:sldIdLst>
        </p14:section>
        <p14:section name="Infrastruktur" id="{551E4E9C-1C5B-C547-90B0-3CEE0EEB2709}">
          <p14:sldIdLst>
            <p14:sldId id="294"/>
            <p14:sldId id="295"/>
          </p14:sldIdLst>
        </p14:section>
        <p14:section name="Livskvalitet" id="{D9ACA4A9-82AE-48B8-BE47-F4A9404B565D}">
          <p14:sldIdLst>
            <p14:sldId id="296"/>
            <p14:sldId id="297"/>
            <p14:sldId id="313"/>
            <p14:sldId id="299"/>
            <p14:sldId id="314"/>
            <p14:sldId id="301"/>
            <p14:sldId id="302"/>
          </p14:sldIdLst>
        </p14:section>
        <p14:section name="Kultur/Föreningsliv" id="{CAD416FE-280D-F747-8591-458B9D7CA48D}">
          <p14:sldIdLst>
            <p14:sldId id="303"/>
            <p14:sldId id="304"/>
            <p14:sldId id="315"/>
            <p14:sldId id="305"/>
            <p14:sldId id="306"/>
          </p14:sldIdLst>
        </p14:section>
      </p14:sectionLst>
    </p:ext>
    <p:ext uri="{EFAFB233-063F-42B5-8137-9DF3F51BA10A}">
      <p15:sldGuideLst xmlns:p15="http://schemas.microsoft.com/office/powerpoint/2012/main">
        <p15:guide id="1" orient="horz" pos="38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33782F-53C2-C68C-AB44-20CC4D597A38}" name="Oscar Sedholm" initials="OS" userId="S::oscar.sedholm@umea.se::32fa7752-d30b-43f1-8b0a-53a45c054a3b" providerId="AD"/>
  <p188:author id="{E6B10A62-CAE1-4B61-7544-54A7920D9964}" name="Nils Håkansson" initials="NH" userId="S::nils.hakansson@umea.se::0e1207ff-0e8d-4463-823d-fb7bb28bb815" providerId="AD"/>
  <p188:author id="{D130319C-CA06-414C-E666-3419CEEB26ED}" name="Anders Granberg" initials="AG" userId="S::anders.granberg@medpondus.se::97fbc2d9-45b6-435a-938f-1c8931961ab2" providerId="AD"/>
  <p188:author id="{2F2E68AF-DECF-4B1A-CFC6-E686F24CA7EA}" name="Erik Wennberg" initials="" userId="S::Erik.Wennberg@tre.se::f777985d-8822-4f9b-ac80-5ce5ec820b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D0C008-1834-4AAE-86DA-4BC596D90E5D}" v="8" dt="2026-05-05T13:21:28.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662"/>
    <p:restoredTop sz="75055"/>
  </p:normalViewPr>
  <p:slideViewPr>
    <p:cSldViewPr snapToGrid="0" showGuides="1">
      <p:cViewPr varScale="1">
        <p:scale>
          <a:sx n="91" d="100"/>
          <a:sy n="91" d="100"/>
        </p:scale>
        <p:origin x="2246" y="62"/>
      </p:cViewPr>
      <p:guideLst>
        <p:guide orient="horz" pos="3816"/>
        <p:guide pos="3840"/>
      </p:guideLst>
    </p:cSldViewPr>
  </p:slideViewPr>
  <p:notesTextViewPr>
    <p:cViewPr>
      <p:scale>
        <a:sx n="1" d="1"/>
        <a:sy n="1" d="1"/>
      </p:scale>
      <p:origin x="0" y="0"/>
    </p:cViewPr>
  </p:notesTextViewPr>
  <p:notesViewPr>
    <p:cSldViewPr snapToGrid="0" showGuide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ls Håkansson" userId="0e1207ff-0e8d-4463-823d-fb7bb28bb815" providerId="ADAL" clId="{2CBC68B1-190B-472E-9D51-885B00BF9039}"/>
    <pc:docChg chg="undo custSel addSld delSld modSld modSection">
      <pc:chgData name="Nils Håkansson" userId="0e1207ff-0e8d-4463-823d-fb7bb28bb815" providerId="ADAL" clId="{2CBC68B1-190B-472E-9D51-885B00BF9039}" dt="2026-05-05T13:37:18.459" v="238" actId="20577"/>
      <pc:docMkLst>
        <pc:docMk/>
      </pc:docMkLst>
      <pc:sldChg chg="modSp mod">
        <pc:chgData name="Nils Håkansson" userId="0e1207ff-0e8d-4463-823d-fb7bb28bb815" providerId="ADAL" clId="{2CBC68B1-190B-472E-9D51-885B00BF9039}" dt="2026-05-05T13:10:59.377" v="54" actId="20577"/>
        <pc:sldMkLst>
          <pc:docMk/>
          <pc:sldMk cId="3590150315" sldId="271"/>
        </pc:sldMkLst>
        <pc:spChg chg="mod">
          <ac:chgData name="Nils Håkansson" userId="0e1207ff-0e8d-4463-823d-fb7bb28bb815" providerId="ADAL" clId="{2CBC68B1-190B-472E-9D51-885B00BF9039}" dt="2026-05-05T13:10:59.377" v="54" actId="20577"/>
          <ac:spMkLst>
            <pc:docMk/>
            <pc:sldMk cId="3590150315" sldId="271"/>
            <ac:spMk id="3" creationId="{45749201-F20F-47C4-8CBC-E9989ED884C1}"/>
          </ac:spMkLst>
        </pc:spChg>
      </pc:sldChg>
      <pc:sldChg chg="modSp mod">
        <pc:chgData name="Nils Håkansson" userId="0e1207ff-0e8d-4463-823d-fb7bb28bb815" providerId="ADAL" clId="{2CBC68B1-190B-472E-9D51-885B00BF9039}" dt="2026-05-05T13:19:11.606" v="186" actId="20577"/>
        <pc:sldMkLst>
          <pc:docMk/>
          <pc:sldMk cId="2777154927" sldId="272"/>
        </pc:sldMkLst>
        <pc:spChg chg="mod">
          <ac:chgData name="Nils Håkansson" userId="0e1207ff-0e8d-4463-823d-fb7bb28bb815" providerId="ADAL" clId="{2CBC68B1-190B-472E-9D51-885B00BF9039}" dt="2026-05-05T13:19:11.606" v="186" actId="20577"/>
          <ac:spMkLst>
            <pc:docMk/>
            <pc:sldMk cId="2777154927" sldId="272"/>
            <ac:spMk id="3" creationId="{ED3AFCD8-BD23-F508-05F5-02F5CC9182A4}"/>
          </ac:spMkLst>
        </pc:spChg>
      </pc:sldChg>
      <pc:sldChg chg="modSp mod">
        <pc:chgData name="Nils Håkansson" userId="0e1207ff-0e8d-4463-823d-fb7bb28bb815" providerId="ADAL" clId="{2CBC68B1-190B-472E-9D51-885B00BF9039}" dt="2026-05-05T13:35:01.640" v="227" actId="20577"/>
        <pc:sldMkLst>
          <pc:docMk/>
          <pc:sldMk cId="3361233348" sldId="280"/>
        </pc:sldMkLst>
        <pc:spChg chg="mod">
          <ac:chgData name="Nils Håkansson" userId="0e1207ff-0e8d-4463-823d-fb7bb28bb815" providerId="ADAL" clId="{2CBC68B1-190B-472E-9D51-885B00BF9039}" dt="2026-05-05T13:35:01.640" v="227" actId="20577"/>
          <ac:spMkLst>
            <pc:docMk/>
            <pc:sldMk cId="3361233348" sldId="280"/>
            <ac:spMk id="2" creationId="{73F73274-C168-14E8-7502-A84C51C8A38F}"/>
          </ac:spMkLst>
        </pc:spChg>
      </pc:sldChg>
      <pc:sldChg chg="modSp mod">
        <pc:chgData name="Nils Håkansson" userId="0e1207ff-0e8d-4463-823d-fb7bb28bb815" providerId="ADAL" clId="{2CBC68B1-190B-472E-9D51-885B00BF9039}" dt="2026-05-05T13:37:18.459" v="238" actId="20577"/>
        <pc:sldMkLst>
          <pc:docMk/>
          <pc:sldMk cId="3340426729" sldId="284"/>
        </pc:sldMkLst>
        <pc:spChg chg="mod">
          <ac:chgData name="Nils Håkansson" userId="0e1207ff-0e8d-4463-823d-fb7bb28bb815" providerId="ADAL" clId="{2CBC68B1-190B-472E-9D51-885B00BF9039}" dt="2026-05-05T13:37:18.459" v="238" actId="20577"/>
          <ac:spMkLst>
            <pc:docMk/>
            <pc:sldMk cId="3340426729" sldId="284"/>
            <ac:spMk id="3" creationId="{09875072-F9F4-2DD9-124E-DA114C63BDC6}"/>
          </ac:spMkLst>
        </pc:spChg>
      </pc:sldChg>
      <pc:sldChg chg="delSp del mod modNotesTx">
        <pc:chgData name="Nils Håkansson" userId="0e1207ff-0e8d-4463-823d-fb7bb28bb815" providerId="ADAL" clId="{2CBC68B1-190B-472E-9D51-885B00BF9039}" dt="2026-05-05T09:49:14.917" v="52" actId="47"/>
        <pc:sldMkLst>
          <pc:docMk/>
          <pc:sldMk cId="2198207221" sldId="310"/>
        </pc:sldMkLst>
        <pc:spChg chg="del">
          <ac:chgData name="Nils Håkansson" userId="0e1207ff-0e8d-4463-823d-fb7bb28bb815" providerId="ADAL" clId="{2CBC68B1-190B-472E-9D51-885B00BF9039}" dt="2026-05-05T09:45:53.136" v="4" actId="478"/>
          <ac:spMkLst>
            <pc:docMk/>
            <pc:sldMk cId="2198207221" sldId="310"/>
            <ac:spMk id="22" creationId="{B00CB5F3-BD7F-4D94-32D7-7040DA99CF36}"/>
          </ac:spMkLst>
        </pc:spChg>
        <pc:picChg chg="del">
          <ac:chgData name="Nils Håkansson" userId="0e1207ff-0e8d-4463-823d-fb7bb28bb815" providerId="ADAL" clId="{2CBC68B1-190B-472E-9D51-885B00BF9039}" dt="2026-05-05T09:45:53.136" v="4" actId="478"/>
          <ac:picMkLst>
            <pc:docMk/>
            <pc:sldMk cId="2198207221" sldId="310"/>
            <ac:picMk id="8" creationId="{CB4B63EE-55EB-FE30-3F60-7875ECA97F52}"/>
          </ac:picMkLst>
        </pc:picChg>
      </pc:sldChg>
      <pc:sldChg chg="addSp delSp modSp add mod">
        <pc:chgData name="Nils Håkansson" userId="0e1207ff-0e8d-4463-823d-fb7bb28bb815" providerId="ADAL" clId="{2CBC68B1-190B-472E-9D51-885B00BF9039}" dt="2026-05-05T09:49:05.174" v="51" actId="20577"/>
        <pc:sldMkLst>
          <pc:docMk/>
          <pc:sldMk cId="409352200" sldId="317"/>
        </pc:sldMkLst>
        <pc:spChg chg="add mod">
          <ac:chgData name="Nils Håkansson" userId="0e1207ff-0e8d-4463-823d-fb7bb28bb815" providerId="ADAL" clId="{2CBC68B1-190B-472E-9D51-885B00BF9039}" dt="2026-05-05T09:48:52.557" v="43" actId="12788"/>
          <ac:spMkLst>
            <pc:docMk/>
            <pc:sldMk cId="409352200" sldId="317"/>
            <ac:spMk id="2" creationId="{7DE2EA16-3198-A666-9D22-D29D41EBC078}"/>
          </ac:spMkLst>
        </pc:spChg>
        <pc:spChg chg="mod">
          <ac:chgData name="Nils Håkansson" userId="0e1207ff-0e8d-4463-823d-fb7bb28bb815" providerId="ADAL" clId="{2CBC68B1-190B-472E-9D51-885B00BF9039}" dt="2026-05-05T09:46:22.310" v="5"/>
          <ac:spMkLst>
            <pc:docMk/>
            <pc:sldMk cId="409352200" sldId="317"/>
            <ac:spMk id="13" creationId="{3EA1816E-4752-344C-58E7-C340F9C1C0D6}"/>
          </ac:spMkLst>
        </pc:spChg>
        <pc:spChg chg="mod">
          <ac:chgData name="Nils Håkansson" userId="0e1207ff-0e8d-4463-823d-fb7bb28bb815" providerId="ADAL" clId="{2CBC68B1-190B-472E-9D51-885B00BF9039}" dt="2026-05-05T09:48:52.557" v="43" actId="12788"/>
          <ac:spMkLst>
            <pc:docMk/>
            <pc:sldMk cId="409352200" sldId="317"/>
            <ac:spMk id="20" creationId="{DC10BEE8-C969-9DC0-51B1-2D6FFD0D4B35}"/>
          </ac:spMkLst>
        </pc:spChg>
        <pc:spChg chg="del mod">
          <ac:chgData name="Nils Håkansson" userId="0e1207ff-0e8d-4463-823d-fb7bb28bb815" providerId="ADAL" clId="{2CBC68B1-190B-472E-9D51-885B00BF9039}" dt="2026-05-05T09:48:24.429" v="41" actId="478"/>
          <ac:spMkLst>
            <pc:docMk/>
            <pc:sldMk cId="409352200" sldId="317"/>
            <ac:spMk id="23" creationId="{F7A5DC7B-9750-FBE2-6594-4B20FD4EF839}"/>
          </ac:spMkLst>
        </pc:spChg>
        <pc:spChg chg="mod">
          <ac:chgData name="Nils Håkansson" userId="0e1207ff-0e8d-4463-823d-fb7bb28bb815" providerId="ADAL" clId="{2CBC68B1-190B-472E-9D51-885B00BF9039}" dt="2026-05-05T09:49:05.174" v="51" actId="20577"/>
          <ac:spMkLst>
            <pc:docMk/>
            <pc:sldMk cId="409352200" sldId="317"/>
            <ac:spMk id="24" creationId="{846668B0-C79A-8519-0471-B8B0787F1B3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Umeå</c:v>
                </c:pt>
              </c:strCache>
            </c:strRef>
          </c:tx>
          <c:spPr>
            <a:ln w="28575" cap="rnd">
              <a:solidFill>
                <a:srgbClr val="FF5500"/>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Blad1!$B$2:$B$56</c:f>
              <c:numCache>
                <c:formatCode>General</c:formatCode>
                <c:ptCount val="55"/>
                <c:pt idx="0">
                  <c:v>100</c:v>
                </c:pt>
                <c:pt idx="1">
                  <c:v>102</c:v>
                </c:pt>
                <c:pt idx="2">
                  <c:v>104</c:v>
                </c:pt>
                <c:pt idx="3">
                  <c:v>105</c:v>
                </c:pt>
                <c:pt idx="4">
                  <c:v>106</c:v>
                </c:pt>
                <c:pt idx="5">
                  <c:v>108</c:v>
                </c:pt>
                <c:pt idx="6">
                  <c:v>110</c:v>
                </c:pt>
                <c:pt idx="7">
                  <c:v>111</c:v>
                </c:pt>
                <c:pt idx="8">
                  <c:v>113</c:v>
                </c:pt>
                <c:pt idx="9">
                  <c:v>115</c:v>
                </c:pt>
                <c:pt idx="10">
                  <c:v>117</c:v>
                </c:pt>
                <c:pt idx="11">
                  <c:v>118</c:v>
                </c:pt>
                <c:pt idx="12">
                  <c:v>119</c:v>
                </c:pt>
                <c:pt idx="13">
                  <c:v>120</c:v>
                </c:pt>
                <c:pt idx="14">
                  <c:v>121</c:v>
                </c:pt>
                <c:pt idx="15">
                  <c:v>122</c:v>
                </c:pt>
                <c:pt idx="16">
                  <c:v>123</c:v>
                </c:pt>
                <c:pt idx="17">
                  <c:v>125</c:v>
                </c:pt>
                <c:pt idx="18">
                  <c:v>128</c:v>
                </c:pt>
                <c:pt idx="19">
                  <c:v>129</c:v>
                </c:pt>
                <c:pt idx="20">
                  <c:v>131</c:v>
                </c:pt>
                <c:pt idx="21">
                  <c:v>133</c:v>
                </c:pt>
                <c:pt idx="22">
                  <c:v>136</c:v>
                </c:pt>
                <c:pt idx="23">
                  <c:v>140</c:v>
                </c:pt>
                <c:pt idx="24">
                  <c:v>143</c:v>
                </c:pt>
                <c:pt idx="25">
                  <c:v>146</c:v>
                </c:pt>
                <c:pt idx="26">
                  <c:v>147</c:v>
                </c:pt>
                <c:pt idx="27">
                  <c:v>148</c:v>
                </c:pt>
                <c:pt idx="28">
                  <c:v>149</c:v>
                </c:pt>
                <c:pt idx="29">
                  <c:v>149</c:v>
                </c:pt>
                <c:pt idx="30">
                  <c:v>150</c:v>
                </c:pt>
                <c:pt idx="31">
                  <c:v>151</c:v>
                </c:pt>
                <c:pt idx="32">
                  <c:v>153</c:v>
                </c:pt>
                <c:pt idx="33">
                  <c:v>155</c:v>
                </c:pt>
                <c:pt idx="34">
                  <c:v>157</c:v>
                </c:pt>
                <c:pt idx="35">
                  <c:v>159</c:v>
                </c:pt>
                <c:pt idx="36">
                  <c:v>160</c:v>
                </c:pt>
                <c:pt idx="37">
                  <c:v>161</c:v>
                </c:pt>
                <c:pt idx="38">
                  <c:v>162</c:v>
                </c:pt>
                <c:pt idx="39">
                  <c:v>164</c:v>
                </c:pt>
                <c:pt idx="40">
                  <c:v>166</c:v>
                </c:pt>
                <c:pt idx="41">
                  <c:v>167</c:v>
                </c:pt>
                <c:pt idx="42">
                  <c:v>169</c:v>
                </c:pt>
                <c:pt idx="43">
                  <c:v>170</c:v>
                </c:pt>
                <c:pt idx="44">
                  <c:v>172</c:v>
                </c:pt>
                <c:pt idx="45">
                  <c:v>174</c:v>
                </c:pt>
                <c:pt idx="46">
                  <c:v>177</c:v>
                </c:pt>
                <c:pt idx="47">
                  <c:v>180</c:v>
                </c:pt>
                <c:pt idx="48">
                  <c:v>183</c:v>
                </c:pt>
                <c:pt idx="49">
                  <c:v>185</c:v>
                </c:pt>
                <c:pt idx="50">
                  <c:v>187</c:v>
                </c:pt>
                <c:pt idx="51">
                  <c:v>188</c:v>
                </c:pt>
                <c:pt idx="52">
                  <c:v>190</c:v>
                </c:pt>
                <c:pt idx="53">
                  <c:v>191</c:v>
                </c:pt>
                <c:pt idx="54">
                  <c:v>193</c:v>
                </c:pt>
              </c:numCache>
            </c:numRef>
          </c:val>
          <c:smooth val="0"/>
          <c:extLst>
            <c:ext xmlns:c16="http://schemas.microsoft.com/office/drawing/2014/chart" uri="{C3380CC4-5D6E-409C-BE32-E72D297353CC}">
              <c16:uniqueId val="{00000000-8D90-3741-89F0-C7CD7A2B973A}"/>
            </c:ext>
          </c:extLst>
        </c:ser>
        <c:ser>
          <c:idx val="1"/>
          <c:order val="1"/>
          <c:tx>
            <c:strRef>
              <c:f>Blad1!$C$1</c:f>
              <c:strCache>
                <c:ptCount val="1"/>
                <c:pt idx="0">
                  <c:v>Uppsala</c:v>
                </c:pt>
              </c:strCache>
            </c:strRef>
          </c:tx>
          <c:spPr>
            <a:ln w="28575" cap="rnd">
              <a:solidFill>
                <a:schemeClr val="accent2"/>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Blad1!$C$2:$C$56</c:f>
              <c:numCache>
                <c:formatCode>General</c:formatCode>
                <c:ptCount val="55"/>
                <c:pt idx="0">
                  <c:v>100</c:v>
                </c:pt>
                <c:pt idx="1">
                  <c:v>102</c:v>
                </c:pt>
                <c:pt idx="2">
                  <c:v>103</c:v>
                </c:pt>
                <c:pt idx="3">
                  <c:v>105</c:v>
                </c:pt>
                <c:pt idx="4">
                  <c:v>106</c:v>
                </c:pt>
                <c:pt idx="5">
                  <c:v>106</c:v>
                </c:pt>
                <c:pt idx="6">
                  <c:v>108</c:v>
                </c:pt>
                <c:pt idx="7">
                  <c:v>109</c:v>
                </c:pt>
                <c:pt idx="8">
                  <c:v>111</c:v>
                </c:pt>
                <c:pt idx="9">
                  <c:v>112</c:v>
                </c:pt>
                <c:pt idx="10">
                  <c:v>113</c:v>
                </c:pt>
                <c:pt idx="11">
                  <c:v>114</c:v>
                </c:pt>
                <c:pt idx="12">
                  <c:v>115</c:v>
                </c:pt>
                <c:pt idx="13">
                  <c:v>116</c:v>
                </c:pt>
                <c:pt idx="14">
                  <c:v>118</c:v>
                </c:pt>
                <c:pt idx="15">
                  <c:v>119</c:v>
                </c:pt>
                <c:pt idx="16">
                  <c:v>122</c:v>
                </c:pt>
                <c:pt idx="17">
                  <c:v>123</c:v>
                </c:pt>
                <c:pt idx="18">
                  <c:v>125</c:v>
                </c:pt>
                <c:pt idx="19">
                  <c:v>127</c:v>
                </c:pt>
                <c:pt idx="20">
                  <c:v>129</c:v>
                </c:pt>
                <c:pt idx="21">
                  <c:v>132</c:v>
                </c:pt>
                <c:pt idx="22">
                  <c:v>135</c:v>
                </c:pt>
                <c:pt idx="23">
                  <c:v>137</c:v>
                </c:pt>
                <c:pt idx="24">
                  <c:v>140</c:v>
                </c:pt>
                <c:pt idx="25">
                  <c:v>141</c:v>
                </c:pt>
                <c:pt idx="26">
                  <c:v>142</c:v>
                </c:pt>
                <c:pt idx="27">
                  <c:v>143</c:v>
                </c:pt>
                <c:pt idx="28">
                  <c:v>144</c:v>
                </c:pt>
                <c:pt idx="29">
                  <c:v>145</c:v>
                </c:pt>
                <c:pt idx="30">
                  <c:v>146</c:v>
                </c:pt>
                <c:pt idx="31">
                  <c:v>147</c:v>
                </c:pt>
                <c:pt idx="32">
                  <c:v>139</c:v>
                </c:pt>
                <c:pt idx="33">
                  <c:v>139</c:v>
                </c:pt>
                <c:pt idx="34">
                  <c:v>140</c:v>
                </c:pt>
                <c:pt idx="35">
                  <c:v>141</c:v>
                </c:pt>
                <c:pt idx="36">
                  <c:v>143</c:v>
                </c:pt>
                <c:pt idx="37">
                  <c:v>145</c:v>
                </c:pt>
                <c:pt idx="38">
                  <c:v>147</c:v>
                </c:pt>
                <c:pt idx="39">
                  <c:v>150</c:v>
                </c:pt>
                <c:pt idx="40">
                  <c:v>153</c:v>
                </c:pt>
                <c:pt idx="41">
                  <c:v>154</c:v>
                </c:pt>
                <c:pt idx="42">
                  <c:v>156</c:v>
                </c:pt>
                <c:pt idx="43">
                  <c:v>158</c:v>
                </c:pt>
                <c:pt idx="44">
                  <c:v>160</c:v>
                </c:pt>
                <c:pt idx="45">
                  <c:v>162</c:v>
                </c:pt>
                <c:pt idx="46">
                  <c:v>165</c:v>
                </c:pt>
                <c:pt idx="47">
                  <c:v>170</c:v>
                </c:pt>
                <c:pt idx="48">
                  <c:v>174</c:v>
                </c:pt>
                <c:pt idx="49">
                  <c:v>178</c:v>
                </c:pt>
                <c:pt idx="50">
                  <c:v>180</c:v>
                </c:pt>
                <c:pt idx="51">
                  <c:v>183</c:v>
                </c:pt>
                <c:pt idx="52">
                  <c:v>187</c:v>
                </c:pt>
                <c:pt idx="53">
                  <c:v>189</c:v>
                </c:pt>
                <c:pt idx="54">
                  <c:v>191</c:v>
                </c:pt>
              </c:numCache>
            </c:numRef>
          </c:val>
          <c:smooth val="0"/>
          <c:extLst>
            <c:ext xmlns:c16="http://schemas.microsoft.com/office/drawing/2014/chart" uri="{C3380CC4-5D6E-409C-BE32-E72D297353CC}">
              <c16:uniqueId val="{00000001-8D90-3741-89F0-C7CD7A2B973A}"/>
            </c:ext>
          </c:extLst>
        </c:ser>
        <c:ser>
          <c:idx val="2"/>
          <c:order val="2"/>
          <c:tx>
            <c:strRef>
              <c:f>Blad1!$D$1</c:f>
              <c:strCache>
                <c:ptCount val="1"/>
                <c:pt idx="0">
                  <c:v>Växjö</c:v>
                </c:pt>
              </c:strCache>
            </c:strRef>
          </c:tx>
          <c:spPr>
            <a:ln w="28575" cap="rnd">
              <a:solidFill>
                <a:schemeClr val="accent3"/>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Blad1!$D$2:$D$56</c:f>
              <c:numCache>
                <c:formatCode>General</c:formatCode>
                <c:ptCount val="55"/>
                <c:pt idx="0">
                  <c:v>100</c:v>
                </c:pt>
                <c:pt idx="1">
                  <c:v>102</c:v>
                </c:pt>
                <c:pt idx="2">
                  <c:v>103</c:v>
                </c:pt>
                <c:pt idx="3">
                  <c:v>104</c:v>
                </c:pt>
                <c:pt idx="4">
                  <c:v>105</c:v>
                </c:pt>
                <c:pt idx="5">
                  <c:v>105</c:v>
                </c:pt>
                <c:pt idx="6">
                  <c:v>106</c:v>
                </c:pt>
                <c:pt idx="7">
                  <c:v>107</c:v>
                </c:pt>
                <c:pt idx="8">
                  <c:v>107</c:v>
                </c:pt>
                <c:pt idx="9">
                  <c:v>108</c:v>
                </c:pt>
                <c:pt idx="10">
                  <c:v>110</c:v>
                </c:pt>
                <c:pt idx="11">
                  <c:v>110</c:v>
                </c:pt>
                <c:pt idx="12">
                  <c:v>111</c:v>
                </c:pt>
                <c:pt idx="13">
                  <c:v>112</c:v>
                </c:pt>
                <c:pt idx="14">
                  <c:v>112</c:v>
                </c:pt>
                <c:pt idx="15">
                  <c:v>113</c:v>
                </c:pt>
                <c:pt idx="16">
                  <c:v>113</c:v>
                </c:pt>
                <c:pt idx="17">
                  <c:v>114</c:v>
                </c:pt>
                <c:pt idx="18">
                  <c:v>116</c:v>
                </c:pt>
                <c:pt idx="19">
                  <c:v>117</c:v>
                </c:pt>
                <c:pt idx="20">
                  <c:v>118</c:v>
                </c:pt>
                <c:pt idx="21">
                  <c:v>119</c:v>
                </c:pt>
                <c:pt idx="22">
                  <c:v>120</c:v>
                </c:pt>
                <c:pt idx="23">
                  <c:v>121</c:v>
                </c:pt>
                <c:pt idx="24">
                  <c:v>123</c:v>
                </c:pt>
                <c:pt idx="25">
                  <c:v>123</c:v>
                </c:pt>
                <c:pt idx="26">
                  <c:v>124</c:v>
                </c:pt>
                <c:pt idx="27">
                  <c:v>124</c:v>
                </c:pt>
                <c:pt idx="28">
                  <c:v>125</c:v>
                </c:pt>
                <c:pt idx="29">
                  <c:v>125</c:v>
                </c:pt>
                <c:pt idx="30">
                  <c:v>125</c:v>
                </c:pt>
                <c:pt idx="31">
                  <c:v>126</c:v>
                </c:pt>
                <c:pt idx="32">
                  <c:v>127</c:v>
                </c:pt>
                <c:pt idx="33">
                  <c:v>129</c:v>
                </c:pt>
                <c:pt idx="34">
                  <c:v>130</c:v>
                </c:pt>
                <c:pt idx="35">
                  <c:v>131</c:v>
                </c:pt>
                <c:pt idx="36">
                  <c:v>133</c:v>
                </c:pt>
                <c:pt idx="37">
                  <c:v>135</c:v>
                </c:pt>
                <c:pt idx="38">
                  <c:v>137</c:v>
                </c:pt>
                <c:pt idx="39">
                  <c:v>139</c:v>
                </c:pt>
                <c:pt idx="40">
                  <c:v>141</c:v>
                </c:pt>
                <c:pt idx="41">
                  <c:v>142</c:v>
                </c:pt>
                <c:pt idx="42">
                  <c:v>144</c:v>
                </c:pt>
                <c:pt idx="43">
                  <c:v>145</c:v>
                </c:pt>
                <c:pt idx="44">
                  <c:v>147</c:v>
                </c:pt>
                <c:pt idx="45">
                  <c:v>149</c:v>
                </c:pt>
                <c:pt idx="46">
                  <c:v>152</c:v>
                </c:pt>
                <c:pt idx="47">
                  <c:v>154</c:v>
                </c:pt>
                <c:pt idx="48">
                  <c:v>157</c:v>
                </c:pt>
                <c:pt idx="49">
                  <c:v>159</c:v>
                </c:pt>
                <c:pt idx="50">
                  <c:v>161</c:v>
                </c:pt>
                <c:pt idx="51">
                  <c:v>163</c:v>
                </c:pt>
                <c:pt idx="52">
                  <c:v>165</c:v>
                </c:pt>
                <c:pt idx="53">
                  <c:v>165</c:v>
                </c:pt>
                <c:pt idx="54">
                  <c:v>167</c:v>
                </c:pt>
              </c:numCache>
            </c:numRef>
          </c:val>
          <c:smooth val="0"/>
          <c:extLst>
            <c:ext xmlns:c16="http://schemas.microsoft.com/office/drawing/2014/chart" uri="{C3380CC4-5D6E-409C-BE32-E72D297353CC}">
              <c16:uniqueId val="{00000002-8D90-3741-89F0-C7CD7A2B973A}"/>
            </c:ext>
          </c:extLst>
        </c:ser>
        <c:ser>
          <c:idx val="3"/>
          <c:order val="3"/>
          <c:tx>
            <c:strRef>
              <c:f>Blad1!$E$1</c:f>
              <c:strCache>
                <c:ptCount val="1"/>
                <c:pt idx="0">
                  <c:v>Linköping</c:v>
                </c:pt>
              </c:strCache>
            </c:strRef>
          </c:tx>
          <c:spPr>
            <a:ln w="28575" cap="rnd">
              <a:solidFill>
                <a:schemeClr val="accent4"/>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Blad1!$E$2:$E$56</c:f>
              <c:numCache>
                <c:formatCode>General</c:formatCode>
                <c:ptCount val="55"/>
                <c:pt idx="0">
                  <c:v>100</c:v>
                </c:pt>
                <c:pt idx="1">
                  <c:v>101</c:v>
                </c:pt>
                <c:pt idx="2">
                  <c:v>102</c:v>
                </c:pt>
                <c:pt idx="3">
                  <c:v>102</c:v>
                </c:pt>
                <c:pt idx="4">
                  <c:v>103</c:v>
                </c:pt>
                <c:pt idx="5">
                  <c:v>104</c:v>
                </c:pt>
                <c:pt idx="6">
                  <c:v>105</c:v>
                </c:pt>
                <c:pt idx="7">
                  <c:v>106</c:v>
                </c:pt>
                <c:pt idx="8">
                  <c:v>106</c:v>
                </c:pt>
                <c:pt idx="9">
                  <c:v>107</c:v>
                </c:pt>
                <c:pt idx="10">
                  <c:v>108</c:v>
                </c:pt>
                <c:pt idx="11">
                  <c:v>108</c:v>
                </c:pt>
                <c:pt idx="12">
                  <c:v>109</c:v>
                </c:pt>
                <c:pt idx="13">
                  <c:v>110</c:v>
                </c:pt>
                <c:pt idx="14">
                  <c:v>110</c:v>
                </c:pt>
                <c:pt idx="15">
                  <c:v>112</c:v>
                </c:pt>
                <c:pt idx="16">
                  <c:v>113</c:v>
                </c:pt>
                <c:pt idx="17">
                  <c:v>113</c:v>
                </c:pt>
                <c:pt idx="18">
                  <c:v>114</c:v>
                </c:pt>
                <c:pt idx="19">
                  <c:v>115</c:v>
                </c:pt>
                <c:pt idx="20">
                  <c:v>117</c:v>
                </c:pt>
                <c:pt idx="21">
                  <c:v>119</c:v>
                </c:pt>
                <c:pt idx="22">
                  <c:v>121</c:v>
                </c:pt>
                <c:pt idx="23">
                  <c:v>123</c:v>
                </c:pt>
                <c:pt idx="24">
                  <c:v>125</c:v>
                </c:pt>
                <c:pt idx="25">
                  <c:v>126</c:v>
                </c:pt>
                <c:pt idx="26">
                  <c:v>126</c:v>
                </c:pt>
                <c:pt idx="27">
                  <c:v>126</c:v>
                </c:pt>
                <c:pt idx="28">
                  <c:v>126</c:v>
                </c:pt>
                <c:pt idx="29">
                  <c:v>127</c:v>
                </c:pt>
                <c:pt idx="30">
                  <c:v>127</c:v>
                </c:pt>
                <c:pt idx="31">
                  <c:v>128</c:v>
                </c:pt>
                <c:pt idx="32">
                  <c:v>129</c:v>
                </c:pt>
                <c:pt idx="33">
                  <c:v>130</c:v>
                </c:pt>
                <c:pt idx="34">
                  <c:v>131</c:v>
                </c:pt>
                <c:pt idx="35">
                  <c:v>132</c:v>
                </c:pt>
                <c:pt idx="36">
                  <c:v>132</c:v>
                </c:pt>
                <c:pt idx="37">
                  <c:v>134</c:v>
                </c:pt>
                <c:pt idx="38">
                  <c:v>136</c:v>
                </c:pt>
                <c:pt idx="39">
                  <c:v>138</c:v>
                </c:pt>
                <c:pt idx="40">
                  <c:v>140</c:v>
                </c:pt>
                <c:pt idx="41">
                  <c:v>141</c:v>
                </c:pt>
                <c:pt idx="42">
                  <c:v>142</c:v>
                </c:pt>
                <c:pt idx="43">
                  <c:v>144</c:v>
                </c:pt>
                <c:pt idx="44">
                  <c:v>145</c:v>
                </c:pt>
                <c:pt idx="45">
                  <c:v>146</c:v>
                </c:pt>
                <c:pt idx="46">
                  <c:v>149</c:v>
                </c:pt>
                <c:pt idx="47">
                  <c:v>151</c:v>
                </c:pt>
                <c:pt idx="48">
                  <c:v>154</c:v>
                </c:pt>
                <c:pt idx="49">
                  <c:v>156</c:v>
                </c:pt>
                <c:pt idx="50">
                  <c:v>157</c:v>
                </c:pt>
                <c:pt idx="51">
                  <c:v>158</c:v>
                </c:pt>
                <c:pt idx="52">
                  <c:v>159</c:v>
                </c:pt>
                <c:pt idx="53">
                  <c:v>160</c:v>
                </c:pt>
                <c:pt idx="54">
                  <c:v>161</c:v>
                </c:pt>
              </c:numCache>
            </c:numRef>
          </c:val>
          <c:smooth val="0"/>
          <c:extLst>
            <c:ext xmlns:c16="http://schemas.microsoft.com/office/drawing/2014/chart" uri="{C3380CC4-5D6E-409C-BE32-E72D297353CC}">
              <c16:uniqueId val="{00000003-8D90-3741-89F0-C7CD7A2B973A}"/>
            </c:ext>
          </c:extLst>
        </c:ser>
        <c:ser>
          <c:idx val="4"/>
          <c:order val="4"/>
          <c:tx>
            <c:strRef>
              <c:f>Blad1!$F$1</c:f>
              <c:strCache>
                <c:ptCount val="1"/>
                <c:pt idx="0">
                  <c:v>Västerås</c:v>
                </c:pt>
              </c:strCache>
            </c:strRef>
          </c:tx>
          <c:spPr>
            <a:ln w="28575" cap="rnd">
              <a:solidFill>
                <a:schemeClr val="accent5"/>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Blad1!$F$2:$F$56</c:f>
              <c:numCache>
                <c:formatCode>General</c:formatCode>
                <c:ptCount val="55"/>
                <c:pt idx="0">
                  <c:v>100</c:v>
                </c:pt>
                <c:pt idx="1">
                  <c:v>101</c:v>
                </c:pt>
                <c:pt idx="2">
                  <c:v>101</c:v>
                </c:pt>
                <c:pt idx="3">
                  <c:v>101</c:v>
                </c:pt>
                <c:pt idx="4">
                  <c:v>101</c:v>
                </c:pt>
                <c:pt idx="5">
                  <c:v>101</c:v>
                </c:pt>
                <c:pt idx="6">
                  <c:v>101</c:v>
                </c:pt>
                <c:pt idx="7">
                  <c:v>101</c:v>
                </c:pt>
                <c:pt idx="8">
                  <c:v>101</c:v>
                </c:pt>
                <c:pt idx="9">
                  <c:v>100</c:v>
                </c:pt>
                <c:pt idx="10">
                  <c:v>101</c:v>
                </c:pt>
                <c:pt idx="11">
                  <c:v>101</c:v>
                </c:pt>
                <c:pt idx="12">
                  <c:v>101</c:v>
                </c:pt>
                <c:pt idx="13">
                  <c:v>101</c:v>
                </c:pt>
                <c:pt idx="14">
                  <c:v>101</c:v>
                </c:pt>
                <c:pt idx="15">
                  <c:v>101</c:v>
                </c:pt>
                <c:pt idx="16">
                  <c:v>101</c:v>
                </c:pt>
                <c:pt idx="17">
                  <c:v>101</c:v>
                </c:pt>
                <c:pt idx="18">
                  <c:v>101</c:v>
                </c:pt>
                <c:pt idx="19">
                  <c:v>101</c:v>
                </c:pt>
                <c:pt idx="20">
                  <c:v>103</c:v>
                </c:pt>
                <c:pt idx="21">
                  <c:v>103</c:v>
                </c:pt>
                <c:pt idx="22">
                  <c:v>104</c:v>
                </c:pt>
                <c:pt idx="23">
                  <c:v>104</c:v>
                </c:pt>
                <c:pt idx="24">
                  <c:v>105</c:v>
                </c:pt>
                <c:pt idx="25">
                  <c:v>106</c:v>
                </c:pt>
                <c:pt idx="26">
                  <c:v>106</c:v>
                </c:pt>
                <c:pt idx="27">
                  <c:v>106</c:v>
                </c:pt>
                <c:pt idx="28">
                  <c:v>107</c:v>
                </c:pt>
                <c:pt idx="29">
                  <c:v>107</c:v>
                </c:pt>
                <c:pt idx="30">
                  <c:v>108</c:v>
                </c:pt>
                <c:pt idx="31">
                  <c:v>109</c:v>
                </c:pt>
                <c:pt idx="32">
                  <c:v>110</c:v>
                </c:pt>
                <c:pt idx="33">
                  <c:v>111</c:v>
                </c:pt>
                <c:pt idx="34">
                  <c:v>112</c:v>
                </c:pt>
                <c:pt idx="35">
                  <c:v>113</c:v>
                </c:pt>
                <c:pt idx="36">
                  <c:v>114</c:v>
                </c:pt>
                <c:pt idx="37">
                  <c:v>115</c:v>
                </c:pt>
                <c:pt idx="38">
                  <c:v>115</c:v>
                </c:pt>
                <c:pt idx="39">
                  <c:v>116</c:v>
                </c:pt>
                <c:pt idx="40">
                  <c:v>118</c:v>
                </c:pt>
                <c:pt idx="41">
                  <c:v>119</c:v>
                </c:pt>
                <c:pt idx="42">
                  <c:v>120</c:v>
                </c:pt>
                <c:pt idx="43">
                  <c:v>122</c:v>
                </c:pt>
                <c:pt idx="44">
                  <c:v>123</c:v>
                </c:pt>
                <c:pt idx="45">
                  <c:v>124</c:v>
                </c:pt>
                <c:pt idx="46">
                  <c:v>126</c:v>
                </c:pt>
                <c:pt idx="47">
                  <c:v>129</c:v>
                </c:pt>
                <c:pt idx="48">
                  <c:v>130</c:v>
                </c:pt>
                <c:pt idx="49">
                  <c:v>132</c:v>
                </c:pt>
                <c:pt idx="50">
                  <c:v>133</c:v>
                </c:pt>
                <c:pt idx="51">
                  <c:v>134</c:v>
                </c:pt>
                <c:pt idx="52">
                  <c:v>136</c:v>
                </c:pt>
                <c:pt idx="53">
                  <c:v>137</c:v>
                </c:pt>
                <c:pt idx="54">
                  <c:v>138</c:v>
                </c:pt>
              </c:numCache>
            </c:numRef>
          </c:val>
          <c:smooth val="0"/>
          <c:extLst>
            <c:ext xmlns:c16="http://schemas.microsoft.com/office/drawing/2014/chart" uri="{C3380CC4-5D6E-409C-BE32-E72D297353CC}">
              <c16:uniqueId val="{00000004-8D90-3741-89F0-C7CD7A2B973A}"/>
            </c:ext>
          </c:extLst>
        </c:ser>
        <c:ser>
          <c:idx val="5"/>
          <c:order val="5"/>
          <c:tx>
            <c:strRef>
              <c:f>Blad1!$G$1</c:f>
              <c:strCache>
                <c:ptCount val="1"/>
                <c:pt idx="0">
                  <c:v>Luleå</c:v>
                </c:pt>
              </c:strCache>
            </c:strRef>
          </c:tx>
          <c:spPr>
            <a:ln w="28575" cap="rnd">
              <a:solidFill>
                <a:schemeClr val="accent6"/>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Blad1!$G$2:$G$56</c:f>
              <c:numCache>
                <c:formatCode>General</c:formatCode>
                <c:ptCount val="55"/>
                <c:pt idx="0">
                  <c:v>100</c:v>
                </c:pt>
                <c:pt idx="1">
                  <c:v>101</c:v>
                </c:pt>
                <c:pt idx="2">
                  <c:v>103</c:v>
                </c:pt>
                <c:pt idx="3">
                  <c:v>106</c:v>
                </c:pt>
                <c:pt idx="4">
                  <c:v>109</c:v>
                </c:pt>
                <c:pt idx="5">
                  <c:v>113</c:v>
                </c:pt>
                <c:pt idx="6">
                  <c:v>114</c:v>
                </c:pt>
                <c:pt idx="7">
                  <c:v>114</c:v>
                </c:pt>
                <c:pt idx="8">
                  <c:v>114</c:v>
                </c:pt>
                <c:pt idx="9">
                  <c:v>114</c:v>
                </c:pt>
                <c:pt idx="10">
                  <c:v>114</c:v>
                </c:pt>
                <c:pt idx="11">
                  <c:v>114</c:v>
                </c:pt>
                <c:pt idx="12">
                  <c:v>113</c:v>
                </c:pt>
                <c:pt idx="13">
                  <c:v>113</c:v>
                </c:pt>
                <c:pt idx="14">
                  <c:v>113</c:v>
                </c:pt>
                <c:pt idx="15">
                  <c:v>113</c:v>
                </c:pt>
                <c:pt idx="16">
                  <c:v>113</c:v>
                </c:pt>
                <c:pt idx="17">
                  <c:v>113</c:v>
                </c:pt>
                <c:pt idx="18">
                  <c:v>115</c:v>
                </c:pt>
                <c:pt idx="19">
                  <c:v>115</c:v>
                </c:pt>
                <c:pt idx="20">
                  <c:v>116</c:v>
                </c:pt>
                <c:pt idx="21">
                  <c:v>116</c:v>
                </c:pt>
                <c:pt idx="22">
                  <c:v>117</c:v>
                </c:pt>
                <c:pt idx="23">
                  <c:v>119</c:v>
                </c:pt>
                <c:pt idx="24">
                  <c:v>120</c:v>
                </c:pt>
                <c:pt idx="25">
                  <c:v>121</c:v>
                </c:pt>
                <c:pt idx="26">
                  <c:v>121</c:v>
                </c:pt>
                <c:pt idx="27">
                  <c:v>121</c:v>
                </c:pt>
                <c:pt idx="28">
                  <c:v>121</c:v>
                </c:pt>
                <c:pt idx="29">
                  <c:v>121</c:v>
                </c:pt>
                <c:pt idx="30">
                  <c:v>122</c:v>
                </c:pt>
                <c:pt idx="31">
                  <c:v>122</c:v>
                </c:pt>
                <c:pt idx="32">
                  <c:v>123</c:v>
                </c:pt>
                <c:pt idx="33">
                  <c:v>123</c:v>
                </c:pt>
                <c:pt idx="34">
                  <c:v>123</c:v>
                </c:pt>
                <c:pt idx="35">
                  <c:v>124</c:v>
                </c:pt>
                <c:pt idx="36">
                  <c:v>125</c:v>
                </c:pt>
                <c:pt idx="37">
                  <c:v>124</c:v>
                </c:pt>
                <c:pt idx="38">
                  <c:v>125</c:v>
                </c:pt>
                <c:pt idx="39">
                  <c:v>126</c:v>
                </c:pt>
                <c:pt idx="40">
                  <c:v>126</c:v>
                </c:pt>
                <c:pt idx="41">
                  <c:v>126</c:v>
                </c:pt>
                <c:pt idx="42">
                  <c:v>127</c:v>
                </c:pt>
                <c:pt idx="43">
                  <c:v>128</c:v>
                </c:pt>
                <c:pt idx="44">
                  <c:v>129</c:v>
                </c:pt>
                <c:pt idx="45">
                  <c:v>129</c:v>
                </c:pt>
                <c:pt idx="46">
                  <c:v>130</c:v>
                </c:pt>
                <c:pt idx="47">
                  <c:v>132</c:v>
                </c:pt>
                <c:pt idx="48">
                  <c:v>132</c:v>
                </c:pt>
                <c:pt idx="49">
                  <c:v>133</c:v>
                </c:pt>
                <c:pt idx="50">
                  <c:v>133</c:v>
                </c:pt>
                <c:pt idx="51">
                  <c:v>134</c:v>
                </c:pt>
                <c:pt idx="52">
                  <c:v>135</c:v>
                </c:pt>
                <c:pt idx="53">
                  <c:v>135</c:v>
                </c:pt>
                <c:pt idx="54">
                  <c:v>135</c:v>
                </c:pt>
              </c:numCache>
            </c:numRef>
          </c:val>
          <c:smooth val="0"/>
          <c:extLst>
            <c:ext xmlns:c16="http://schemas.microsoft.com/office/drawing/2014/chart" uri="{C3380CC4-5D6E-409C-BE32-E72D297353CC}">
              <c16:uniqueId val="{00000005-8D90-3741-89F0-C7CD7A2B973A}"/>
            </c:ext>
          </c:extLst>
        </c:ser>
        <c:ser>
          <c:idx val="6"/>
          <c:order val="6"/>
          <c:tx>
            <c:strRef>
              <c:f>Blad1!$H$1</c:f>
              <c:strCache>
                <c:ptCount val="1"/>
                <c:pt idx="0">
                  <c:v>Stockholm</c:v>
                </c:pt>
              </c:strCache>
            </c:strRef>
          </c:tx>
          <c:spPr>
            <a:ln w="28575" cap="rnd">
              <a:solidFill>
                <a:schemeClr val="accent1">
                  <a:lumMod val="60000"/>
                </a:schemeClr>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Blad1!$H$2:$H$56</c:f>
              <c:numCache>
                <c:formatCode>General</c:formatCode>
                <c:ptCount val="55"/>
                <c:pt idx="0">
                  <c:v>100</c:v>
                </c:pt>
                <c:pt idx="1">
                  <c:v>98</c:v>
                </c:pt>
                <c:pt idx="2">
                  <c:v>94</c:v>
                </c:pt>
                <c:pt idx="3">
                  <c:v>91</c:v>
                </c:pt>
                <c:pt idx="4">
                  <c:v>90</c:v>
                </c:pt>
                <c:pt idx="5">
                  <c:v>89</c:v>
                </c:pt>
                <c:pt idx="6">
                  <c:v>89</c:v>
                </c:pt>
                <c:pt idx="7">
                  <c:v>88</c:v>
                </c:pt>
                <c:pt idx="8">
                  <c:v>88</c:v>
                </c:pt>
                <c:pt idx="9">
                  <c:v>87</c:v>
                </c:pt>
                <c:pt idx="10">
                  <c:v>87</c:v>
                </c:pt>
                <c:pt idx="11">
                  <c:v>87</c:v>
                </c:pt>
                <c:pt idx="12">
                  <c:v>87</c:v>
                </c:pt>
                <c:pt idx="13">
                  <c:v>87</c:v>
                </c:pt>
                <c:pt idx="14">
                  <c:v>88</c:v>
                </c:pt>
                <c:pt idx="15">
                  <c:v>88</c:v>
                </c:pt>
                <c:pt idx="16">
                  <c:v>89</c:v>
                </c:pt>
                <c:pt idx="17">
                  <c:v>90</c:v>
                </c:pt>
                <c:pt idx="18">
                  <c:v>90</c:v>
                </c:pt>
                <c:pt idx="19">
                  <c:v>90</c:v>
                </c:pt>
                <c:pt idx="20">
                  <c:v>91</c:v>
                </c:pt>
                <c:pt idx="21">
                  <c:v>91</c:v>
                </c:pt>
                <c:pt idx="22">
                  <c:v>92</c:v>
                </c:pt>
                <c:pt idx="23">
                  <c:v>93</c:v>
                </c:pt>
                <c:pt idx="24">
                  <c:v>94</c:v>
                </c:pt>
                <c:pt idx="25">
                  <c:v>95</c:v>
                </c:pt>
                <c:pt idx="26">
                  <c:v>96</c:v>
                </c:pt>
                <c:pt idx="27">
                  <c:v>98</c:v>
                </c:pt>
                <c:pt idx="28">
                  <c:v>99</c:v>
                </c:pt>
                <c:pt idx="29">
                  <c:v>100</c:v>
                </c:pt>
                <c:pt idx="30">
                  <c:v>101</c:v>
                </c:pt>
                <c:pt idx="31">
                  <c:v>101</c:v>
                </c:pt>
                <c:pt idx="32">
                  <c:v>102</c:v>
                </c:pt>
                <c:pt idx="33">
                  <c:v>102</c:v>
                </c:pt>
                <c:pt idx="34">
                  <c:v>103</c:v>
                </c:pt>
                <c:pt idx="35">
                  <c:v>104</c:v>
                </c:pt>
                <c:pt idx="36">
                  <c:v>105</c:v>
                </c:pt>
                <c:pt idx="37">
                  <c:v>107</c:v>
                </c:pt>
                <c:pt idx="38">
                  <c:v>109</c:v>
                </c:pt>
                <c:pt idx="39">
                  <c:v>111</c:v>
                </c:pt>
                <c:pt idx="40">
                  <c:v>114</c:v>
                </c:pt>
                <c:pt idx="41">
                  <c:v>116</c:v>
                </c:pt>
                <c:pt idx="42">
                  <c:v>118</c:v>
                </c:pt>
                <c:pt idx="43">
                  <c:v>121</c:v>
                </c:pt>
                <c:pt idx="44">
                  <c:v>122</c:v>
                </c:pt>
                <c:pt idx="45">
                  <c:v>124</c:v>
                </c:pt>
                <c:pt idx="46">
                  <c:v>126</c:v>
                </c:pt>
                <c:pt idx="47">
                  <c:v>127</c:v>
                </c:pt>
                <c:pt idx="48">
                  <c:v>129</c:v>
                </c:pt>
                <c:pt idx="49">
                  <c:v>131</c:v>
                </c:pt>
                <c:pt idx="50">
                  <c:v>131</c:v>
                </c:pt>
                <c:pt idx="51">
                  <c:v>131</c:v>
                </c:pt>
                <c:pt idx="52">
                  <c:v>132</c:v>
                </c:pt>
                <c:pt idx="53">
                  <c:v>133</c:v>
                </c:pt>
                <c:pt idx="54">
                  <c:v>134</c:v>
                </c:pt>
              </c:numCache>
            </c:numRef>
          </c:val>
          <c:smooth val="0"/>
          <c:extLst>
            <c:ext xmlns:c16="http://schemas.microsoft.com/office/drawing/2014/chart" uri="{C3380CC4-5D6E-409C-BE32-E72D297353CC}">
              <c16:uniqueId val="{00000006-8D90-3741-89F0-C7CD7A2B973A}"/>
            </c:ext>
          </c:extLst>
        </c:ser>
        <c:ser>
          <c:idx val="7"/>
          <c:order val="7"/>
          <c:tx>
            <c:strRef>
              <c:f>Blad1!$I$1</c:f>
              <c:strCache>
                <c:ptCount val="1"/>
                <c:pt idx="0">
                  <c:v>Skövde</c:v>
                </c:pt>
              </c:strCache>
            </c:strRef>
          </c:tx>
          <c:spPr>
            <a:ln w="28575" cap="rnd">
              <a:solidFill>
                <a:schemeClr val="accent2">
                  <a:lumMod val="60000"/>
                </a:schemeClr>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Blad1!$I$2:$I$56</c:f>
              <c:numCache>
                <c:formatCode>General</c:formatCode>
                <c:ptCount val="55"/>
                <c:pt idx="0">
                  <c:v>100</c:v>
                </c:pt>
                <c:pt idx="1">
                  <c:v>101</c:v>
                </c:pt>
                <c:pt idx="2">
                  <c:v>102</c:v>
                </c:pt>
                <c:pt idx="3">
                  <c:v>104</c:v>
                </c:pt>
                <c:pt idx="4">
                  <c:v>104</c:v>
                </c:pt>
                <c:pt idx="5">
                  <c:v>104</c:v>
                </c:pt>
                <c:pt idx="6">
                  <c:v>105</c:v>
                </c:pt>
                <c:pt idx="7">
                  <c:v>105</c:v>
                </c:pt>
                <c:pt idx="8">
                  <c:v>105</c:v>
                </c:pt>
                <c:pt idx="9">
                  <c:v>105</c:v>
                </c:pt>
                <c:pt idx="10">
                  <c:v>106</c:v>
                </c:pt>
                <c:pt idx="11">
                  <c:v>106</c:v>
                </c:pt>
                <c:pt idx="12">
                  <c:v>105</c:v>
                </c:pt>
                <c:pt idx="13">
                  <c:v>106</c:v>
                </c:pt>
                <c:pt idx="14">
                  <c:v>106</c:v>
                </c:pt>
                <c:pt idx="15">
                  <c:v>107</c:v>
                </c:pt>
                <c:pt idx="16">
                  <c:v>106</c:v>
                </c:pt>
                <c:pt idx="17">
                  <c:v>107</c:v>
                </c:pt>
                <c:pt idx="18">
                  <c:v>107</c:v>
                </c:pt>
                <c:pt idx="19">
                  <c:v>108</c:v>
                </c:pt>
                <c:pt idx="20">
                  <c:v>109</c:v>
                </c:pt>
                <c:pt idx="21">
                  <c:v>110</c:v>
                </c:pt>
                <c:pt idx="22">
                  <c:v>111</c:v>
                </c:pt>
                <c:pt idx="23">
                  <c:v>112</c:v>
                </c:pt>
                <c:pt idx="24">
                  <c:v>113</c:v>
                </c:pt>
                <c:pt idx="25">
                  <c:v>113</c:v>
                </c:pt>
                <c:pt idx="26">
                  <c:v>114</c:v>
                </c:pt>
                <c:pt idx="27">
                  <c:v>113</c:v>
                </c:pt>
                <c:pt idx="28">
                  <c:v>113</c:v>
                </c:pt>
                <c:pt idx="29">
                  <c:v>113</c:v>
                </c:pt>
                <c:pt idx="30">
                  <c:v>113</c:v>
                </c:pt>
                <c:pt idx="31">
                  <c:v>113</c:v>
                </c:pt>
                <c:pt idx="32">
                  <c:v>113</c:v>
                </c:pt>
                <c:pt idx="33">
                  <c:v>114</c:v>
                </c:pt>
                <c:pt idx="34">
                  <c:v>114</c:v>
                </c:pt>
                <c:pt idx="35">
                  <c:v>115</c:v>
                </c:pt>
                <c:pt idx="36">
                  <c:v>115</c:v>
                </c:pt>
                <c:pt idx="37">
                  <c:v>115</c:v>
                </c:pt>
                <c:pt idx="38">
                  <c:v>116</c:v>
                </c:pt>
                <c:pt idx="39">
                  <c:v>117</c:v>
                </c:pt>
                <c:pt idx="40">
                  <c:v>118</c:v>
                </c:pt>
                <c:pt idx="41">
                  <c:v>119</c:v>
                </c:pt>
                <c:pt idx="42">
                  <c:v>120</c:v>
                </c:pt>
                <c:pt idx="43">
                  <c:v>121</c:v>
                </c:pt>
                <c:pt idx="44">
                  <c:v>122</c:v>
                </c:pt>
                <c:pt idx="45">
                  <c:v>123</c:v>
                </c:pt>
                <c:pt idx="46">
                  <c:v>124</c:v>
                </c:pt>
                <c:pt idx="47">
                  <c:v>126</c:v>
                </c:pt>
                <c:pt idx="48">
                  <c:v>128</c:v>
                </c:pt>
                <c:pt idx="49">
                  <c:v>129</c:v>
                </c:pt>
                <c:pt idx="50">
                  <c:v>130</c:v>
                </c:pt>
                <c:pt idx="51">
                  <c:v>131</c:v>
                </c:pt>
                <c:pt idx="52">
                  <c:v>132</c:v>
                </c:pt>
                <c:pt idx="53">
                  <c:v>133</c:v>
                </c:pt>
                <c:pt idx="54">
                  <c:v>133</c:v>
                </c:pt>
              </c:numCache>
            </c:numRef>
          </c:val>
          <c:smooth val="0"/>
          <c:extLst>
            <c:ext xmlns:c16="http://schemas.microsoft.com/office/drawing/2014/chart" uri="{C3380CC4-5D6E-409C-BE32-E72D297353CC}">
              <c16:uniqueId val="{00000007-8D90-3741-89F0-C7CD7A2B973A}"/>
            </c:ext>
          </c:extLst>
        </c:ser>
        <c:ser>
          <c:idx val="8"/>
          <c:order val="8"/>
          <c:tx>
            <c:strRef>
              <c:f>Blad1!$J$1</c:f>
              <c:strCache>
                <c:ptCount val="1"/>
                <c:pt idx="0">
                  <c:v>Östersund</c:v>
                </c:pt>
              </c:strCache>
            </c:strRef>
          </c:tx>
          <c:spPr>
            <a:ln w="28575" cap="rnd">
              <a:solidFill>
                <a:schemeClr val="accent3">
                  <a:lumMod val="60000"/>
                </a:schemeClr>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Blad1!$J$2:$J$56</c:f>
              <c:numCache>
                <c:formatCode>General</c:formatCode>
                <c:ptCount val="55"/>
                <c:pt idx="0">
                  <c:v>100</c:v>
                </c:pt>
                <c:pt idx="1">
                  <c:v>102</c:v>
                </c:pt>
                <c:pt idx="2">
                  <c:v>103</c:v>
                </c:pt>
                <c:pt idx="3">
                  <c:v>105</c:v>
                </c:pt>
                <c:pt idx="4">
                  <c:v>107</c:v>
                </c:pt>
                <c:pt idx="5">
                  <c:v>109</c:v>
                </c:pt>
                <c:pt idx="6">
                  <c:v>110</c:v>
                </c:pt>
                <c:pt idx="7">
                  <c:v>111</c:v>
                </c:pt>
                <c:pt idx="8">
                  <c:v>111</c:v>
                </c:pt>
                <c:pt idx="9">
                  <c:v>111</c:v>
                </c:pt>
                <c:pt idx="10">
                  <c:v>112</c:v>
                </c:pt>
                <c:pt idx="11">
                  <c:v>113</c:v>
                </c:pt>
                <c:pt idx="12">
                  <c:v>113</c:v>
                </c:pt>
                <c:pt idx="13">
                  <c:v>113</c:v>
                </c:pt>
                <c:pt idx="14">
                  <c:v>113</c:v>
                </c:pt>
                <c:pt idx="15">
                  <c:v>113</c:v>
                </c:pt>
                <c:pt idx="16">
                  <c:v>114</c:v>
                </c:pt>
                <c:pt idx="17">
                  <c:v>114</c:v>
                </c:pt>
                <c:pt idx="18">
                  <c:v>115</c:v>
                </c:pt>
                <c:pt idx="19">
                  <c:v>116</c:v>
                </c:pt>
                <c:pt idx="20">
                  <c:v>117</c:v>
                </c:pt>
                <c:pt idx="21">
                  <c:v>118</c:v>
                </c:pt>
                <c:pt idx="22">
                  <c:v>119</c:v>
                </c:pt>
                <c:pt idx="23">
                  <c:v>119</c:v>
                </c:pt>
                <c:pt idx="24">
                  <c:v>120</c:v>
                </c:pt>
                <c:pt idx="25">
                  <c:v>120</c:v>
                </c:pt>
                <c:pt idx="26">
                  <c:v>120</c:v>
                </c:pt>
                <c:pt idx="27">
                  <c:v>119</c:v>
                </c:pt>
                <c:pt idx="28">
                  <c:v>118</c:v>
                </c:pt>
                <c:pt idx="29">
                  <c:v>117</c:v>
                </c:pt>
                <c:pt idx="30">
                  <c:v>117</c:v>
                </c:pt>
                <c:pt idx="31">
                  <c:v>117</c:v>
                </c:pt>
                <c:pt idx="32">
                  <c:v>117</c:v>
                </c:pt>
                <c:pt idx="33">
                  <c:v>117</c:v>
                </c:pt>
                <c:pt idx="34">
                  <c:v>118</c:v>
                </c:pt>
                <c:pt idx="35">
                  <c:v>117</c:v>
                </c:pt>
                <c:pt idx="36">
                  <c:v>118</c:v>
                </c:pt>
                <c:pt idx="37">
                  <c:v>118</c:v>
                </c:pt>
                <c:pt idx="38">
                  <c:v>118</c:v>
                </c:pt>
                <c:pt idx="39">
                  <c:v>119</c:v>
                </c:pt>
                <c:pt idx="40">
                  <c:v>119</c:v>
                </c:pt>
                <c:pt idx="41">
                  <c:v>119</c:v>
                </c:pt>
                <c:pt idx="42">
                  <c:v>120</c:v>
                </c:pt>
                <c:pt idx="43">
                  <c:v>121</c:v>
                </c:pt>
                <c:pt idx="44">
                  <c:v>122</c:v>
                </c:pt>
                <c:pt idx="45">
                  <c:v>123</c:v>
                </c:pt>
                <c:pt idx="46">
                  <c:v>124</c:v>
                </c:pt>
                <c:pt idx="47">
                  <c:v>126</c:v>
                </c:pt>
                <c:pt idx="48">
                  <c:v>127</c:v>
                </c:pt>
                <c:pt idx="49">
                  <c:v>128</c:v>
                </c:pt>
                <c:pt idx="50">
                  <c:v>129</c:v>
                </c:pt>
                <c:pt idx="51">
                  <c:v>129</c:v>
                </c:pt>
                <c:pt idx="52">
                  <c:v>130</c:v>
                </c:pt>
                <c:pt idx="53">
                  <c:v>130</c:v>
                </c:pt>
                <c:pt idx="54">
                  <c:v>131</c:v>
                </c:pt>
              </c:numCache>
            </c:numRef>
          </c:val>
          <c:smooth val="0"/>
          <c:extLst>
            <c:ext xmlns:c16="http://schemas.microsoft.com/office/drawing/2014/chart" uri="{C3380CC4-5D6E-409C-BE32-E72D297353CC}">
              <c16:uniqueId val="{00000008-8D90-3741-89F0-C7CD7A2B973A}"/>
            </c:ext>
          </c:extLst>
        </c:ser>
        <c:ser>
          <c:idx val="9"/>
          <c:order val="9"/>
          <c:tx>
            <c:strRef>
              <c:f>Blad1!$K$1</c:f>
              <c:strCache>
                <c:ptCount val="1"/>
                <c:pt idx="0">
                  <c:v>Sundsvall</c:v>
                </c:pt>
              </c:strCache>
            </c:strRef>
          </c:tx>
          <c:spPr>
            <a:ln w="28575" cap="rnd">
              <a:solidFill>
                <a:schemeClr val="accent4">
                  <a:lumMod val="60000"/>
                </a:schemeClr>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Blad1!$K$2:$K$56</c:f>
              <c:numCache>
                <c:formatCode>General</c:formatCode>
                <c:ptCount val="55"/>
                <c:pt idx="0">
                  <c:v>100</c:v>
                </c:pt>
                <c:pt idx="1">
                  <c:v>101</c:v>
                </c:pt>
                <c:pt idx="2">
                  <c:v>101</c:v>
                </c:pt>
                <c:pt idx="3">
                  <c:v>102</c:v>
                </c:pt>
                <c:pt idx="4">
                  <c:v>103</c:v>
                </c:pt>
                <c:pt idx="5">
                  <c:v>104</c:v>
                </c:pt>
                <c:pt idx="6">
                  <c:v>104</c:v>
                </c:pt>
                <c:pt idx="7">
                  <c:v>104</c:v>
                </c:pt>
                <c:pt idx="8">
                  <c:v>104</c:v>
                </c:pt>
                <c:pt idx="9">
                  <c:v>104</c:v>
                </c:pt>
                <c:pt idx="10">
                  <c:v>104</c:v>
                </c:pt>
                <c:pt idx="11">
                  <c:v>104</c:v>
                </c:pt>
                <c:pt idx="12">
                  <c:v>104</c:v>
                </c:pt>
                <c:pt idx="13">
                  <c:v>103</c:v>
                </c:pt>
                <c:pt idx="14">
                  <c:v>103</c:v>
                </c:pt>
                <c:pt idx="15">
                  <c:v>103</c:v>
                </c:pt>
                <c:pt idx="16">
                  <c:v>102</c:v>
                </c:pt>
                <c:pt idx="17">
                  <c:v>102</c:v>
                </c:pt>
                <c:pt idx="18">
                  <c:v>102</c:v>
                </c:pt>
                <c:pt idx="19">
                  <c:v>103</c:v>
                </c:pt>
                <c:pt idx="20">
                  <c:v>103</c:v>
                </c:pt>
                <c:pt idx="21">
                  <c:v>104</c:v>
                </c:pt>
                <c:pt idx="22">
                  <c:v>104</c:v>
                </c:pt>
                <c:pt idx="23">
                  <c:v>104</c:v>
                </c:pt>
                <c:pt idx="24">
                  <c:v>104</c:v>
                </c:pt>
                <c:pt idx="25">
                  <c:v>104</c:v>
                </c:pt>
                <c:pt idx="26">
                  <c:v>104</c:v>
                </c:pt>
                <c:pt idx="27">
                  <c:v>104</c:v>
                </c:pt>
                <c:pt idx="28">
                  <c:v>103</c:v>
                </c:pt>
                <c:pt idx="29">
                  <c:v>103</c:v>
                </c:pt>
                <c:pt idx="30">
                  <c:v>103</c:v>
                </c:pt>
                <c:pt idx="31">
                  <c:v>103</c:v>
                </c:pt>
                <c:pt idx="32">
                  <c:v>103</c:v>
                </c:pt>
                <c:pt idx="33">
                  <c:v>103</c:v>
                </c:pt>
                <c:pt idx="34">
                  <c:v>103</c:v>
                </c:pt>
                <c:pt idx="35">
                  <c:v>104</c:v>
                </c:pt>
                <c:pt idx="36">
                  <c:v>104</c:v>
                </c:pt>
                <c:pt idx="37">
                  <c:v>104</c:v>
                </c:pt>
                <c:pt idx="38">
                  <c:v>105</c:v>
                </c:pt>
                <c:pt idx="39">
                  <c:v>105</c:v>
                </c:pt>
                <c:pt idx="40">
                  <c:v>105</c:v>
                </c:pt>
                <c:pt idx="41">
                  <c:v>106</c:v>
                </c:pt>
                <c:pt idx="42">
                  <c:v>106</c:v>
                </c:pt>
                <c:pt idx="43">
                  <c:v>107</c:v>
                </c:pt>
                <c:pt idx="44">
                  <c:v>107</c:v>
                </c:pt>
                <c:pt idx="45">
                  <c:v>108</c:v>
                </c:pt>
                <c:pt idx="46">
                  <c:v>108</c:v>
                </c:pt>
                <c:pt idx="47">
                  <c:v>109</c:v>
                </c:pt>
                <c:pt idx="48">
                  <c:v>109</c:v>
                </c:pt>
                <c:pt idx="49">
                  <c:v>110</c:v>
                </c:pt>
                <c:pt idx="50">
                  <c:v>110</c:v>
                </c:pt>
                <c:pt idx="51">
                  <c:v>109</c:v>
                </c:pt>
                <c:pt idx="52">
                  <c:v>109</c:v>
                </c:pt>
                <c:pt idx="53">
                  <c:v>109</c:v>
                </c:pt>
                <c:pt idx="54">
                  <c:v>109</c:v>
                </c:pt>
              </c:numCache>
            </c:numRef>
          </c:val>
          <c:smooth val="0"/>
          <c:extLst>
            <c:ext xmlns:c16="http://schemas.microsoft.com/office/drawing/2014/chart" uri="{C3380CC4-5D6E-409C-BE32-E72D297353CC}">
              <c16:uniqueId val="{00000009-8D90-3741-89F0-C7CD7A2B973A}"/>
            </c:ext>
          </c:extLst>
        </c:ser>
        <c:ser>
          <c:idx val="10"/>
          <c:order val="10"/>
          <c:tx>
            <c:strRef>
              <c:f>Blad1!$L$1</c:f>
              <c:strCache>
                <c:ptCount val="1"/>
                <c:pt idx="0">
                  <c:v>Skellefteå</c:v>
                </c:pt>
              </c:strCache>
            </c:strRef>
          </c:tx>
          <c:spPr>
            <a:ln w="28575" cap="rnd">
              <a:solidFill>
                <a:schemeClr val="accent5">
                  <a:lumMod val="60000"/>
                </a:schemeClr>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Blad1!$L$2:$L$56</c:f>
              <c:numCache>
                <c:formatCode>General</c:formatCode>
                <c:ptCount val="55"/>
                <c:pt idx="0">
                  <c:v>100</c:v>
                </c:pt>
                <c:pt idx="1">
                  <c:v>100</c:v>
                </c:pt>
                <c:pt idx="2">
                  <c:v>100</c:v>
                </c:pt>
                <c:pt idx="3">
                  <c:v>100</c:v>
                </c:pt>
                <c:pt idx="4">
                  <c:v>101</c:v>
                </c:pt>
                <c:pt idx="5">
                  <c:v>102</c:v>
                </c:pt>
                <c:pt idx="6">
                  <c:v>102</c:v>
                </c:pt>
                <c:pt idx="7">
                  <c:v>103</c:v>
                </c:pt>
                <c:pt idx="8">
                  <c:v>103</c:v>
                </c:pt>
                <c:pt idx="9">
                  <c:v>103</c:v>
                </c:pt>
                <c:pt idx="10">
                  <c:v>104</c:v>
                </c:pt>
                <c:pt idx="11">
                  <c:v>104</c:v>
                </c:pt>
                <c:pt idx="12">
                  <c:v>104</c:v>
                </c:pt>
                <c:pt idx="13">
                  <c:v>104</c:v>
                </c:pt>
                <c:pt idx="14">
                  <c:v>104</c:v>
                </c:pt>
                <c:pt idx="15">
                  <c:v>104</c:v>
                </c:pt>
                <c:pt idx="16">
                  <c:v>104</c:v>
                </c:pt>
                <c:pt idx="17">
                  <c:v>104</c:v>
                </c:pt>
                <c:pt idx="18">
                  <c:v>104</c:v>
                </c:pt>
                <c:pt idx="19">
                  <c:v>105</c:v>
                </c:pt>
                <c:pt idx="20">
                  <c:v>105</c:v>
                </c:pt>
                <c:pt idx="21">
                  <c:v>106</c:v>
                </c:pt>
                <c:pt idx="22">
                  <c:v>106</c:v>
                </c:pt>
                <c:pt idx="23">
                  <c:v>106</c:v>
                </c:pt>
                <c:pt idx="24">
                  <c:v>106</c:v>
                </c:pt>
                <c:pt idx="25">
                  <c:v>106</c:v>
                </c:pt>
                <c:pt idx="26">
                  <c:v>105</c:v>
                </c:pt>
                <c:pt idx="27">
                  <c:v>104</c:v>
                </c:pt>
                <c:pt idx="28">
                  <c:v>103</c:v>
                </c:pt>
                <c:pt idx="29">
                  <c:v>102</c:v>
                </c:pt>
                <c:pt idx="30">
                  <c:v>102</c:v>
                </c:pt>
                <c:pt idx="31">
                  <c:v>101</c:v>
                </c:pt>
                <c:pt idx="32">
                  <c:v>101</c:v>
                </c:pt>
                <c:pt idx="33">
                  <c:v>101</c:v>
                </c:pt>
                <c:pt idx="34">
                  <c:v>101</c:v>
                </c:pt>
                <c:pt idx="35">
                  <c:v>101</c:v>
                </c:pt>
                <c:pt idx="36">
                  <c:v>101</c:v>
                </c:pt>
                <c:pt idx="37">
                  <c:v>101</c:v>
                </c:pt>
                <c:pt idx="38">
                  <c:v>101</c:v>
                </c:pt>
                <c:pt idx="39">
                  <c:v>101</c:v>
                </c:pt>
                <c:pt idx="40">
                  <c:v>100</c:v>
                </c:pt>
                <c:pt idx="41">
                  <c:v>100</c:v>
                </c:pt>
                <c:pt idx="42">
                  <c:v>101</c:v>
                </c:pt>
                <c:pt idx="43">
                  <c:v>101</c:v>
                </c:pt>
                <c:pt idx="44">
                  <c:v>101</c:v>
                </c:pt>
                <c:pt idx="45">
                  <c:v>101</c:v>
                </c:pt>
                <c:pt idx="46">
                  <c:v>101</c:v>
                </c:pt>
                <c:pt idx="47">
                  <c:v>102</c:v>
                </c:pt>
                <c:pt idx="48">
                  <c:v>101</c:v>
                </c:pt>
                <c:pt idx="49">
                  <c:v>102</c:v>
                </c:pt>
                <c:pt idx="50">
                  <c:v>102</c:v>
                </c:pt>
                <c:pt idx="51">
                  <c:v>103</c:v>
                </c:pt>
                <c:pt idx="52">
                  <c:v>104</c:v>
                </c:pt>
                <c:pt idx="53">
                  <c:v>107</c:v>
                </c:pt>
                <c:pt idx="54">
                  <c:v>109</c:v>
                </c:pt>
              </c:numCache>
            </c:numRef>
          </c:val>
          <c:smooth val="0"/>
          <c:extLst>
            <c:ext xmlns:c16="http://schemas.microsoft.com/office/drawing/2014/chart" uri="{C3380CC4-5D6E-409C-BE32-E72D297353CC}">
              <c16:uniqueId val="{0000000A-8D90-3741-89F0-C7CD7A2B973A}"/>
            </c:ext>
          </c:extLst>
        </c:ser>
        <c:ser>
          <c:idx val="11"/>
          <c:order val="11"/>
          <c:tx>
            <c:strRef>
              <c:f>Blad1!$M$1</c:f>
              <c:strCache>
                <c:ptCount val="1"/>
                <c:pt idx="0">
                  <c:v>Örnsköldsvik</c:v>
                </c:pt>
              </c:strCache>
            </c:strRef>
          </c:tx>
          <c:spPr>
            <a:ln w="28575" cap="rnd">
              <a:solidFill>
                <a:schemeClr val="accent6">
                  <a:lumMod val="60000"/>
                </a:schemeClr>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Blad1!$M$2:$M$56</c:f>
              <c:numCache>
                <c:formatCode>General</c:formatCode>
                <c:ptCount val="55"/>
                <c:pt idx="0">
                  <c:v>100</c:v>
                </c:pt>
                <c:pt idx="1">
                  <c:v>100</c:v>
                </c:pt>
                <c:pt idx="2">
                  <c:v>99</c:v>
                </c:pt>
                <c:pt idx="3">
                  <c:v>99</c:v>
                </c:pt>
                <c:pt idx="4">
                  <c:v>100</c:v>
                </c:pt>
                <c:pt idx="5">
                  <c:v>100</c:v>
                </c:pt>
                <c:pt idx="6">
                  <c:v>101</c:v>
                </c:pt>
                <c:pt idx="7">
                  <c:v>101</c:v>
                </c:pt>
                <c:pt idx="8">
                  <c:v>101</c:v>
                </c:pt>
                <c:pt idx="9">
                  <c:v>100</c:v>
                </c:pt>
                <c:pt idx="10">
                  <c:v>100</c:v>
                </c:pt>
                <c:pt idx="11">
                  <c:v>100</c:v>
                </c:pt>
                <c:pt idx="12">
                  <c:v>100</c:v>
                </c:pt>
                <c:pt idx="13">
                  <c:v>100</c:v>
                </c:pt>
                <c:pt idx="14">
                  <c:v>99</c:v>
                </c:pt>
                <c:pt idx="15">
                  <c:v>99</c:v>
                </c:pt>
                <c:pt idx="16">
                  <c:v>99</c:v>
                </c:pt>
                <c:pt idx="17">
                  <c:v>98</c:v>
                </c:pt>
                <c:pt idx="18">
                  <c:v>98</c:v>
                </c:pt>
                <c:pt idx="19">
                  <c:v>98</c:v>
                </c:pt>
                <c:pt idx="20">
                  <c:v>98</c:v>
                </c:pt>
                <c:pt idx="21">
                  <c:v>98</c:v>
                </c:pt>
                <c:pt idx="22">
                  <c:v>98</c:v>
                </c:pt>
                <c:pt idx="23">
                  <c:v>97</c:v>
                </c:pt>
                <c:pt idx="24">
                  <c:v>97</c:v>
                </c:pt>
                <c:pt idx="25">
                  <c:v>96</c:v>
                </c:pt>
                <c:pt idx="26">
                  <c:v>96</c:v>
                </c:pt>
                <c:pt idx="27">
                  <c:v>95</c:v>
                </c:pt>
                <c:pt idx="28">
                  <c:v>94</c:v>
                </c:pt>
                <c:pt idx="29">
                  <c:v>93</c:v>
                </c:pt>
                <c:pt idx="30">
                  <c:v>92</c:v>
                </c:pt>
                <c:pt idx="31">
                  <c:v>92</c:v>
                </c:pt>
                <c:pt idx="32">
                  <c:v>91</c:v>
                </c:pt>
                <c:pt idx="33">
                  <c:v>91</c:v>
                </c:pt>
                <c:pt idx="34">
                  <c:v>91</c:v>
                </c:pt>
                <c:pt idx="35">
                  <c:v>91</c:v>
                </c:pt>
                <c:pt idx="36">
                  <c:v>92</c:v>
                </c:pt>
                <c:pt idx="37">
                  <c:v>92</c:v>
                </c:pt>
                <c:pt idx="38">
                  <c:v>92</c:v>
                </c:pt>
                <c:pt idx="39">
                  <c:v>91</c:v>
                </c:pt>
                <c:pt idx="40">
                  <c:v>91</c:v>
                </c:pt>
                <c:pt idx="41">
                  <c:v>91</c:v>
                </c:pt>
                <c:pt idx="42">
                  <c:v>91</c:v>
                </c:pt>
                <c:pt idx="43">
                  <c:v>91</c:v>
                </c:pt>
                <c:pt idx="44">
                  <c:v>92</c:v>
                </c:pt>
                <c:pt idx="45">
                  <c:v>92</c:v>
                </c:pt>
                <c:pt idx="46">
                  <c:v>93</c:v>
                </c:pt>
                <c:pt idx="47">
                  <c:v>93</c:v>
                </c:pt>
                <c:pt idx="48">
                  <c:v>93</c:v>
                </c:pt>
                <c:pt idx="49">
                  <c:v>93</c:v>
                </c:pt>
                <c:pt idx="50">
                  <c:v>92</c:v>
                </c:pt>
                <c:pt idx="51">
                  <c:v>92</c:v>
                </c:pt>
                <c:pt idx="52">
                  <c:v>92</c:v>
                </c:pt>
                <c:pt idx="53">
                  <c:v>92</c:v>
                </c:pt>
                <c:pt idx="54">
                  <c:v>92</c:v>
                </c:pt>
              </c:numCache>
            </c:numRef>
          </c:val>
          <c:smooth val="0"/>
          <c:extLst>
            <c:ext xmlns:c16="http://schemas.microsoft.com/office/drawing/2014/chart" uri="{C3380CC4-5D6E-409C-BE32-E72D297353CC}">
              <c16:uniqueId val="{0000000B-8D90-3741-89F0-C7CD7A2B973A}"/>
            </c:ext>
          </c:extLst>
        </c:ser>
        <c:dLbls>
          <c:showLegendKey val="0"/>
          <c:showVal val="0"/>
          <c:showCatName val="0"/>
          <c:showSerName val="0"/>
          <c:showPercent val="0"/>
          <c:showBubbleSize val="0"/>
        </c:dLbls>
        <c:smooth val="0"/>
        <c:axId val="758273743"/>
        <c:axId val="887138192"/>
      </c:lineChart>
      <c:catAx>
        <c:axId val="758273743"/>
        <c:scaling>
          <c:orientation val="minMax"/>
        </c:scaling>
        <c:delete val="0"/>
        <c:axPos val="b"/>
        <c:numFmt formatCode="General" sourceLinked="1"/>
        <c:majorTickMark val="out"/>
        <c:minorTickMark val="none"/>
        <c:tickLblPos val="nextTo"/>
        <c:spPr>
          <a:noFill/>
          <a:ln w="3175" cap="flat" cmpd="sng" algn="ctr">
            <a:solidFill>
              <a:srgbClr val="05212A"/>
            </a:solidFill>
            <a:round/>
          </a:ln>
          <a:effectLst/>
        </c:spPr>
        <c:txPr>
          <a:bodyPr rot="-2700000" spcFirstLastPara="1" vertOverflow="ellipsis" wrap="square" anchor="ctr" anchorCtr="1"/>
          <a:lstStyle/>
          <a:p>
            <a:pPr>
              <a:defRPr sz="1000" b="1" i="0" u="none" strike="noStrike" kern="1200" baseline="0">
                <a:solidFill>
                  <a:schemeClr val="tx1"/>
                </a:solidFill>
                <a:latin typeface="Figtree" pitchFamily="2" charset="0"/>
                <a:ea typeface="+mn-ea"/>
                <a:cs typeface="+mn-cs"/>
              </a:defRPr>
            </a:pPr>
            <a:endParaRPr lang="sv-SE"/>
          </a:p>
        </c:txPr>
        <c:crossAx val="887138192"/>
        <c:crosses val="autoZero"/>
        <c:auto val="1"/>
        <c:lblAlgn val="ctr"/>
        <c:lblOffset val="100"/>
        <c:noMultiLvlLbl val="0"/>
      </c:catAx>
      <c:valAx>
        <c:axId val="887138192"/>
        <c:scaling>
          <c:orientation val="minMax"/>
          <c:min val="80"/>
        </c:scaling>
        <c:delete val="0"/>
        <c:axPos val="l"/>
        <c:majorGridlines>
          <c:spPr>
            <a:ln w="3175" cap="flat" cmpd="sng" algn="ctr">
              <a:solidFill>
                <a:srgbClr val="05212A"/>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Figtree" pitchFamily="2" charset="0"/>
                <a:ea typeface="+mn-ea"/>
                <a:cs typeface="+mn-cs"/>
              </a:defRPr>
            </a:pPr>
            <a:endParaRPr lang="sv-SE"/>
          </a:p>
        </c:txPr>
        <c:crossAx val="758273743"/>
        <c:crosses val="autoZero"/>
        <c:crossBetween val="between"/>
      </c:valAx>
      <c:spPr>
        <a:solidFill>
          <a:schemeClr val="bg1"/>
        </a:solidFill>
        <a:ln>
          <a:noFill/>
        </a:ln>
        <a:effectLst/>
      </c:spPr>
    </c:plotArea>
    <c:legend>
      <c:legendPos val="r"/>
      <c:layout>
        <c:manualLayout>
          <c:xMode val="edge"/>
          <c:yMode val="edge"/>
          <c:x val="0.88784234810020357"/>
          <c:y val="0.1792586987110221"/>
          <c:w val="0.10513463049091749"/>
          <c:h val="0.71553214302596513"/>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Figtree" pitchFamily="2" charset="0"/>
              <a:ea typeface="+mn-ea"/>
              <a:cs typeface="+mn-cs"/>
            </a:defRPr>
          </a:pPr>
          <a:endParaRPr lang="sv-SE"/>
        </a:p>
      </c:txPr>
    </c:legend>
    <c:plotVisOnly val="1"/>
    <c:dispBlanksAs val="gap"/>
    <c:showDLblsOverMax val="0"/>
    <c:extLst/>
  </c:chart>
  <c:spPr>
    <a:solidFill>
      <a:schemeClr val="bg1"/>
    </a:solidFill>
    <a:ln>
      <a:noFill/>
      <a:bevel/>
    </a:ln>
    <a:effectLst/>
  </c:spPr>
  <c:txPr>
    <a:bodyPr/>
    <a:lstStyle/>
    <a:p>
      <a:pPr>
        <a:defRPr b="1" i="0">
          <a:solidFill>
            <a:schemeClr val="tx1"/>
          </a:solidFill>
          <a:latin typeface="Avenir Heavy" panose="02000503020000020003" pitchFamily="2" charset="0"/>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4571D054-AD9A-E00D-4649-7D8F8CE61A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ACF2D9D0-D9C2-8650-34B0-54452B95D2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4CF1BC-0B4F-F941-B21F-0319DA8A6FC2}" type="datetimeFigureOut">
              <a:rPr lang="sv-SE" smtClean="0"/>
              <a:t>2026-05-05</a:t>
            </a:fld>
            <a:endParaRPr lang="sv-SE"/>
          </a:p>
        </p:txBody>
      </p:sp>
      <p:sp>
        <p:nvSpPr>
          <p:cNvPr id="4" name="Platshållare för sidfot 3">
            <a:extLst>
              <a:ext uri="{FF2B5EF4-FFF2-40B4-BE49-F238E27FC236}">
                <a16:creationId xmlns:a16="http://schemas.microsoft.com/office/drawing/2014/main" id="{F562C237-0C06-B5F3-7F67-A5E4B0E8F4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1CDF719E-AD40-A9DC-7B88-F7B00A200A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568563-7EFC-FD4E-8E03-310AE53768F1}" type="slidenum">
              <a:rPr lang="sv-SE" smtClean="0"/>
              <a:t>‹#›</a:t>
            </a:fld>
            <a:endParaRPr lang="sv-SE"/>
          </a:p>
        </p:txBody>
      </p:sp>
    </p:spTree>
    <p:extLst>
      <p:ext uri="{BB962C8B-B14F-4D97-AF65-F5344CB8AC3E}">
        <p14:creationId xmlns:p14="http://schemas.microsoft.com/office/powerpoint/2010/main" val="345009599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3510-33BF-6145-9E10-C4F808371A30}" type="datetimeFigureOut">
              <a:rPr lang="sv-SE" smtClean="0"/>
              <a:t>2026-05-05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AF4EF6-0C9C-4446-8B2B-0FF30A19A825}" type="slidenum">
              <a:rPr lang="sv-SE" smtClean="0"/>
              <a:t>‹#›</a:t>
            </a:fld>
            <a:endParaRPr lang="sv-SE"/>
          </a:p>
        </p:txBody>
      </p:sp>
    </p:spTree>
    <p:extLst>
      <p:ext uri="{BB962C8B-B14F-4D97-AF65-F5344CB8AC3E}">
        <p14:creationId xmlns:p14="http://schemas.microsoft.com/office/powerpoint/2010/main" val="3302536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1</a:t>
            </a:fld>
            <a:endParaRPr lang="sv-SE"/>
          </a:p>
        </p:txBody>
      </p:sp>
    </p:spTree>
    <p:extLst>
      <p:ext uri="{BB962C8B-B14F-4D97-AF65-F5344CB8AC3E}">
        <p14:creationId xmlns:p14="http://schemas.microsoft.com/office/powerpoint/2010/main" val="3744694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10</a:t>
            </a:fld>
            <a:endParaRPr lang="sv-SE"/>
          </a:p>
        </p:txBody>
      </p:sp>
    </p:spTree>
    <p:extLst>
      <p:ext uri="{BB962C8B-B14F-4D97-AF65-F5344CB8AC3E}">
        <p14:creationId xmlns:p14="http://schemas.microsoft.com/office/powerpoint/2010/main" val="2546360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11</a:t>
            </a:fld>
            <a:endParaRPr lang="sv-SE"/>
          </a:p>
        </p:txBody>
      </p:sp>
    </p:spTree>
    <p:extLst>
      <p:ext uri="{BB962C8B-B14F-4D97-AF65-F5344CB8AC3E}">
        <p14:creationId xmlns:p14="http://schemas.microsoft.com/office/powerpoint/2010/main" val="4051536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A951C-1EC0-067F-5326-1EBB224EE06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97FEEF7-9D52-34F0-DAC6-286482B2642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DA15DA2-996C-DD40-4411-BCF77EEBA7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Newsec</a:t>
            </a:r>
            <a:r>
              <a:rPr lang="sv-SE" dirty="0"/>
              <a:t> rankar Umeå på plats 6 i sin ranking över fastighetsmarknaderna i Sveriges 29 största kommuner, Framtidens tillväxtmarknader nr. 16 från 2024.</a:t>
            </a:r>
          </a:p>
        </p:txBody>
      </p:sp>
      <p:sp>
        <p:nvSpPr>
          <p:cNvPr id="4" name="Platshållare för bildnummer 3">
            <a:extLst>
              <a:ext uri="{FF2B5EF4-FFF2-40B4-BE49-F238E27FC236}">
                <a16:creationId xmlns:a16="http://schemas.microsoft.com/office/drawing/2014/main" id="{33304D61-65F1-AB28-0720-1AA104A21D82}"/>
              </a:ext>
            </a:extLst>
          </p:cNvPr>
          <p:cNvSpPr>
            <a:spLocks noGrp="1"/>
          </p:cNvSpPr>
          <p:nvPr>
            <p:ph type="sldNum" sz="quarter" idx="5"/>
          </p:nvPr>
        </p:nvSpPr>
        <p:spPr/>
        <p:txBody>
          <a:bodyPr/>
          <a:lstStyle/>
          <a:p>
            <a:fld id="{EBAF4EF6-0C9C-4446-8B2B-0FF30A19A825}" type="slidenum">
              <a:rPr lang="sv-SE" smtClean="0"/>
              <a:t>12</a:t>
            </a:fld>
            <a:endParaRPr lang="sv-SE"/>
          </a:p>
        </p:txBody>
      </p:sp>
    </p:spTree>
    <p:extLst>
      <p:ext uri="{BB962C8B-B14F-4D97-AF65-F5344CB8AC3E}">
        <p14:creationId xmlns:p14="http://schemas.microsoft.com/office/powerpoint/2010/main" val="1082597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13</a:t>
            </a:fld>
            <a:endParaRPr lang="sv-SE"/>
          </a:p>
        </p:txBody>
      </p:sp>
    </p:spTree>
    <p:extLst>
      <p:ext uri="{BB962C8B-B14F-4D97-AF65-F5344CB8AC3E}">
        <p14:creationId xmlns:p14="http://schemas.microsoft.com/office/powerpoint/2010/main" val="4223921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14</a:t>
            </a:fld>
            <a:endParaRPr lang="sv-SE"/>
          </a:p>
        </p:txBody>
      </p:sp>
    </p:spTree>
    <p:extLst>
      <p:ext uri="{BB962C8B-B14F-4D97-AF65-F5344CB8AC3E}">
        <p14:creationId xmlns:p14="http://schemas.microsoft.com/office/powerpoint/2010/main" val="3780599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15</a:t>
            </a:fld>
            <a:endParaRPr lang="sv-SE"/>
          </a:p>
        </p:txBody>
      </p:sp>
    </p:spTree>
    <p:extLst>
      <p:ext uri="{BB962C8B-B14F-4D97-AF65-F5344CB8AC3E}">
        <p14:creationId xmlns:p14="http://schemas.microsoft.com/office/powerpoint/2010/main" val="2731503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16</a:t>
            </a:fld>
            <a:endParaRPr lang="sv-SE"/>
          </a:p>
        </p:txBody>
      </p:sp>
    </p:spTree>
    <p:extLst>
      <p:ext uri="{BB962C8B-B14F-4D97-AF65-F5344CB8AC3E}">
        <p14:creationId xmlns:p14="http://schemas.microsoft.com/office/powerpoint/2010/main" val="953158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17</a:t>
            </a:fld>
            <a:endParaRPr lang="sv-SE"/>
          </a:p>
        </p:txBody>
      </p:sp>
    </p:spTree>
    <p:extLst>
      <p:ext uri="{BB962C8B-B14F-4D97-AF65-F5344CB8AC3E}">
        <p14:creationId xmlns:p14="http://schemas.microsoft.com/office/powerpoint/2010/main" val="3861572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solidFill>
                  <a:srgbClr val="000000"/>
                </a:solidFill>
                <a:latin typeface="Adobe Clean DC"/>
              </a:rPr>
              <a:t>Siffror </a:t>
            </a:r>
            <a:r>
              <a:rPr lang="sv-SE" sz="1200">
                <a:solidFill>
                  <a:srgbClr val="000000"/>
                </a:solidFill>
                <a:latin typeface="Adobe Clean DC"/>
              </a:rPr>
              <a:t>från 2024: </a:t>
            </a:r>
            <a:endParaRPr lang="sv-SE" sz="1200" dirty="0">
              <a:solidFill>
                <a:srgbClr val="000000"/>
              </a:solidFill>
              <a:latin typeface="Adobe Clean DC"/>
            </a:endParaRPr>
          </a:p>
          <a:p>
            <a:r>
              <a:rPr lang="sv-SE" sz="1200" dirty="0">
                <a:solidFill>
                  <a:srgbClr val="000000"/>
                </a:solidFill>
                <a:latin typeface="Adobe Clean DC"/>
              </a:rPr>
              <a:t>52% har eftergymnasial utbildning och 37% har gymnasial examen. (dvs nästan 100% har gymnasial examen eller högre).</a:t>
            </a:r>
          </a:p>
          <a:p>
            <a:endParaRPr lang="sv-SE" sz="1200" dirty="0">
              <a:solidFill>
                <a:srgbClr val="000000"/>
              </a:solidFill>
              <a:latin typeface="Adobe Clean DC"/>
            </a:endParaRPr>
          </a:p>
          <a:p>
            <a:r>
              <a:rPr lang="sv-SE" sz="1200" dirty="0">
                <a:solidFill>
                  <a:srgbClr val="000000"/>
                </a:solidFill>
                <a:latin typeface="Adobe Clean DC"/>
              </a:rPr>
              <a:t>Datakällor: </a:t>
            </a:r>
            <a:r>
              <a:rPr lang="sv-SE" sz="1200" dirty="0">
                <a:effectLst/>
                <a:latin typeface="Calibri" panose="020F0502020204030204" pitchFamily="34" charset="0"/>
                <a:ea typeface="Calibri" panose="020F0502020204030204" pitchFamily="34" charset="0"/>
              </a:rPr>
              <a:t>SUN, SCB.</a:t>
            </a: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18</a:t>
            </a:fld>
            <a:endParaRPr lang="sv-SE"/>
          </a:p>
        </p:txBody>
      </p:sp>
    </p:spTree>
    <p:extLst>
      <p:ext uri="{BB962C8B-B14F-4D97-AF65-F5344CB8AC3E}">
        <p14:creationId xmlns:p14="http://schemas.microsoft.com/office/powerpoint/2010/main" val="2534554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242424"/>
                </a:solidFill>
                <a:effectLst/>
                <a:highlight>
                  <a:srgbClr val="FFFFFF"/>
                </a:highlight>
                <a:latin typeface="Inter UI Bold"/>
              </a:rPr>
              <a:t>Nästan 80 procent av Umeåborna litar på varandra enligt Gemenskapsbarometern 2024, delrapport 1 och undersökningar genomförda av SCB. Umeå är med detta bäst i Sverige.</a:t>
            </a:r>
            <a:endParaRPr lang="sv-SE" dirty="0"/>
          </a:p>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19</a:t>
            </a:fld>
            <a:endParaRPr lang="sv-SE"/>
          </a:p>
        </p:txBody>
      </p:sp>
    </p:spTree>
    <p:extLst>
      <p:ext uri="{BB962C8B-B14F-4D97-AF65-F5344CB8AC3E}">
        <p14:creationId xmlns:p14="http://schemas.microsoft.com/office/powerpoint/2010/main" val="1233787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2</a:t>
            </a:fld>
            <a:endParaRPr lang="sv-SE"/>
          </a:p>
        </p:txBody>
      </p:sp>
    </p:spTree>
    <p:extLst>
      <p:ext uri="{BB962C8B-B14F-4D97-AF65-F5344CB8AC3E}">
        <p14:creationId xmlns:p14="http://schemas.microsoft.com/office/powerpoint/2010/main" val="3513507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20</a:t>
            </a:fld>
            <a:endParaRPr lang="sv-SE"/>
          </a:p>
        </p:txBody>
      </p:sp>
    </p:spTree>
    <p:extLst>
      <p:ext uri="{BB962C8B-B14F-4D97-AF65-F5344CB8AC3E}">
        <p14:creationId xmlns:p14="http://schemas.microsoft.com/office/powerpoint/2010/main" val="525141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242424"/>
                </a:solidFill>
                <a:effectLst/>
                <a:highlight>
                  <a:srgbClr val="FFFFFF"/>
                </a:highlight>
                <a:latin typeface="Inter UI Bold"/>
              </a:rPr>
              <a:t>Nästan 80 procent av Umeåborna litar på varandra enligt Gemenskapsbarometern 2024, delrapport 1. och undersökningar genomförda av SCB. Umeå är med detta bäst i Sverige.</a:t>
            </a:r>
            <a:endParaRPr lang="sv-SE" dirty="0">
              <a:highlight>
                <a:srgbClr val="FF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21</a:t>
            </a:fld>
            <a:endParaRPr lang="sv-SE"/>
          </a:p>
        </p:txBody>
      </p:sp>
    </p:spTree>
    <p:extLst>
      <p:ext uri="{BB962C8B-B14F-4D97-AF65-F5344CB8AC3E}">
        <p14:creationId xmlns:p14="http://schemas.microsoft.com/office/powerpoint/2010/main" val="4012546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22</a:t>
            </a:fld>
            <a:endParaRPr lang="sv-SE"/>
          </a:p>
        </p:txBody>
      </p:sp>
    </p:spTree>
    <p:extLst>
      <p:ext uri="{BB962C8B-B14F-4D97-AF65-F5344CB8AC3E}">
        <p14:creationId xmlns:p14="http://schemas.microsoft.com/office/powerpoint/2010/main" val="1883697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Datakälla: Umeå universitet, årsredovisning 2024.</a:t>
            </a:r>
          </a:p>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23</a:t>
            </a:fld>
            <a:endParaRPr lang="sv-SE"/>
          </a:p>
        </p:txBody>
      </p:sp>
    </p:spTree>
    <p:extLst>
      <p:ext uri="{BB962C8B-B14F-4D97-AF65-F5344CB8AC3E}">
        <p14:creationId xmlns:p14="http://schemas.microsoft.com/office/powerpoint/2010/main" val="1534737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24</a:t>
            </a:fld>
            <a:endParaRPr lang="sv-SE"/>
          </a:p>
        </p:txBody>
      </p:sp>
    </p:spTree>
    <p:extLst>
      <p:ext uri="{BB962C8B-B14F-4D97-AF65-F5344CB8AC3E}">
        <p14:creationId xmlns:p14="http://schemas.microsoft.com/office/powerpoint/2010/main" val="1910660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25</a:t>
            </a:fld>
            <a:endParaRPr lang="sv-SE"/>
          </a:p>
        </p:txBody>
      </p:sp>
    </p:spTree>
    <p:extLst>
      <p:ext uri="{BB962C8B-B14F-4D97-AF65-F5344CB8AC3E}">
        <p14:creationId xmlns:p14="http://schemas.microsoft.com/office/powerpoint/2010/main" val="1153688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26</a:t>
            </a:fld>
            <a:endParaRPr lang="sv-SE"/>
          </a:p>
        </p:txBody>
      </p:sp>
    </p:spTree>
    <p:extLst>
      <p:ext uri="{BB962C8B-B14F-4D97-AF65-F5344CB8AC3E}">
        <p14:creationId xmlns:p14="http://schemas.microsoft.com/office/powerpoint/2010/main" val="1510580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Avenir" panose="020B0503020203020204" pitchFamily="34" charset="0"/>
              </a:rPr>
              <a:t>Umeå är en av de utvalda städerna som ingår i EUs målsättning om 100 klimatneutrala städer innan 2030.</a:t>
            </a:r>
          </a:p>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27</a:t>
            </a:fld>
            <a:endParaRPr lang="sv-SE"/>
          </a:p>
        </p:txBody>
      </p:sp>
    </p:spTree>
    <p:extLst>
      <p:ext uri="{BB962C8B-B14F-4D97-AF65-F5344CB8AC3E}">
        <p14:creationId xmlns:p14="http://schemas.microsoft.com/office/powerpoint/2010/main" val="2691773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28</a:t>
            </a:fld>
            <a:endParaRPr lang="sv-SE"/>
          </a:p>
        </p:txBody>
      </p:sp>
    </p:spTree>
    <p:extLst>
      <p:ext uri="{BB962C8B-B14F-4D97-AF65-F5344CB8AC3E}">
        <p14:creationId xmlns:p14="http://schemas.microsoft.com/office/powerpoint/2010/main" val="2874795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De kommuner där störst andel föräldrapar delar lika på föräldrapenningen (Umeå, Stockholm och Solna) är andelen som delar lika på den betalda ledigheten cirka 26 procent och andelen som delar lika på den totala föräldraledigheten är cirka 9 procentenheter lägre, det vill säga 16–18 procent. Även när vi ser till pappors andel av föräldrapars betalda och totala ledighet kan vi konstatera att föräldrar delar mest lika i Umeå, Stockholm och Solna.</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Källa: ISF, inspektionen för socialförsäkringen, ISF RAPPORT 2024:5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30</a:t>
            </a:fld>
            <a:endParaRPr lang="sv-SE"/>
          </a:p>
        </p:txBody>
      </p:sp>
    </p:spTree>
    <p:extLst>
      <p:ext uri="{BB962C8B-B14F-4D97-AF65-F5344CB8AC3E}">
        <p14:creationId xmlns:p14="http://schemas.microsoft.com/office/powerpoint/2010/main" val="4274798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Exakta siffror: +5 348 i befolkning, sammanställd befolkningsökning i Umeå </a:t>
            </a:r>
          </a:p>
          <a:p>
            <a:r>
              <a:rPr lang="sv-SE" sz="1200" dirty="0">
                <a:effectLst/>
                <a:latin typeface="Calibri" panose="020F0502020204030204" pitchFamily="34" charset="0"/>
                <a:ea typeface="Calibri" panose="020F0502020204030204" pitchFamily="34" charset="0"/>
              </a:rPr>
              <a:t>Datakällor: SUN, SCB. </a:t>
            </a:r>
            <a:r>
              <a:rPr lang="sv-SE" sz="1200" kern="1200" dirty="0">
                <a:solidFill>
                  <a:schemeClr val="tx1"/>
                </a:solidFill>
                <a:effectLst/>
                <a:latin typeface="+mn-lt"/>
                <a:ea typeface="+mn-ea"/>
                <a:cs typeface="+mn-cs"/>
              </a:rPr>
              <a:t>2020-2024. (Ökning från 2019).</a:t>
            </a:r>
            <a:endParaRPr lang="sv-SE" dirty="0"/>
          </a:p>
          <a:p>
            <a:endParaRPr lang="sv-SE" dirty="0"/>
          </a:p>
          <a:p>
            <a:r>
              <a:rPr lang="sv-SE" sz="1200" dirty="0">
                <a:solidFill>
                  <a:srgbClr val="000000"/>
                </a:solidFill>
                <a:latin typeface="Adobe Clean DC"/>
              </a:rPr>
              <a:t>Exakta siffror: </a:t>
            </a:r>
            <a:r>
              <a:rPr lang="sv-SE" sz="1200" kern="1200" dirty="0">
                <a:solidFill>
                  <a:schemeClr val="tx1"/>
                </a:solidFill>
                <a:effectLst/>
                <a:latin typeface="+mn-lt"/>
                <a:ea typeface="+mn-ea"/>
                <a:cs typeface="+mn-cs"/>
              </a:rPr>
              <a:t>+6 094 </a:t>
            </a:r>
            <a:r>
              <a:rPr lang="sv-SE" sz="1200" dirty="0">
                <a:solidFill>
                  <a:srgbClr val="000000"/>
                </a:solidFill>
                <a:latin typeface="Adobe Clean DC"/>
              </a:rPr>
              <a:t> fler anställda 2020-2024.</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ea typeface="Calibri" panose="020F0502020204030204" pitchFamily="34" charset="0"/>
              </a:rPr>
              <a:t>Datakällor: SUN, SCB.</a:t>
            </a:r>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Umeå kommun har en målsättning om att det ska byggas 2000 bostäder per år under några år framöver, för att bygga bort bostadsbrist och skapa en mer välfungerande bostadsmarknad.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sz="1200" dirty="0">
                <a:solidFill>
                  <a:srgbClr val="000000"/>
                </a:solidFill>
                <a:latin typeface="Adobe Clean DC"/>
              </a:rPr>
              <a:t>Exakta siffror: 3 799 bostäder. 2020-2024.</a:t>
            </a:r>
          </a:p>
          <a:p>
            <a:endParaRPr lang="sv-SE" sz="1200" dirty="0">
              <a:solidFill>
                <a:srgbClr val="000000"/>
              </a:solidFill>
              <a:latin typeface="Adobe Clean D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effectLst/>
                <a:latin typeface="Calibri" panose="020F0502020204030204" pitchFamily="34" charset="0"/>
                <a:ea typeface="Calibri" panose="020F0502020204030204" pitchFamily="34" charset="0"/>
              </a:rPr>
              <a:t>Datakällor: SUN, SCB.</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AF4EF6-0C9C-4446-8B2B-0FF30A19A825}"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535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Källa: SCB:s medborgarundersökning. 2025</a:t>
            </a:r>
          </a:p>
          <a:p>
            <a:endParaRPr lang="sv-SE" sz="1200" kern="1200" dirty="0">
              <a:solidFill>
                <a:schemeClr val="tx1"/>
              </a:solidFill>
              <a:effectLst/>
              <a:latin typeface="+mn-lt"/>
              <a:ea typeface="+mn-ea"/>
              <a:cs typeface="+mn-cs"/>
            </a:endParaRPr>
          </a:p>
          <a:p>
            <a:r>
              <a:rPr lang="sv-SE" dirty="0"/>
              <a:t>98,8% av kvinnorna i Umeå instämmer i påståendet ”Kommunen är en bra plats att bo och leva på”, andel (%) och påståendet ”kan rekommendera andra att flytta till kommunen” på 83,4%.</a:t>
            </a:r>
          </a:p>
          <a:p>
            <a:endParaRPr lang="sv-SE" dirty="0"/>
          </a:p>
          <a:p>
            <a:r>
              <a:rPr lang="sv-SE" dirty="0"/>
              <a:t>Kan exempelvis jämföras med rikssnittet som är 93,3 respektive 64,2% på motsvarande frågor.</a:t>
            </a:r>
          </a:p>
        </p:txBody>
      </p:sp>
      <p:sp>
        <p:nvSpPr>
          <p:cNvPr id="4" name="Platshållare för bildnummer 3"/>
          <p:cNvSpPr>
            <a:spLocks noGrp="1"/>
          </p:cNvSpPr>
          <p:nvPr>
            <p:ph type="sldNum" sz="quarter" idx="5"/>
          </p:nvPr>
        </p:nvSpPr>
        <p:spPr/>
        <p:txBody>
          <a:bodyPr/>
          <a:lstStyle/>
          <a:p>
            <a:fld id="{EBAF4EF6-0C9C-4446-8B2B-0FF30A19A825}" type="slidenum">
              <a:rPr lang="sv-SE" smtClean="0"/>
              <a:t>31</a:t>
            </a:fld>
            <a:endParaRPr lang="sv-SE"/>
          </a:p>
        </p:txBody>
      </p:sp>
    </p:spTree>
    <p:extLst>
      <p:ext uri="{BB962C8B-B14F-4D97-AF65-F5344CB8AC3E}">
        <p14:creationId xmlns:p14="http://schemas.microsoft.com/office/powerpoint/2010/main" val="2160944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32</a:t>
            </a:fld>
            <a:endParaRPr lang="sv-SE"/>
          </a:p>
        </p:txBody>
      </p:sp>
    </p:spTree>
    <p:extLst>
      <p:ext uri="{BB962C8B-B14F-4D97-AF65-F5344CB8AC3E}">
        <p14:creationId xmlns:p14="http://schemas.microsoft.com/office/powerpoint/2010/main" val="2126745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33</a:t>
            </a:fld>
            <a:endParaRPr lang="sv-SE"/>
          </a:p>
        </p:txBody>
      </p:sp>
    </p:spTree>
    <p:extLst>
      <p:ext uri="{BB962C8B-B14F-4D97-AF65-F5344CB8AC3E}">
        <p14:creationId xmlns:p14="http://schemas.microsoft.com/office/powerpoint/2010/main" val="792142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34</a:t>
            </a:fld>
            <a:endParaRPr lang="sv-SE"/>
          </a:p>
        </p:txBody>
      </p:sp>
    </p:spTree>
    <p:extLst>
      <p:ext uri="{BB962C8B-B14F-4D97-AF65-F5344CB8AC3E}">
        <p14:creationId xmlns:p14="http://schemas.microsoft.com/office/powerpoint/2010/main" val="1304998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35</a:t>
            </a:fld>
            <a:endParaRPr lang="sv-SE"/>
          </a:p>
        </p:txBody>
      </p:sp>
    </p:spTree>
    <p:extLst>
      <p:ext uri="{BB962C8B-B14F-4D97-AF65-F5344CB8AC3E}">
        <p14:creationId xmlns:p14="http://schemas.microsoft.com/office/powerpoint/2010/main" val="312139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Vid Idrottshögskolan kombineras elitsatsning med universitetsstudier, en möjlighet som finns på ett fåtal platser.  </a:t>
            </a:r>
            <a:r>
              <a:rPr lang="sv-SE" dirty="0">
                <a:effectLst/>
              </a:rPr>
              <a:t> </a:t>
            </a:r>
          </a:p>
        </p:txBody>
      </p:sp>
      <p:sp>
        <p:nvSpPr>
          <p:cNvPr id="4" name="Platshållare för bildnummer 3"/>
          <p:cNvSpPr>
            <a:spLocks noGrp="1"/>
          </p:cNvSpPr>
          <p:nvPr>
            <p:ph type="sldNum" sz="quarter" idx="5"/>
          </p:nvPr>
        </p:nvSpPr>
        <p:spPr/>
        <p:txBody>
          <a:bodyPr/>
          <a:lstStyle/>
          <a:p>
            <a:fld id="{EBAF4EF6-0C9C-4446-8B2B-0FF30A19A825}" type="slidenum">
              <a:rPr lang="sv-SE" smtClean="0"/>
              <a:t>36</a:t>
            </a:fld>
            <a:endParaRPr lang="sv-SE"/>
          </a:p>
        </p:txBody>
      </p:sp>
    </p:spTree>
    <p:extLst>
      <p:ext uri="{BB962C8B-B14F-4D97-AF65-F5344CB8AC3E}">
        <p14:creationId xmlns:p14="http://schemas.microsoft.com/office/powerpoint/2010/main" val="1536334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37</a:t>
            </a:fld>
            <a:endParaRPr lang="sv-SE"/>
          </a:p>
        </p:txBody>
      </p:sp>
    </p:spTree>
    <p:extLst>
      <p:ext uri="{BB962C8B-B14F-4D97-AF65-F5344CB8AC3E}">
        <p14:creationId xmlns:p14="http://schemas.microsoft.com/office/powerpoint/2010/main" val="3242122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38</a:t>
            </a:fld>
            <a:endParaRPr lang="sv-SE"/>
          </a:p>
        </p:txBody>
      </p:sp>
    </p:spTree>
    <p:extLst>
      <p:ext uri="{BB962C8B-B14F-4D97-AF65-F5344CB8AC3E}">
        <p14:creationId xmlns:p14="http://schemas.microsoft.com/office/powerpoint/2010/main" val="1029485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Exakta siffror: +5 348 i befolkning, sammanställd befolkningsökning i Umeå kommun. 2020-2024. Medelålder avser 2024.</a:t>
            </a:r>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4</a:t>
            </a:fld>
            <a:endParaRPr lang="sv-SE"/>
          </a:p>
        </p:txBody>
      </p:sp>
    </p:spTree>
    <p:extLst>
      <p:ext uri="{BB962C8B-B14F-4D97-AF65-F5344CB8AC3E}">
        <p14:creationId xmlns:p14="http://schemas.microsoft.com/office/powerpoint/2010/main" val="3926564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solidFill>
                  <a:srgbClr val="000000"/>
                </a:solidFill>
                <a:latin typeface="Adobe Clean DC"/>
              </a:rPr>
              <a:t>Exakta siffror: </a:t>
            </a:r>
            <a:r>
              <a:rPr lang="sv-SE" sz="1200" kern="1200" dirty="0">
                <a:solidFill>
                  <a:schemeClr val="tx1"/>
                </a:solidFill>
                <a:effectLst/>
                <a:latin typeface="+mn-lt"/>
                <a:ea typeface="+mn-ea"/>
                <a:cs typeface="+mn-cs"/>
              </a:rPr>
              <a:t>+6 094 </a:t>
            </a:r>
            <a:r>
              <a:rPr lang="sv-SE" sz="1200" dirty="0">
                <a:solidFill>
                  <a:srgbClr val="000000"/>
                </a:solidFill>
                <a:latin typeface="Adobe Clean DC"/>
              </a:rPr>
              <a:t> fler anställda 2020-2024.</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ea typeface="Calibri" panose="020F0502020204030204" pitchFamily="34" charset="0"/>
              </a:rPr>
              <a:t>Datakällor: SUN, SCB.</a:t>
            </a:r>
            <a:endParaRPr lang="sv-SE" dirty="0"/>
          </a:p>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5</a:t>
            </a:fld>
            <a:endParaRPr lang="sv-SE"/>
          </a:p>
        </p:txBody>
      </p:sp>
    </p:spTree>
    <p:extLst>
      <p:ext uri="{BB962C8B-B14F-4D97-AF65-F5344CB8AC3E}">
        <p14:creationId xmlns:p14="http://schemas.microsoft.com/office/powerpoint/2010/main" val="486081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Exakta siffror: 3 799 bostäder.</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2020-2024.</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Datakällor: SUN, SCB.</a:t>
            </a:r>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6</a:t>
            </a:fld>
            <a:endParaRPr lang="sv-SE"/>
          </a:p>
        </p:txBody>
      </p:sp>
    </p:spTree>
    <p:extLst>
      <p:ext uri="{BB962C8B-B14F-4D97-AF65-F5344CB8AC3E}">
        <p14:creationId xmlns:p14="http://schemas.microsoft.com/office/powerpoint/2010/main" val="2733249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7</a:t>
            </a:fld>
            <a:endParaRPr lang="sv-SE"/>
          </a:p>
        </p:txBody>
      </p:sp>
    </p:spTree>
    <p:extLst>
      <p:ext uri="{BB962C8B-B14F-4D97-AF65-F5344CB8AC3E}">
        <p14:creationId xmlns:p14="http://schemas.microsoft.com/office/powerpoint/2010/main" val="120304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Källa: Umeå kommun. Invånare: 135 273 (december 2025).</a:t>
            </a:r>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8</a:t>
            </a:fld>
            <a:endParaRPr lang="sv-SE"/>
          </a:p>
        </p:txBody>
      </p:sp>
    </p:spTree>
    <p:extLst>
      <p:ext uri="{BB962C8B-B14F-4D97-AF65-F5344CB8AC3E}">
        <p14:creationId xmlns:p14="http://schemas.microsoft.com/office/powerpoint/2010/main" val="100516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432FE-FCD9-08D2-EE81-3CBBCBA6856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E4E5F7A-3674-E61D-385A-757BF70559B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E80587C-8FF5-F5F0-416E-653EEBB44C18}"/>
              </a:ext>
            </a:extLst>
          </p:cNvPr>
          <p:cNvSpPr>
            <a:spLocks noGrp="1"/>
          </p:cNvSpPr>
          <p:nvPr>
            <p:ph type="body" idx="1"/>
          </p:nvPr>
        </p:nvSpPr>
        <p:spPr/>
        <p:txBody>
          <a:bodyPr/>
          <a:lstStyle/>
          <a:p>
            <a:r>
              <a:rPr lang="sv-SE" dirty="0"/>
              <a:t>Diagrammet visar indexerad förändring i befolkning (ökning för de flesta) över tid, i ett urval av svenska kommuner.</a:t>
            </a:r>
          </a:p>
          <a:p>
            <a:endParaRPr lang="sv-SE" dirty="0"/>
          </a:p>
          <a:p>
            <a:r>
              <a:rPr lang="sv-SE" sz="1800" dirty="0">
                <a:effectLst/>
                <a:latin typeface="Calibri" panose="020F0502020204030204" pitchFamily="34" charset="0"/>
                <a:ea typeface="Calibri" panose="020F0502020204030204" pitchFamily="34" charset="0"/>
              </a:rPr>
              <a:t>Datakällor: SUN, SCB</a:t>
            </a:r>
            <a:endParaRPr lang="sv-SE" dirty="0"/>
          </a:p>
          <a:p>
            <a:endParaRPr lang="sv-SE" dirty="0"/>
          </a:p>
        </p:txBody>
      </p:sp>
      <p:sp>
        <p:nvSpPr>
          <p:cNvPr id="4" name="Platshållare för bildnummer 3">
            <a:extLst>
              <a:ext uri="{FF2B5EF4-FFF2-40B4-BE49-F238E27FC236}">
                <a16:creationId xmlns:a16="http://schemas.microsoft.com/office/drawing/2014/main" id="{6929E888-C29B-BD3E-CB30-1A55FA74AD96}"/>
              </a:ext>
            </a:extLst>
          </p:cNvPr>
          <p:cNvSpPr>
            <a:spLocks noGrp="1"/>
          </p:cNvSpPr>
          <p:nvPr>
            <p:ph type="sldNum" sz="quarter" idx="5"/>
          </p:nvPr>
        </p:nvSpPr>
        <p:spPr/>
        <p:txBody>
          <a:bodyPr/>
          <a:lstStyle/>
          <a:p>
            <a:fld id="{EBAF4EF6-0C9C-4446-8B2B-0FF30A19A825}" type="slidenum">
              <a:rPr lang="sv-SE" smtClean="0"/>
              <a:t>9</a:t>
            </a:fld>
            <a:endParaRPr lang="sv-SE"/>
          </a:p>
        </p:txBody>
      </p:sp>
    </p:spTree>
    <p:extLst>
      <p:ext uri="{BB962C8B-B14F-4D97-AF65-F5344CB8AC3E}">
        <p14:creationId xmlns:p14="http://schemas.microsoft.com/office/powerpoint/2010/main" val="3982522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or rubrik - beige">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3" name="Underrubrik 2">
            <a:extLst>
              <a:ext uri="{FF2B5EF4-FFF2-40B4-BE49-F238E27FC236}">
                <a16:creationId xmlns:a16="http://schemas.microsoft.com/office/drawing/2014/main" id="{B4448989-D817-5E95-1D06-D2B9A5B92766}"/>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7" name="Bildobjekt 6">
            <a:extLst>
              <a:ext uri="{FF2B5EF4-FFF2-40B4-BE49-F238E27FC236}">
                <a16:creationId xmlns:a16="http://schemas.microsoft.com/office/drawing/2014/main" id="{80E5F49D-55D7-7CB8-DC2F-5EBE25784187}"/>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1093393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or rubrik + text + bild - grön">
    <p:bg>
      <p:bgPr>
        <a:solidFill>
          <a:schemeClr val="accent1"/>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tx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1">
            <a:extLst>
              <a:ext uri="{FF2B5EF4-FFF2-40B4-BE49-F238E27FC236}">
                <a16:creationId xmlns:a16="http://schemas.microsoft.com/office/drawing/2014/main" id="{97CB8D8E-E68C-840F-DEE4-B0535CD0F833}"/>
              </a:ext>
            </a:extLst>
          </p:cNvPr>
          <p:cNvSpPr>
            <a:spLocks noGrp="1"/>
          </p:cNvSpPr>
          <p:nvPr>
            <p:ph type="pic" sz="quarter" idx="10" hasCustomPrompt="1"/>
          </p:nvPr>
        </p:nvSpPr>
        <p:spPr>
          <a:xfrm>
            <a:off x="6096000" y="0"/>
            <a:ext cx="6096000" cy="6858000"/>
          </a:xfrm>
          <a:custGeom>
            <a:avLst/>
            <a:gdLst>
              <a:gd name="connsiteX0" fmla="*/ 3861479 w 6096000"/>
              <a:gd name="connsiteY0" fmla="*/ 5240650 h 6858000"/>
              <a:gd name="connsiteX1" fmla="*/ 3861479 w 6096000"/>
              <a:gd name="connsiteY1" fmla="*/ 5618090 h 6858000"/>
              <a:gd name="connsiteX2" fmla="*/ 3861479 w 6096000"/>
              <a:gd name="connsiteY2" fmla="*/ 5786308 h 6858000"/>
              <a:gd name="connsiteX3" fmla="*/ 3861479 w 6096000"/>
              <a:gd name="connsiteY3" fmla="*/ 6164799 h 6858000"/>
              <a:gd name="connsiteX4" fmla="*/ 5401515 w 6096000"/>
              <a:gd name="connsiteY4" fmla="*/ 6164799 h 6858000"/>
              <a:gd name="connsiteX5" fmla="*/ 5401515 w 6096000"/>
              <a:gd name="connsiteY5" fmla="*/ 5618090 h 6858000"/>
              <a:gd name="connsiteX6" fmla="*/ 4937740 w 6096000"/>
              <a:gd name="connsiteY6" fmla="*/ 5618090 h 6858000"/>
              <a:gd name="connsiteX7" fmla="*/ 4937740 w 6096000"/>
              <a:gd name="connsiteY7" fmla="*/ 5240650 h 6858000"/>
              <a:gd name="connsiteX8" fmla="*/ 0 w 6096000"/>
              <a:gd name="connsiteY8" fmla="*/ 0 h 6858000"/>
              <a:gd name="connsiteX9" fmla="*/ 6096000 w 6096000"/>
              <a:gd name="connsiteY9" fmla="*/ 0 h 6858000"/>
              <a:gd name="connsiteX10" fmla="*/ 6096000 w 6096000"/>
              <a:gd name="connsiteY10" fmla="*/ 6858000 h 6858000"/>
              <a:gd name="connsiteX11" fmla="*/ 0 w 6096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3861479" y="5240650"/>
                </a:moveTo>
                <a:lnTo>
                  <a:pt x="3861479" y="5618090"/>
                </a:lnTo>
                <a:lnTo>
                  <a:pt x="3861479" y="5786308"/>
                </a:lnTo>
                <a:lnTo>
                  <a:pt x="3861479" y="6164799"/>
                </a:lnTo>
                <a:lnTo>
                  <a:pt x="5401515" y="6164799"/>
                </a:lnTo>
                <a:lnTo>
                  <a:pt x="5401515" y="5618090"/>
                </a:lnTo>
                <a:lnTo>
                  <a:pt x="4937740" y="5618090"/>
                </a:lnTo>
                <a:lnTo>
                  <a:pt x="4937740" y="5240650"/>
                </a:lnTo>
                <a:close/>
                <a:moveTo>
                  <a:pt x="0" y="0"/>
                </a:moveTo>
                <a:lnTo>
                  <a:pt x="6096000" y="0"/>
                </a:lnTo>
                <a:lnTo>
                  <a:pt x="6096000" y="6858000"/>
                </a:lnTo>
                <a:lnTo>
                  <a:pt x="0" y="6858000"/>
                </a:lnTo>
                <a:close/>
              </a:path>
            </a:pathLst>
          </a:custGeom>
          <a:solidFill>
            <a:schemeClr val="accent1"/>
          </a:solidFill>
        </p:spPr>
        <p:txBody>
          <a:bodyPr wrap="square" lIns="684000" tIns="684000" rIns="90000">
            <a:noAutofit/>
          </a:bodyPr>
          <a:lstStyle>
            <a:lvl1pPr marL="0" indent="0">
              <a:buNone/>
              <a:defRPr/>
            </a:lvl1pPr>
          </a:lstStyle>
          <a:p>
            <a:r>
              <a:rPr lang="sv-SE" dirty="0"/>
              <a:t>Infoga bild</a:t>
            </a:r>
          </a:p>
        </p:txBody>
      </p:sp>
      <p:pic>
        <p:nvPicPr>
          <p:cNvPr id="3" name="Bildobjekt 2">
            <a:extLst>
              <a:ext uri="{FF2B5EF4-FFF2-40B4-BE49-F238E27FC236}">
                <a16:creationId xmlns:a16="http://schemas.microsoft.com/office/drawing/2014/main" id="{8F15D667-738E-2C56-E6DB-C2A124ACCAD4}"/>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3152778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or rubrik + text + bild - ljuslila">
    <p:bg>
      <p:bgPr>
        <a:solidFill>
          <a:schemeClr val="accent3"/>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tx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1">
            <a:extLst>
              <a:ext uri="{FF2B5EF4-FFF2-40B4-BE49-F238E27FC236}">
                <a16:creationId xmlns:a16="http://schemas.microsoft.com/office/drawing/2014/main" id="{97CB8D8E-E68C-840F-DEE4-B0535CD0F833}"/>
              </a:ext>
            </a:extLst>
          </p:cNvPr>
          <p:cNvSpPr>
            <a:spLocks noGrp="1"/>
          </p:cNvSpPr>
          <p:nvPr>
            <p:ph type="pic" sz="quarter" idx="10" hasCustomPrompt="1"/>
          </p:nvPr>
        </p:nvSpPr>
        <p:spPr>
          <a:xfrm>
            <a:off x="6096000" y="0"/>
            <a:ext cx="6096000" cy="6858000"/>
          </a:xfrm>
          <a:custGeom>
            <a:avLst/>
            <a:gdLst>
              <a:gd name="connsiteX0" fmla="*/ 3861479 w 6096000"/>
              <a:gd name="connsiteY0" fmla="*/ 5240650 h 6858000"/>
              <a:gd name="connsiteX1" fmla="*/ 3861479 w 6096000"/>
              <a:gd name="connsiteY1" fmla="*/ 5618090 h 6858000"/>
              <a:gd name="connsiteX2" fmla="*/ 3861479 w 6096000"/>
              <a:gd name="connsiteY2" fmla="*/ 5786308 h 6858000"/>
              <a:gd name="connsiteX3" fmla="*/ 3861479 w 6096000"/>
              <a:gd name="connsiteY3" fmla="*/ 6164799 h 6858000"/>
              <a:gd name="connsiteX4" fmla="*/ 5401515 w 6096000"/>
              <a:gd name="connsiteY4" fmla="*/ 6164799 h 6858000"/>
              <a:gd name="connsiteX5" fmla="*/ 5401515 w 6096000"/>
              <a:gd name="connsiteY5" fmla="*/ 5618090 h 6858000"/>
              <a:gd name="connsiteX6" fmla="*/ 4937740 w 6096000"/>
              <a:gd name="connsiteY6" fmla="*/ 5618090 h 6858000"/>
              <a:gd name="connsiteX7" fmla="*/ 4937740 w 6096000"/>
              <a:gd name="connsiteY7" fmla="*/ 5240650 h 6858000"/>
              <a:gd name="connsiteX8" fmla="*/ 0 w 6096000"/>
              <a:gd name="connsiteY8" fmla="*/ 0 h 6858000"/>
              <a:gd name="connsiteX9" fmla="*/ 6096000 w 6096000"/>
              <a:gd name="connsiteY9" fmla="*/ 0 h 6858000"/>
              <a:gd name="connsiteX10" fmla="*/ 6096000 w 6096000"/>
              <a:gd name="connsiteY10" fmla="*/ 6858000 h 6858000"/>
              <a:gd name="connsiteX11" fmla="*/ 0 w 6096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3861479" y="5240650"/>
                </a:moveTo>
                <a:lnTo>
                  <a:pt x="3861479" y="5618090"/>
                </a:lnTo>
                <a:lnTo>
                  <a:pt x="3861479" y="5786308"/>
                </a:lnTo>
                <a:lnTo>
                  <a:pt x="3861479" y="6164799"/>
                </a:lnTo>
                <a:lnTo>
                  <a:pt x="5401515" y="6164799"/>
                </a:lnTo>
                <a:lnTo>
                  <a:pt x="5401515" y="5618090"/>
                </a:lnTo>
                <a:lnTo>
                  <a:pt x="4937740" y="5618090"/>
                </a:lnTo>
                <a:lnTo>
                  <a:pt x="4937740" y="5240650"/>
                </a:lnTo>
                <a:close/>
                <a:moveTo>
                  <a:pt x="0" y="0"/>
                </a:moveTo>
                <a:lnTo>
                  <a:pt x="6096000" y="0"/>
                </a:lnTo>
                <a:lnTo>
                  <a:pt x="6096000" y="6858000"/>
                </a:lnTo>
                <a:lnTo>
                  <a:pt x="0" y="6858000"/>
                </a:lnTo>
                <a:close/>
              </a:path>
            </a:pathLst>
          </a:custGeom>
          <a:solidFill>
            <a:schemeClr val="accent3"/>
          </a:solidFill>
        </p:spPr>
        <p:txBody>
          <a:bodyPr wrap="square" lIns="684000" tIns="684000" rIns="90000">
            <a:noAutofit/>
          </a:bodyPr>
          <a:lstStyle>
            <a:lvl1pPr marL="0" indent="0">
              <a:buNone/>
              <a:defRPr/>
            </a:lvl1pPr>
          </a:lstStyle>
          <a:p>
            <a:r>
              <a:rPr lang="sv-SE" dirty="0"/>
              <a:t>Infoga bild</a:t>
            </a:r>
          </a:p>
        </p:txBody>
      </p:sp>
      <p:pic>
        <p:nvPicPr>
          <p:cNvPr id="3" name="Bildobjekt 2">
            <a:extLst>
              <a:ext uri="{FF2B5EF4-FFF2-40B4-BE49-F238E27FC236}">
                <a16:creationId xmlns:a16="http://schemas.microsoft.com/office/drawing/2014/main" id="{8F15D667-738E-2C56-E6DB-C2A124ACCAD4}"/>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1347292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 rubrik + text + bild - mörkblå">
    <p:bg>
      <p:bgPr>
        <a:solidFill>
          <a:schemeClr val="tx2"/>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bg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4" name="Bildobjekt 3">
            <a:extLst>
              <a:ext uri="{FF2B5EF4-FFF2-40B4-BE49-F238E27FC236}">
                <a16:creationId xmlns:a16="http://schemas.microsoft.com/office/drawing/2014/main" id="{196FC73F-536C-BCC4-7B8B-88F8143AE25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50400" y="5234400"/>
            <a:ext cx="1555036" cy="936000"/>
          </a:xfrm>
          <a:prstGeom prst="rect">
            <a:avLst/>
          </a:prstGeom>
        </p:spPr>
      </p:pic>
    </p:spTree>
    <p:extLst>
      <p:ext uri="{BB962C8B-B14F-4D97-AF65-F5344CB8AC3E}">
        <p14:creationId xmlns:p14="http://schemas.microsoft.com/office/powerpoint/2010/main" val="356157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or rubrik + text + bild - lila">
    <p:bg>
      <p:bgPr>
        <a:solidFill>
          <a:schemeClr val="accent5"/>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bg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13" name="Platshållare för bild 8">
            <a:extLst>
              <a:ext uri="{FF2B5EF4-FFF2-40B4-BE49-F238E27FC236}">
                <a16:creationId xmlns:a16="http://schemas.microsoft.com/office/drawing/2014/main" id="{F50D6DED-833A-40C4-A307-55FF757A2FC9}"/>
              </a:ext>
            </a:extLst>
          </p:cNvPr>
          <p:cNvSpPr>
            <a:spLocks noGrp="1"/>
          </p:cNvSpPr>
          <p:nvPr>
            <p:ph type="pic" sz="quarter" idx="10" hasCustomPrompt="1"/>
          </p:nvPr>
        </p:nvSpPr>
        <p:spPr>
          <a:xfrm>
            <a:off x="6096000" y="0"/>
            <a:ext cx="6096000" cy="6858000"/>
          </a:xfrm>
          <a:custGeom>
            <a:avLst/>
            <a:gdLst>
              <a:gd name="connsiteX0" fmla="*/ 3861479 w 6096000"/>
              <a:gd name="connsiteY0" fmla="*/ 5240650 h 6858000"/>
              <a:gd name="connsiteX1" fmla="*/ 3861479 w 6096000"/>
              <a:gd name="connsiteY1" fmla="*/ 5618090 h 6858000"/>
              <a:gd name="connsiteX2" fmla="*/ 3861479 w 6096000"/>
              <a:gd name="connsiteY2" fmla="*/ 5786308 h 6858000"/>
              <a:gd name="connsiteX3" fmla="*/ 3861479 w 6096000"/>
              <a:gd name="connsiteY3" fmla="*/ 6164799 h 6858000"/>
              <a:gd name="connsiteX4" fmla="*/ 5401515 w 6096000"/>
              <a:gd name="connsiteY4" fmla="*/ 6164799 h 6858000"/>
              <a:gd name="connsiteX5" fmla="*/ 5401515 w 6096000"/>
              <a:gd name="connsiteY5" fmla="*/ 5618090 h 6858000"/>
              <a:gd name="connsiteX6" fmla="*/ 4937740 w 6096000"/>
              <a:gd name="connsiteY6" fmla="*/ 5618090 h 6858000"/>
              <a:gd name="connsiteX7" fmla="*/ 4937740 w 6096000"/>
              <a:gd name="connsiteY7" fmla="*/ 5240650 h 6858000"/>
              <a:gd name="connsiteX8" fmla="*/ 0 w 6096000"/>
              <a:gd name="connsiteY8" fmla="*/ 0 h 6858000"/>
              <a:gd name="connsiteX9" fmla="*/ 6096000 w 6096000"/>
              <a:gd name="connsiteY9" fmla="*/ 0 h 6858000"/>
              <a:gd name="connsiteX10" fmla="*/ 6096000 w 6096000"/>
              <a:gd name="connsiteY10" fmla="*/ 6858000 h 6858000"/>
              <a:gd name="connsiteX11" fmla="*/ 0 w 6096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3861479" y="5240650"/>
                </a:moveTo>
                <a:lnTo>
                  <a:pt x="3861479" y="5618090"/>
                </a:lnTo>
                <a:lnTo>
                  <a:pt x="3861479" y="5786308"/>
                </a:lnTo>
                <a:lnTo>
                  <a:pt x="3861479" y="6164799"/>
                </a:lnTo>
                <a:lnTo>
                  <a:pt x="5401515" y="6164799"/>
                </a:lnTo>
                <a:lnTo>
                  <a:pt x="5401515" y="5618090"/>
                </a:lnTo>
                <a:lnTo>
                  <a:pt x="4937740" y="5618090"/>
                </a:lnTo>
                <a:lnTo>
                  <a:pt x="4937740" y="5240650"/>
                </a:lnTo>
                <a:close/>
                <a:moveTo>
                  <a:pt x="0" y="0"/>
                </a:moveTo>
                <a:lnTo>
                  <a:pt x="6096000" y="0"/>
                </a:lnTo>
                <a:lnTo>
                  <a:pt x="6096000" y="6858000"/>
                </a:lnTo>
                <a:lnTo>
                  <a:pt x="0" y="6858000"/>
                </a:lnTo>
                <a:close/>
              </a:path>
            </a:pathLst>
          </a:custGeom>
          <a:solidFill>
            <a:schemeClr val="accent5"/>
          </a:solidFill>
        </p:spPr>
        <p:txBody>
          <a:bodyPr wrap="square" lIns="684000" tIns="684000" rIns="90000">
            <a:noAutofit/>
          </a:bodyPr>
          <a:lstStyle>
            <a:lvl1pPr marL="0" indent="0">
              <a:buNone/>
              <a:defRPr>
                <a:solidFill>
                  <a:schemeClr val="bg1"/>
                </a:solidFill>
              </a:defRPr>
            </a:lvl1pPr>
          </a:lstStyle>
          <a:p>
            <a:r>
              <a:rPr lang="sv-SE" dirty="0"/>
              <a:t>Infoga bild</a:t>
            </a:r>
          </a:p>
        </p:txBody>
      </p:sp>
      <p:pic>
        <p:nvPicPr>
          <p:cNvPr id="14" name="Bildobjekt 13">
            <a:extLst>
              <a:ext uri="{FF2B5EF4-FFF2-40B4-BE49-F238E27FC236}">
                <a16:creationId xmlns:a16="http://schemas.microsoft.com/office/drawing/2014/main" id="{833DDE45-70F5-3F97-EE8B-7CA78266D5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51566" y="5236798"/>
            <a:ext cx="1559291" cy="933872"/>
          </a:xfrm>
          <a:prstGeom prst="rect">
            <a:avLst/>
          </a:prstGeom>
        </p:spPr>
      </p:pic>
    </p:spTree>
    <p:extLst>
      <p:ext uri="{BB962C8B-B14F-4D97-AF65-F5344CB8AC3E}">
        <p14:creationId xmlns:p14="http://schemas.microsoft.com/office/powerpoint/2010/main" val="2120868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r rubrik + text + bild - klarblå">
    <p:bg>
      <p:bgPr>
        <a:solidFill>
          <a:schemeClr val="accent2"/>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bg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9" name="Platshållare för bild 8">
            <a:extLst>
              <a:ext uri="{FF2B5EF4-FFF2-40B4-BE49-F238E27FC236}">
                <a16:creationId xmlns:a16="http://schemas.microsoft.com/office/drawing/2014/main" id="{6EA1D818-FD11-4176-2CEE-3D610CE6E833}"/>
              </a:ext>
            </a:extLst>
          </p:cNvPr>
          <p:cNvSpPr>
            <a:spLocks noGrp="1"/>
          </p:cNvSpPr>
          <p:nvPr>
            <p:ph type="pic" sz="quarter" idx="10" hasCustomPrompt="1"/>
          </p:nvPr>
        </p:nvSpPr>
        <p:spPr>
          <a:xfrm>
            <a:off x="6096000" y="0"/>
            <a:ext cx="6096000" cy="6858000"/>
          </a:xfrm>
          <a:custGeom>
            <a:avLst/>
            <a:gdLst>
              <a:gd name="connsiteX0" fmla="*/ 3861479 w 6096000"/>
              <a:gd name="connsiteY0" fmla="*/ 5240650 h 6858000"/>
              <a:gd name="connsiteX1" fmla="*/ 3861479 w 6096000"/>
              <a:gd name="connsiteY1" fmla="*/ 5618090 h 6858000"/>
              <a:gd name="connsiteX2" fmla="*/ 3861479 w 6096000"/>
              <a:gd name="connsiteY2" fmla="*/ 5786308 h 6858000"/>
              <a:gd name="connsiteX3" fmla="*/ 3861479 w 6096000"/>
              <a:gd name="connsiteY3" fmla="*/ 6164799 h 6858000"/>
              <a:gd name="connsiteX4" fmla="*/ 5401515 w 6096000"/>
              <a:gd name="connsiteY4" fmla="*/ 6164799 h 6858000"/>
              <a:gd name="connsiteX5" fmla="*/ 5401515 w 6096000"/>
              <a:gd name="connsiteY5" fmla="*/ 5618090 h 6858000"/>
              <a:gd name="connsiteX6" fmla="*/ 4937740 w 6096000"/>
              <a:gd name="connsiteY6" fmla="*/ 5618090 h 6858000"/>
              <a:gd name="connsiteX7" fmla="*/ 4937740 w 6096000"/>
              <a:gd name="connsiteY7" fmla="*/ 5240650 h 6858000"/>
              <a:gd name="connsiteX8" fmla="*/ 0 w 6096000"/>
              <a:gd name="connsiteY8" fmla="*/ 0 h 6858000"/>
              <a:gd name="connsiteX9" fmla="*/ 6096000 w 6096000"/>
              <a:gd name="connsiteY9" fmla="*/ 0 h 6858000"/>
              <a:gd name="connsiteX10" fmla="*/ 6096000 w 6096000"/>
              <a:gd name="connsiteY10" fmla="*/ 6858000 h 6858000"/>
              <a:gd name="connsiteX11" fmla="*/ 0 w 6096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3861479" y="5240650"/>
                </a:moveTo>
                <a:lnTo>
                  <a:pt x="3861479" y="5618090"/>
                </a:lnTo>
                <a:lnTo>
                  <a:pt x="3861479" y="5786308"/>
                </a:lnTo>
                <a:lnTo>
                  <a:pt x="3861479" y="6164799"/>
                </a:lnTo>
                <a:lnTo>
                  <a:pt x="5401515" y="6164799"/>
                </a:lnTo>
                <a:lnTo>
                  <a:pt x="5401515" y="5618090"/>
                </a:lnTo>
                <a:lnTo>
                  <a:pt x="4937740" y="5618090"/>
                </a:lnTo>
                <a:lnTo>
                  <a:pt x="4937740" y="5240650"/>
                </a:lnTo>
                <a:close/>
                <a:moveTo>
                  <a:pt x="0" y="0"/>
                </a:moveTo>
                <a:lnTo>
                  <a:pt x="6096000" y="0"/>
                </a:lnTo>
                <a:lnTo>
                  <a:pt x="6096000" y="6858000"/>
                </a:lnTo>
                <a:lnTo>
                  <a:pt x="0" y="6858000"/>
                </a:lnTo>
                <a:close/>
              </a:path>
            </a:pathLst>
          </a:custGeom>
          <a:solidFill>
            <a:schemeClr val="accent2"/>
          </a:solidFill>
        </p:spPr>
        <p:txBody>
          <a:bodyPr wrap="square" lIns="684000" tIns="684000" rIns="90000">
            <a:noAutofit/>
          </a:bodyPr>
          <a:lstStyle>
            <a:lvl1pPr marL="0" indent="0">
              <a:buNone/>
              <a:defRPr>
                <a:solidFill>
                  <a:schemeClr val="bg1"/>
                </a:solidFill>
              </a:defRPr>
            </a:lvl1pPr>
          </a:lstStyle>
          <a:p>
            <a:r>
              <a:rPr lang="sv-SE" dirty="0"/>
              <a:t>Infoga bild</a:t>
            </a:r>
          </a:p>
        </p:txBody>
      </p:sp>
      <p:pic>
        <p:nvPicPr>
          <p:cNvPr id="10" name="Bildobjekt 9">
            <a:extLst>
              <a:ext uri="{FF2B5EF4-FFF2-40B4-BE49-F238E27FC236}">
                <a16:creationId xmlns:a16="http://schemas.microsoft.com/office/drawing/2014/main" id="{DF7116A1-801B-A997-0F81-DDEEFE12D8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51566" y="5236798"/>
            <a:ext cx="1559291" cy="933872"/>
          </a:xfrm>
          <a:prstGeom prst="rect">
            <a:avLst/>
          </a:prstGeom>
        </p:spPr>
      </p:pic>
    </p:spTree>
    <p:extLst>
      <p:ext uri="{BB962C8B-B14F-4D97-AF65-F5344CB8AC3E}">
        <p14:creationId xmlns:p14="http://schemas.microsoft.com/office/powerpoint/2010/main" val="3166979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 rubrik + text + bild - orange">
    <p:bg>
      <p:bgPr>
        <a:solidFill>
          <a:srgbClr val="FF5500"/>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bg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7" name="Platshållare för bild 8">
            <a:extLst>
              <a:ext uri="{FF2B5EF4-FFF2-40B4-BE49-F238E27FC236}">
                <a16:creationId xmlns:a16="http://schemas.microsoft.com/office/drawing/2014/main" id="{BB6351CB-B289-8761-A30C-493DF09827E7}"/>
              </a:ext>
            </a:extLst>
          </p:cNvPr>
          <p:cNvSpPr>
            <a:spLocks noGrp="1"/>
          </p:cNvSpPr>
          <p:nvPr>
            <p:ph type="pic" sz="quarter" idx="10" hasCustomPrompt="1"/>
          </p:nvPr>
        </p:nvSpPr>
        <p:spPr>
          <a:xfrm>
            <a:off x="6096000" y="0"/>
            <a:ext cx="6096000" cy="6858000"/>
          </a:xfrm>
          <a:custGeom>
            <a:avLst/>
            <a:gdLst>
              <a:gd name="connsiteX0" fmla="*/ 3861479 w 6096000"/>
              <a:gd name="connsiteY0" fmla="*/ 5240650 h 6858000"/>
              <a:gd name="connsiteX1" fmla="*/ 3861479 w 6096000"/>
              <a:gd name="connsiteY1" fmla="*/ 5618090 h 6858000"/>
              <a:gd name="connsiteX2" fmla="*/ 3861479 w 6096000"/>
              <a:gd name="connsiteY2" fmla="*/ 5786308 h 6858000"/>
              <a:gd name="connsiteX3" fmla="*/ 3861479 w 6096000"/>
              <a:gd name="connsiteY3" fmla="*/ 6164799 h 6858000"/>
              <a:gd name="connsiteX4" fmla="*/ 5401515 w 6096000"/>
              <a:gd name="connsiteY4" fmla="*/ 6164799 h 6858000"/>
              <a:gd name="connsiteX5" fmla="*/ 5401515 w 6096000"/>
              <a:gd name="connsiteY5" fmla="*/ 5618090 h 6858000"/>
              <a:gd name="connsiteX6" fmla="*/ 4937740 w 6096000"/>
              <a:gd name="connsiteY6" fmla="*/ 5618090 h 6858000"/>
              <a:gd name="connsiteX7" fmla="*/ 4937740 w 6096000"/>
              <a:gd name="connsiteY7" fmla="*/ 5240650 h 6858000"/>
              <a:gd name="connsiteX8" fmla="*/ 0 w 6096000"/>
              <a:gd name="connsiteY8" fmla="*/ 0 h 6858000"/>
              <a:gd name="connsiteX9" fmla="*/ 6096000 w 6096000"/>
              <a:gd name="connsiteY9" fmla="*/ 0 h 6858000"/>
              <a:gd name="connsiteX10" fmla="*/ 6096000 w 6096000"/>
              <a:gd name="connsiteY10" fmla="*/ 6858000 h 6858000"/>
              <a:gd name="connsiteX11" fmla="*/ 0 w 6096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3861479" y="5240650"/>
                </a:moveTo>
                <a:lnTo>
                  <a:pt x="3861479" y="5618090"/>
                </a:lnTo>
                <a:lnTo>
                  <a:pt x="3861479" y="5786308"/>
                </a:lnTo>
                <a:lnTo>
                  <a:pt x="3861479" y="6164799"/>
                </a:lnTo>
                <a:lnTo>
                  <a:pt x="5401515" y="6164799"/>
                </a:lnTo>
                <a:lnTo>
                  <a:pt x="5401515" y="5618090"/>
                </a:lnTo>
                <a:lnTo>
                  <a:pt x="4937740" y="5618090"/>
                </a:lnTo>
                <a:lnTo>
                  <a:pt x="4937740" y="5240650"/>
                </a:lnTo>
                <a:close/>
                <a:moveTo>
                  <a:pt x="0" y="0"/>
                </a:moveTo>
                <a:lnTo>
                  <a:pt x="6096000" y="0"/>
                </a:lnTo>
                <a:lnTo>
                  <a:pt x="6096000" y="6858000"/>
                </a:lnTo>
                <a:lnTo>
                  <a:pt x="0" y="6858000"/>
                </a:lnTo>
                <a:close/>
              </a:path>
            </a:pathLst>
          </a:custGeom>
          <a:solidFill>
            <a:srgbClr val="FF5500"/>
          </a:solidFill>
        </p:spPr>
        <p:txBody>
          <a:bodyPr wrap="square" lIns="684000" tIns="684000" rIns="90000">
            <a:noAutofit/>
          </a:bodyPr>
          <a:lstStyle>
            <a:lvl1pPr marL="0" indent="0">
              <a:buNone/>
              <a:defRPr/>
            </a:lvl1pPr>
          </a:lstStyle>
          <a:p>
            <a:r>
              <a:rPr lang="sv-SE" dirty="0"/>
              <a:t>Infoga bild</a:t>
            </a:r>
          </a:p>
        </p:txBody>
      </p:sp>
      <p:pic>
        <p:nvPicPr>
          <p:cNvPr id="8" name="Bildobjekt 7">
            <a:extLst>
              <a:ext uri="{FF2B5EF4-FFF2-40B4-BE49-F238E27FC236}">
                <a16:creationId xmlns:a16="http://schemas.microsoft.com/office/drawing/2014/main" id="{4212FB07-D3C2-A6FA-1464-F1082B9F0D4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51566" y="5236798"/>
            <a:ext cx="1559291" cy="933872"/>
          </a:xfrm>
          <a:prstGeom prst="rect">
            <a:avLst/>
          </a:prstGeom>
        </p:spPr>
      </p:pic>
    </p:spTree>
    <p:extLst>
      <p:ext uri="{BB962C8B-B14F-4D97-AF65-F5344CB8AC3E}">
        <p14:creationId xmlns:p14="http://schemas.microsoft.com/office/powerpoint/2010/main" val="3370664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Rubrik+Text - beige">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096000" y="692150"/>
            <a:ext cx="5400675" cy="1843232"/>
          </a:xfrm>
        </p:spPr>
        <p:txBody>
          <a:bodyPr lIns="691200" tIns="0" rIns="0" bIns="0" anchor="t" anchorCtr="0">
            <a:noAutofit/>
          </a:bodyPr>
          <a:lstStyle>
            <a:lvl1pPr algn="l">
              <a:lnSpc>
                <a:spcPts val="7200"/>
              </a:lnSpc>
              <a:defRPr sz="7200">
                <a:solidFill>
                  <a:schemeClr val="tx1"/>
                </a:solidFill>
              </a:defRPr>
            </a:lvl1pPr>
          </a:lstStyle>
          <a:p>
            <a:r>
              <a:rPr lang="sv-SE" dirty="0"/>
              <a:t>skriv en rubrik</a:t>
            </a:r>
          </a:p>
        </p:txBody>
      </p:sp>
      <p:sp>
        <p:nvSpPr>
          <p:cNvPr id="15" name="Underrubrik 14">
            <a:extLst>
              <a:ext uri="{FF2B5EF4-FFF2-40B4-BE49-F238E27FC236}">
                <a16:creationId xmlns:a16="http://schemas.microsoft.com/office/drawing/2014/main" id="{167CC370-0DB4-B9C7-3CE0-115052DA23B7}"/>
              </a:ext>
            </a:extLst>
          </p:cNvPr>
          <p:cNvSpPr>
            <a:spLocks noGrp="1"/>
          </p:cNvSpPr>
          <p:nvPr>
            <p:ph type="subTitle" idx="1" hasCustomPrompt="1"/>
          </p:nvPr>
        </p:nvSpPr>
        <p:spPr>
          <a:xfrm>
            <a:off x="6096001" y="2945675"/>
            <a:ext cx="5400674" cy="3220175"/>
          </a:xfrm>
          <a:custGeom>
            <a:avLst/>
            <a:gdLst>
              <a:gd name="connsiteX0" fmla="*/ 0 w 5400674"/>
              <a:gd name="connsiteY0" fmla="*/ 0 h 3220175"/>
              <a:gd name="connsiteX1" fmla="*/ 5400674 w 5400674"/>
              <a:gd name="connsiteY1" fmla="*/ 0 h 3220175"/>
              <a:gd name="connsiteX2" fmla="*/ 5400674 w 5400674"/>
              <a:gd name="connsiteY2" fmla="*/ 2674974 h 3220175"/>
              <a:gd name="connsiteX3" fmla="*/ 4938394 w 5400674"/>
              <a:gd name="connsiteY3" fmla="*/ 2674974 h 3220175"/>
              <a:gd name="connsiteX4" fmla="*/ 4938394 w 5400674"/>
              <a:gd name="connsiteY4" fmla="*/ 2298575 h 3220175"/>
              <a:gd name="connsiteX5" fmla="*/ 3865602 w 5400674"/>
              <a:gd name="connsiteY5" fmla="*/ 2298575 h 3220175"/>
              <a:gd name="connsiteX6" fmla="*/ 3865602 w 5400674"/>
              <a:gd name="connsiteY6" fmla="*/ 2674974 h 3220175"/>
              <a:gd name="connsiteX7" fmla="*/ 3865602 w 5400674"/>
              <a:gd name="connsiteY7" fmla="*/ 2842728 h 3220175"/>
              <a:gd name="connsiteX8" fmla="*/ 3865602 w 5400674"/>
              <a:gd name="connsiteY8" fmla="*/ 3220175 h 3220175"/>
              <a:gd name="connsiteX9" fmla="*/ 0 w 5400674"/>
              <a:gd name="connsiteY9" fmla="*/ 3220175 h 322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674" h="3220175">
                <a:moveTo>
                  <a:pt x="0" y="0"/>
                </a:moveTo>
                <a:lnTo>
                  <a:pt x="5400674" y="0"/>
                </a:lnTo>
                <a:lnTo>
                  <a:pt x="5400674" y="2674974"/>
                </a:lnTo>
                <a:lnTo>
                  <a:pt x="4938394" y="2674974"/>
                </a:lnTo>
                <a:lnTo>
                  <a:pt x="4938394" y="2298575"/>
                </a:lnTo>
                <a:lnTo>
                  <a:pt x="3865602" y="2298575"/>
                </a:lnTo>
                <a:lnTo>
                  <a:pt x="3865602" y="2674974"/>
                </a:lnTo>
                <a:lnTo>
                  <a:pt x="3865602" y="2842728"/>
                </a:lnTo>
                <a:lnTo>
                  <a:pt x="3865602" y="3220175"/>
                </a:lnTo>
                <a:lnTo>
                  <a:pt x="0" y="3220175"/>
                </a:lnTo>
                <a:close/>
              </a:path>
            </a:pathLst>
          </a:custGeom>
          <a:solidFill>
            <a:schemeClr val="bg1"/>
          </a:solidFill>
        </p:spPr>
        <p:txBody>
          <a:bodyPr wrap="square" lIns="691200" tIns="0" rIns="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6" name="Platshållare för bild 5">
            <a:extLst>
              <a:ext uri="{FF2B5EF4-FFF2-40B4-BE49-F238E27FC236}">
                <a16:creationId xmlns:a16="http://schemas.microsoft.com/office/drawing/2014/main" id="{3CB878A2-9A40-D78C-412E-3AC8BAB6A498}"/>
              </a:ext>
            </a:extLst>
          </p:cNvPr>
          <p:cNvSpPr>
            <a:spLocks noGrp="1"/>
          </p:cNvSpPr>
          <p:nvPr>
            <p:ph type="pic" sz="quarter" idx="10" hasCustomPrompt="1"/>
          </p:nvPr>
        </p:nvSpPr>
        <p:spPr>
          <a:xfrm>
            <a:off x="0" y="0"/>
            <a:ext cx="6096000" cy="6858000"/>
          </a:xfrm>
        </p:spPr>
        <p:txBody>
          <a:bodyPr lIns="691200" tIns="691200" rIns="90000" bIns="46800"/>
          <a:lstStyle>
            <a:lvl1pPr marL="0" indent="0">
              <a:buNone/>
              <a:defRPr/>
            </a:lvl1pPr>
          </a:lstStyle>
          <a:p>
            <a:r>
              <a:rPr lang="sv-SE" dirty="0"/>
              <a:t>Infoga bild</a:t>
            </a:r>
          </a:p>
        </p:txBody>
      </p:sp>
      <p:pic>
        <p:nvPicPr>
          <p:cNvPr id="16" name="Bildobjekt 15">
            <a:extLst>
              <a:ext uri="{FF2B5EF4-FFF2-40B4-BE49-F238E27FC236}">
                <a16:creationId xmlns:a16="http://schemas.microsoft.com/office/drawing/2014/main" id="{02F07927-FE8D-1594-C004-8838D3A609EE}"/>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6242663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Rubrik+Text - gul">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096000" y="692150"/>
            <a:ext cx="5400675" cy="1843232"/>
          </a:xfrm>
        </p:spPr>
        <p:txBody>
          <a:bodyPr lIns="691200" tIns="0" rIns="0" bIns="0" anchor="t" anchorCtr="0">
            <a:noAutofit/>
          </a:bodyPr>
          <a:lstStyle>
            <a:lvl1pPr algn="l">
              <a:lnSpc>
                <a:spcPts val="7200"/>
              </a:lnSpc>
              <a:defRPr sz="7200">
                <a:solidFill>
                  <a:schemeClr val="tx1"/>
                </a:solidFill>
              </a:defRPr>
            </a:lvl1pPr>
          </a:lstStyle>
          <a:p>
            <a:r>
              <a:rPr lang="sv-SE" dirty="0"/>
              <a:t>skriv en rubrik</a:t>
            </a:r>
          </a:p>
        </p:txBody>
      </p:sp>
      <p:sp>
        <p:nvSpPr>
          <p:cNvPr id="4" name="Platshållare för bild 5">
            <a:extLst>
              <a:ext uri="{FF2B5EF4-FFF2-40B4-BE49-F238E27FC236}">
                <a16:creationId xmlns:a16="http://schemas.microsoft.com/office/drawing/2014/main" id="{63B65D6C-5658-F159-F4B0-43008B59AAF8}"/>
              </a:ext>
            </a:extLst>
          </p:cNvPr>
          <p:cNvSpPr>
            <a:spLocks noGrp="1"/>
          </p:cNvSpPr>
          <p:nvPr>
            <p:ph type="pic" sz="quarter" idx="10" hasCustomPrompt="1"/>
          </p:nvPr>
        </p:nvSpPr>
        <p:spPr>
          <a:xfrm>
            <a:off x="0" y="0"/>
            <a:ext cx="6096000" cy="6858000"/>
          </a:xfrm>
        </p:spPr>
        <p:txBody>
          <a:bodyPr lIns="691200" tIns="691200" rIns="90000" bIns="46800"/>
          <a:lstStyle>
            <a:lvl1pPr marL="0" indent="0">
              <a:buNone/>
              <a:defRPr/>
            </a:lvl1pPr>
          </a:lstStyle>
          <a:p>
            <a:r>
              <a:rPr lang="sv-SE" dirty="0"/>
              <a:t>Infoga bild</a:t>
            </a:r>
          </a:p>
        </p:txBody>
      </p:sp>
      <p:pic>
        <p:nvPicPr>
          <p:cNvPr id="5" name="Bildobjekt 4">
            <a:extLst>
              <a:ext uri="{FF2B5EF4-FFF2-40B4-BE49-F238E27FC236}">
                <a16:creationId xmlns:a16="http://schemas.microsoft.com/office/drawing/2014/main" id="{74A8550D-52B1-EE50-E353-CD309C378D7C}"/>
              </a:ext>
            </a:extLst>
          </p:cNvPr>
          <p:cNvPicPr>
            <a:picLocks noChangeAspect="1"/>
          </p:cNvPicPr>
          <p:nvPr userDrawn="1"/>
        </p:nvPicPr>
        <p:blipFill>
          <a:blip r:embed="rId2"/>
          <a:stretch>
            <a:fillRect/>
          </a:stretch>
        </p:blipFill>
        <p:spPr>
          <a:xfrm>
            <a:off x="9951566" y="5235734"/>
            <a:ext cx="1559291" cy="936000"/>
          </a:xfrm>
          <a:prstGeom prst="rect">
            <a:avLst/>
          </a:prstGeom>
        </p:spPr>
      </p:pic>
      <p:sp>
        <p:nvSpPr>
          <p:cNvPr id="6" name="Underrubrik 5">
            <a:extLst>
              <a:ext uri="{FF2B5EF4-FFF2-40B4-BE49-F238E27FC236}">
                <a16:creationId xmlns:a16="http://schemas.microsoft.com/office/drawing/2014/main" id="{8130CBA2-C587-E2BC-38F3-50BCA44BF891}"/>
              </a:ext>
            </a:extLst>
          </p:cNvPr>
          <p:cNvSpPr>
            <a:spLocks noGrp="1"/>
          </p:cNvSpPr>
          <p:nvPr>
            <p:ph type="subTitle" idx="1" hasCustomPrompt="1"/>
          </p:nvPr>
        </p:nvSpPr>
        <p:spPr>
          <a:xfrm>
            <a:off x="6096001" y="2945675"/>
            <a:ext cx="5400674" cy="3220175"/>
          </a:xfrm>
          <a:custGeom>
            <a:avLst/>
            <a:gdLst>
              <a:gd name="connsiteX0" fmla="*/ 0 w 5400674"/>
              <a:gd name="connsiteY0" fmla="*/ 0 h 3220175"/>
              <a:gd name="connsiteX1" fmla="*/ 5400674 w 5400674"/>
              <a:gd name="connsiteY1" fmla="*/ 0 h 3220175"/>
              <a:gd name="connsiteX2" fmla="*/ 5400674 w 5400674"/>
              <a:gd name="connsiteY2" fmla="*/ 2674974 h 3220175"/>
              <a:gd name="connsiteX3" fmla="*/ 4938394 w 5400674"/>
              <a:gd name="connsiteY3" fmla="*/ 2674974 h 3220175"/>
              <a:gd name="connsiteX4" fmla="*/ 4938394 w 5400674"/>
              <a:gd name="connsiteY4" fmla="*/ 2298575 h 3220175"/>
              <a:gd name="connsiteX5" fmla="*/ 3865602 w 5400674"/>
              <a:gd name="connsiteY5" fmla="*/ 2298575 h 3220175"/>
              <a:gd name="connsiteX6" fmla="*/ 3865602 w 5400674"/>
              <a:gd name="connsiteY6" fmla="*/ 2674974 h 3220175"/>
              <a:gd name="connsiteX7" fmla="*/ 3865602 w 5400674"/>
              <a:gd name="connsiteY7" fmla="*/ 2842728 h 3220175"/>
              <a:gd name="connsiteX8" fmla="*/ 3865602 w 5400674"/>
              <a:gd name="connsiteY8" fmla="*/ 3220175 h 3220175"/>
              <a:gd name="connsiteX9" fmla="*/ 0 w 5400674"/>
              <a:gd name="connsiteY9" fmla="*/ 3220175 h 322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674" h="3220175">
                <a:moveTo>
                  <a:pt x="0" y="0"/>
                </a:moveTo>
                <a:lnTo>
                  <a:pt x="5400674" y="0"/>
                </a:lnTo>
                <a:lnTo>
                  <a:pt x="5400674" y="2674974"/>
                </a:lnTo>
                <a:lnTo>
                  <a:pt x="4938394" y="2674974"/>
                </a:lnTo>
                <a:lnTo>
                  <a:pt x="4938394" y="2298575"/>
                </a:lnTo>
                <a:lnTo>
                  <a:pt x="3865602" y="2298575"/>
                </a:lnTo>
                <a:lnTo>
                  <a:pt x="3865602" y="2674974"/>
                </a:lnTo>
                <a:lnTo>
                  <a:pt x="3865602" y="2842728"/>
                </a:lnTo>
                <a:lnTo>
                  <a:pt x="3865602" y="3220175"/>
                </a:lnTo>
                <a:lnTo>
                  <a:pt x="0" y="3220175"/>
                </a:lnTo>
                <a:close/>
              </a:path>
            </a:pathLst>
          </a:custGeom>
          <a:noFill/>
        </p:spPr>
        <p:txBody>
          <a:bodyPr wrap="square" lIns="691200" tIns="0" rIns="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Tree>
    <p:extLst>
      <p:ext uri="{BB962C8B-B14F-4D97-AF65-F5344CB8AC3E}">
        <p14:creationId xmlns:p14="http://schemas.microsoft.com/office/powerpoint/2010/main" val="1322439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Rubrik+Text - grön">
    <p:bg>
      <p:bgPr>
        <a:solidFill>
          <a:schemeClr val="accent1"/>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C0327631-D9EC-9682-E44D-40E9EB2F21DB}"/>
              </a:ext>
            </a:extLst>
          </p:cNvPr>
          <p:cNvSpPr>
            <a:spLocks noGrp="1"/>
          </p:cNvSpPr>
          <p:nvPr>
            <p:ph type="ctrTitle" hasCustomPrompt="1"/>
          </p:nvPr>
        </p:nvSpPr>
        <p:spPr>
          <a:xfrm>
            <a:off x="6096000" y="692150"/>
            <a:ext cx="5400675" cy="1843232"/>
          </a:xfrm>
        </p:spPr>
        <p:txBody>
          <a:bodyPr lIns="691200" tIns="0" rIns="0" bIns="0" anchor="t" anchorCtr="0">
            <a:noAutofit/>
          </a:bodyPr>
          <a:lstStyle>
            <a:lvl1pPr algn="l">
              <a:lnSpc>
                <a:spcPts val="7200"/>
              </a:lnSpc>
              <a:defRPr sz="7200">
                <a:solidFill>
                  <a:schemeClr val="tx1"/>
                </a:solidFill>
              </a:defRPr>
            </a:lvl1pPr>
          </a:lstStyle>
          <a:p>
            <a:r>
              <a:rPr lang="sv-SE" dirty="0"/>
              <a:t>skriv en rubrik</a:t>
            </a:r>
          </a:p>
        </p:txBody>
      </p:sp>
      <p:sp>
        <p:nvSpPr>
          <p:cNvPr id="4" name="Platshållare för bild 5">
            <a:extLst>
              <a:ext uri="{FF2B5EF4-FFF2-40B4-BE49-F238E27FC236}">
                <a16:creationId xmlns:a16="http://schemas.microsoft.com/office/drawing/2014/main" id="{73DCAFEA-0672-718F-58AF-0DFEA1F944EB}"/>
              </a:ext>
            </a:extLst>
          </p:cNvPr>
          <p:cNvSpPr>
            <a:spLocks noGrp="1"/>
          </p:cNvSpPr>
          <p:nvPr>
            <p:ph type="pic" sz="quarter" idx="10" hasCustomPrompt="1"/>
          </p:nvPr>
        </p:nvSpPr>
        <p:spPr>
          <a:xfrm>
            <a:off x="0" y="0"/>
            <a:ext cx="6096000" cy="6858000"/>
          </a:xfrm>
        </p:spPr>
        <p:txBody>
          <a:bodyPr lIns="691200" tIns="691200" rIns="90000" bIns="46800"/>
          <a:lstStyle>
            <a:lvl1pPr marL="0" indent="0">
              <a:buNone/>
              <a:defRPr/>
            </a:lvl1pPr>
          </a:lstStyle>
          <a:p>
            <a:r>
              <a:rPr lang="sv-SE" dirty="0"/>
              <a:t>Infoga bild</a:t>
            </a:r>
          </a:p>
        </p:txBody>
      </p:sp>
      <p:pic>
        <p:nvPicPr>
          <p:cNvPr id="7" name="Bildobjekt 6">
            <a:extLst>
              <a:ext uri="{FF2B5EF4-FFF2-40B4-BE49-F238E27FC236}">
                <a16:creationId xmlns:a16="http://schemas.microsoft.com/office/drawing/2014/main" id="{176B8D27-15C6-F045-C911-BD20D1F4A857}"/>
              </a:ext>
            </a:extLst>
          </p:cNvPr>
          <p:cNvPicPr>
            <a:picLocks noChangeAspect="1"/>
          </p:cNvPicPr>
          <p:nvPr userDrawn="1"/>
        </p:nvPicPr>
        <p:blipFill>
          <a:blip r:embed="rId2"/>
          <a:stretch>
            <a:fillRect/>
          </a:stretch>
        </p:blipFill>
        <p:spPr>
          <a:xfrm>
            <a:off x="9951566" y="5235734"/>
            <a:ext cx="1559291" cy="936000"/>
          </a:xfrm>
          <a:prstGeom prst="rect">
            <a:avLst/>
          </a:prstGeom>
        </p:spPr>
      </p:pic>
      <p:sp>
        <p:nvSpPr>
          <p:cNvPr id="8" name="Underrubrik 7">
            <a:extLst>
              <a:ext uri="{FF2B5EF4-FFF2-40B4-BE49-F238E27FC236}">
                <a16:creationId xmlns:a16="http://schemas.microsoft.com/office/drawing/2014/main" id="{9A8F1616-F642-DBBA-5100-2EB3648375BC}"/>
              </a:ext>
            </a:extLst>
          </p:cNvPr>
          <p:cNvSpPr>
            <a:spLocks noGrp="1"/>
          </p:cNvSpPr>
          <p:nvPr>
            <p:ph type="subTitle" idx="1" hasCustomPrompt="1"/>
          </p:nvPr>
        </p:nvSpPr>
        <p:spPr>
          <a:xfrm>
            <a:off x="6096001" y="2945675"/>
            <a:ext cx="5400674" cy="3220175"/>
          </a:xfrm>
          <a:custGeom>
            <a:avLst/>
            <a:gdLst>
              <a:gd name="connsiteX0" fmla="*/ 0 w 5400674"/>
              <a:gd name="connsiteY0" fmla="*/ 0 h 3220175"/>
              <a:gd name="connsiteX1" fmla="*/ 5400674 w 5400674"/>
              <a:gd name="connsiteY1" fmla="*/ 0 h 3220175"/>
              <a:gd name="connsiteX2" fmla="*/ 5400674 w 5400674"/>
              <a:gd name="connsiteY2" fmla="*/ 2674974 h 3220175"/>
              <a:gd name="connsiteX3" fmla="*/ 4938394 w 5400674"/>
              <a:gd name="connsiteY3" fmla="*/ 2674974 h 3220175"/>
              <a:gd name="connsiteX4" fmla="*/ 4938394 w 5400674"/>
              <a:gd name="connsiteY4" fmla="*/ 2298575 h 3220175"/>
              <a:gd name="connsiteX5" fmla="*/ 3865602 w 5400674"/>
              <a:gd name="connsiteY5" fmla="*/ 2298575 h 3220175"/>
              <a:gd name="connsiteX6" fmla="*/ 3865602 w 5400674"/>
              <a:gd name="connsiteY6" fmla="*/ 2674974 h 3220175"/>
              <a:gd name="connsiteX7" fmla="*/ 3865602 w 5400674"/>
              <a:gd name="connsiteY7" fmla="*/ 2842728 h 3220175"/>
              <a:gd name="connsiteX8" fmla="*/ 3865602 w 5400674"/>
              <a:gd name="connsiteY8" fmla="*/ 3220175 h 3220175"/>
              <a:gd name="connsiteX9" fmla="*/ 0 w 5400674"/>
              <a:gd name="connsiteY9" fmla="*/ 3220175 h 322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674" h="3220175">
                <a:moveTo>
                  <a:pt x="0" y="0"/>
                </a:moveTo>
                <a:lnTo>
                  <a:pt x="5400674" y="0"/>
                </a:lnTo>
                <a:lnTo>
                  <a:pt x="5400674" y="2674974"/>
                </a:lnTo>
                <a:lnTo>
                  <a:pt x="4938394" y="2674974"/>
                </a:lnTo>
                <a:lnTo>
                  <a:pt x="4938394" y="2298575"/>
                </a:lnTo>
                <a:lnTo>
                  <a:pt x="3865602" y="2298575"/>
                </a:lnTo>
                <a:lnTo>
                  <a:pt x="3865602" y="2674974"/>
                </a:lnTo>
                <a:lnTo>
                  <a:pt x="3865602" y="2842728"/>
                </a:lnTo>
                <a:lnTo>
                  <a:pt x="3865602" y="3220175"/>
                </a:lnTo>
                <a:lnTo>
                  <a:pt x="0" y="3220175"/>
                </a:lnTo>
                <a:close/>
              </a:path>
            </a:pathLst>
          </a:custGeom>
          <a:noFill/>
        </p:spPr>
        <p:txBody>
          <a:bodyPr wrap="square" lIns="691200" tIns="0" rIns="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Tree>
    <p:extLst>
      <p:ext uri="{BB962C8B-B14F-4D97-AF65-F5344CB8AC3E}">
        <p14:creationId xmlns:p14="http://schemas.microsoft.com/office/powerpoint/2010/main" val="2455801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Rubrik+Text - ljuslila">
    <p:bg>
      <p:bgPr>
        <a:solidFill>
          <a:schemeClr val="accent3"/>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C0327631-D9EC-9682-E44D-40E9EB2F21DB}"/>
              </a:ext>
            </a:extLst>
          </p:cNvPr>
          <p:cNvSpPr>
            <a:spLocks noGrp="1"/>
          </p:cNvSpPr>
          <p:nvPr>
            <p:ph type="ctrTitle" hasCustomPrompt="1"/>
          </p:nvPr>
        </p:nvSpPr>
        <p:spPr>
          <a:xfrm>
            <a:off x="6096000" y="692150"/>
            <a:ext cx="5400675" cy="1843232"/>
          </a:xfrm>
        </p:spPr>
        <p:txBody>
          <a:bodyPr lIns="691200" tIns="0" rIns="0" bIns="0" anchor="t" anchorCtr="0">
            <a:noAutofit/>
          </a:bodyPr>
          <a:lstStyle>
            <a:lvl1pPr algn="l">
              <a:lnSpc>
                <a:spcPts val="7200"/>
              </a:lnSpc>
              <a:defRPr sz="7200">
                <a:solidFill>
                  <a:schemeClr val="tx1"/>
                </a:solidFill>
              </a:defRPr>
            </a:lvl1pPr>
          </a:lstStyle>
          <a:p>
            <a:r>
              <a:rPr lang="sv-SE" dirty="0"/>
              <a:t>skriv en rubrik</a:t>
            </a:r>
          </a:p>
        </p:txBody>
      </p:sp>
      <p:sp>
        <p:nvSpPr>
          <p:cNvPr id="4" name="Platshållare för bild 5">
            <a:extLst>
              <a:ext uri="{FF2B5EF4-FFF2-40B4-BE49-F238E27FC236}">
                <a16:creationId xmlns:a16="http://schemas.microsoft.com/office/drawing/2014/main" id="{73DCAFEA-0672-718F-58AF-0DFEA1F944EB}"/>
              </a:ext>
            </a:extLst>
          </p:cNvPr>
          <p:cNvSpPr>
            <a:spLocks noGrp="1"/>
          </p:cNvSpPr>
          <p:nvPr>
            <p:ph type="pic" sz="quarter" idx="10" hasCustomPrompt="1"/>
          </p:nvPr>
        </p:nvSpPr>
        <p:spPr>
          <a:xfrm>
            <a:off x="0" y="0"/>
            <a:ext cx="6096000" cy="6858000"/>
          </a:xfrm>
        </p:spPr>
        <p:txBody>
          <a:bodyPr lIns="691200" tIns="691200" rIns="90000" bIns="46800"/>
          <a:lstStyle>
            <a:lvl1pPr marL="0" indent="0">
              <a:buNone/>
              <a:defRPr/>
            </a:lvl1pPr>
          </a:lstStyle>
          <a:p>
            <a:r>
              <a:rPr lang="sv-SE" dirty="0"/>
              <a:t>Infoga bild</a:t>
            </a:r>
          </a:p>
        </p:txBody>
      </p:sp>
      <p:pic>
        <p:nvPicPr>
          <p:cNvPr id="7" name="Bildobjekt 6">
            <a:extLst>
              <a:ext uri="{FF2B5EF4-FFF2-40B4-BE49-F238E27FC236}">
                <a16:creationId xmlns:a16="http://schemas.microsoft.com/office/drawing/2014/main" id="{176B8D27-15C6-F045-C911-BD20D1F4A857}"/>
              </a:ext>
            </a:extLst>
          </p:cNvPr>
          <p:cNvPicPr>
            <a:picLocks noChangeAspect="1"/>
          </p:cNvPicPr>
          <p:nvPr userDrawn="1"/>
        </p:nvPicPr>
        <p:blipFill>
          <a:blip r:embed="rId2"/>
          <a:stretch>
            <a:fillRect/>
          </a:stretch>
        </p:blipFill>
        <p:spPr>
          <a:xfrm>
            <a:off x="9951566" y="5235734"/>
            <a:ext cx="1559291" cy="936000"/>
          </a:xfrm>
          <a:prstGeom prst="rect">
            <a:avLst/>
          </a:prstGeom>
        </p:spPr>
      </p:pic>
      <p:sp>
        <p:nvSpPr>
          <p:cNvPr id="8" name="Underrubrik 7">
            <a:extLst>
              <a:ext uri="{FF2B5EF4-FFF2-40B4-BE49-F238E27FC236}">
                <a16:creationId xmlns:a16="http://schemas.microsoft.com/office/drawing/2014/main" id="{9A8F1616-F642-DBBA-5100-2EB3648375BC}"/>
              </a:ext>
            </a:extLst>
          </p:cNvPr>
          <p:cNvSpPr>
            <a:spLocks noGrp="1"/>
          </p:cNvSpPr>
          <p:nvPr>
            <p:ph type="subTitle" idx="1" hasCustomPrompt="1"/>
          </p:nvPr>
        </p:nvSpPr>
        <p:spPr>
          <a:xfrm>
            <a:off x="6096001" y="2945675"/>
            <a:ext cx="5400674" cy="3220175"/>
          </a:xfrm>
          <a:custGeom>
            <a:avLst/>
            <a:gdLst>
              <a:gd name="connsiteX0" fmla="*/ 0 w 5400674"/>
              <a:gd name="connsiteY0" fmla="*/ 0 h 3220175"/>
              <a:gd name="connsiteX1" fmla="*/ 5400674 w 5400674"/>
              <a:gd name="connsiteY1" fmla="*/ 0 h 3220175"/>
              <a:gd name="connsiteX2" fmla="*/ 5400674 w 5400674"/>
              <a:gd name="connsiteY2" fmla="*/ 2674974 h 3220175"/>
              <a:gd name="connsiteX3" fmla="*/ 4938394 w 5400674"/>
              <a:gd name="connsiteY3" fmla="*/ 2674974 h 3220175"/>
              <a:gd name="connsiteX4" fmla="*/ 4938394 w 5400674"/>
              <a:gd name="connsiteY4" fmla="*/ 2298575 h 3220175"/>
              <a:gd name="connsiteX5" fmla="*/ 3865602 w 5400674"/>
              <a:gd name="connsiteY5" fmla="*/ 2298575 h 3220175"/>
              <a:gd name="connsiteX6" fmla="*/ 3865602 w 5400674"/>
              <a:gd name="connsiteY6" fmla="*/ 2674974 h 3220175"/>
              <a:gd name="connsiteX7" fmla="*/ 3865602 w 5400674"/>
              <a:gd name="connsiteY7" fmla="*/ 2842728 h 3220175"/>
              <a:gd name="connsiteX8" fmla="*/ 3865602 w 5400674"/>
              <a:gd name="connsiteY8" fmla="*/ 3220175 h 3220175"/>
              <a:gd name="connsiteX9" fmla="*/ 0 w 5400674"/>
              <a:gd name="connsiteY9" fmla="*/ 3220175 h 322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674" h="3220175">
                <a:moveTo>
                  <a:pt x="0" y="0"/>
                </a:moveTo>
                <a:lnTo>
                  <a:pt x="5400674" y="0"/>
                </a:lnTo>
                <a:lnTo>
                  <a:pt x="5400674" y="2674974"/>
                </a:lnTo>
                <a:lnTo>
                  <a:pt x="4938394" y="2674974"/>
                </a:lnTo>
                <a:lnTo>
                  <a:pt x="4938394" y="2298575"/>
                </a:lnTo>
                <a:lnTo>
                  <a:pt x="3865602" y="2298575"/>
                </a:lnTo>
                <a:lnTo>
                  <a:pt x="3865602" y="2674974"/>
                </a:lnTo>
                <a:lnTo>
                  <a:pt x="3865602" y="2842728"/>
                </a:lnTo>
                <a:lnTo>
                  <a:pt x="3865602" y="3220175"/>
                </a:lnTo>
                <a:lnTo>
                  <a:pt x="0" y="3220175"/>
                </a:lnTo>
                <a:close/>
              </a:path>
            </a:pathLst>
          </a:custGeom>
          <a:noFill/>
        </p:spPr>
        <p:txBody>
          <a:bodyPr wrap="square" lIns="691200" tIns="0" rIns="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Tree>
    <p:extLst>
      <p:ext uri="{BB962C8B-B14F-4D97-AF65-F5344CB8AC3E}">
        <p14:creationId xmlns:p14="http://schemas.microsoft.com/office/powerpoint/2010/main" val="2308039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or rubrik - gul">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3" name="Underrubrik 2">
            <a:extLst>
              <a:ext uri="{FF2B5EF4-FFF2-40B4-BE49-F238E27FC236}">
                <a16:creationId xmlns:a16="http://schemas.microsoft.com/office/drawing/2014/main" id="{B4448989-D817-5E95-1D06-D2B9A5B92766}"/>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7" name="Bildobjekt 6">
            <a:extLst>
              <a:ext uri="{FF2B5EF4-FFF2-40B4-BE49-F238E27FC236}">
                <a16:creationId xmlns:a16="http://schemas.microsoft.com/office/drawing/2014/main" id="{80E5F49D-55D7-7CB8-DC2F-5EBE25784187}"/>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3642334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rubrik+text - mörkblå">
    <p:bg>
      <p:bgPr>
        <a:solidFill>
          <a:schemeClr val="tx2"/>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96FC73F-536C-BCC4-7B8B-88F8143AE25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50400" y="5234400"/>
            <a:ext cx="1555036" cy="936000"/>
          </a:xfrm>
          <a:prstGeom prst="rect">
            <a:avLst/>
          </a:prstGeom>
        </p:spPr>
      </p:pic>
      <p:sp>
        <p:nvSpPr>
          <p:cNvPr id="2" name="Rubrik 1">
            <a:extLst>
              <a:ext uri="{FF2B5EF4-FFF2-40B4-BE49-F238E27FC236}">
                <a16:creationId xmlns:a16="http://schemas.microsoft.com/office/drawing/2014/main" id="{0E298B12-9582-A421-7096-C63025521DDF}"/>
              </a:ext>
            </a:extLst>
          </p:cNvPr>
          <p:cNvSpPr>
            <a:spLocks noGrp="1"/>
          </p:cNvSpPr>
          <p:nvPr>
            <p:ph type="ctrTitle" hasCustomPrompt="1"/>
          </p:nvPr>
        </p:nvSpPr>
        <p:spPr>
          <a:xfrm>
            <a:off x="6096000" y="692150"/>
            <a:ext cx="5400675" cy="1843232"/>
          </a:xfrm>
        </p:spPr>
        <p:txBody>
          <a:bodyPr lIns="691200" tIns="0" rIns="0" bIns="0" anchor="t" anchorCtr="0">
            <a:noAutofit/>
          </a:bodyPr>
          <a:lstStyle>
            <a:lvl1pPr algn="l">
              <a:lnSpc>
                <a:spcPts val="7200"/>
              </a:lnSpc>
              <a:defRPr sz="7200">
                <a:solidFill>
                  <a:schemeClr val="bg1"/>
                </a:solidFill>
              </a:defRPr>
            </a:lvl1pPr>
          </a:lstStyle>
          <a:p>
            <a:r>
              <a:rPr lang="sv-SE" dirty="0"/>
              <a:t>skriv en rubrik</a:t>
            </a:r>
          </a:p>
        </p:txBody>
      </p:sp>
      <p:sp>
        <p:nvSpPr>
          <p:cNvPr id="3" name="Platshållare för bild 5">
            <a:extLst>
              <a:ext uri="{FF2B5EF4-FFF2-40B4-BE49-F238E27FC236}">
                <a16:creationId xmlns:a16="http://schemas.microsoft.com/office/drawing/2014/main" id="{B08D9FC9-93A7-D0CD-E1B8-238C098DF2A7}"/>
              </a:ext>
            </a:extLst>
          </p:cNvPr>
          <p:cNvSpPr>
            <a:spLocks noGrp="1"/>
          </p:cNvSpPr>
          <p:nvPr>
            <p:ph type="pic" sz="quarter" idx="10" hasCustomPrompt="1"/>
          </p:nvPr>
        </p:nvSpPr>
        <p:spPr>
          <a:xfrm>
            <a:off x="0" y="0"/>
            <a:ext cx="6096000" cy="6858000"/>
          </a:xfrm>
        </p:spPr>
        <p:txBody>
          <a:bodyPr lIns="691200" tIns="691200" rIns="90000" bIns="46800"/>
          <a:lstStyle>
            <a:lvl1pPr marL="0" indent="0">
              <a:buNone/>
              <a:defRPr>
                <a:solidFill>
                  <a:schemeClr val="bg1"/>
                </a:solidFill>
              </a:defRPr>
            </a:lvl1pPr>
          </a:lstStyle>
          <a:p>
            <a:r>
              <a:rPr lang="sv-SE" dirty="0"/>
              <a:t>Infoga bild</a:t>
            </a:r>
          </a:p>
        </p:txBody>
      </p:sp>
      <p:sp>
        <p:nvSpPr>
          <p:cNvPr id="7" name="Underrubrik 7">
            <a:extLst>
              <a:ext uri="{FF2B5EF4-FFF2-40B4-BE49-F238E27FC236}">
                <a16:creationId xmlns:a16="http://schemas.microsoft.com/office/drawing/2014/main" id="{F3F8CE0D-3542-C7DF-7B42-14A8CFF8EFD8}"/>
              </a:ext>
            </a:extLst>
          </p:cNvPr>
          <p:cNvSpPr>
            <a:spLocks noGrp="1"/>
          </p:cNvSpPr>
          <p:nvPr>
            <p:ph type="subTitle" idx="1" hasCustomPrompt="1"/>
          </p:nvPr>
        </p:nvSpPr>
        <p:spPr>
          <a:xfrm>
            <a:off x="6096001" y="2945675"/>
            <a:ext cx="5400674" cy="3220175"/>
          </a:xfrm>
          <a:custGeom>
            <a:avLst/>
            <a:gdLst>
              <a:gd name="connsiteX0" fmla="*/ 0 w 5400674"/>
              <a:gd name="connsiteY0" fmla="*/ 0 h 3220175"/>
              <a:gd name="connsiteX1" fmla="*/ 5400674 w 5400674"/>
              <a:gd name="connsiteY1" fmla="*/ 0 h 3220175"/>
              <a:gd name="connsiteX2" fmla="*/ 5400674 w 5400674"/>
              <a:gd name="connsiteY2" fmla="*/ 2674974 h 3220175"/>
              <a:gd name="connsiteX3" fmla="*/ 4938394 w 5400674"/>
              <a:gd name="connsiteY3" fmla="*/ 2674974 h 3220175"/>
              <a:gd name="connsiteX4" fmla="*/ 4938394 w 5400674"/>
              <a:gd name="connsiteY4" fmla="*/ 2298575 h 3220175"/>
              <a:gd name="connsiteX5" fmla="*/ 3865602 w 5400674"/>
              <a:gd name="connsiteY5" fmla="*/ 2298575 h 3220175"/>
              <a:gd name="connsiteX6" fmla="*/ 3865602 w 5400674"/>
              <a:gd name="connsiteY6" fmla="*/ 2674974 h 3220175"/>
              <a:gd name="connsiteX7" fmla="*/ 3865602 w 5400674"/>
              <a:gd name="connsiteY7" fmla="*/ 2842728 h 3220175"/>
              <a:gd name="connsiteX8" fmla="*/ 3865602 w 5400674"/>
              <a:gd name="connsiteY8" fmla="*/ 3220175 h 3220175"/>
              <a:gd name="connsiteX9" fmla="*/ 0 w 5400674"/>
              <a:gd name="connsiteY9" fmla="*/ 3220175 h 322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674" h="3220175">
                <a:moveTo>
                  <a:pt x="0" y="0"/>
                </a:moveTo>
                <a:lnTo>
                  <a:pt x="5400674" y="0"/>
                </a:lnTo>
                <a:lnTo>
                  <a:pt x="5400674" y="2674974"/>
                </a:lnTo>
                <a:lnTo>
                  <a:pt x="4938394" y="2674974"/>
                </a:lnTo>
                <a:lnTo>
                  <a:pt x="4938394" y="2298575"/>
                </a:lnTo>
                <a:lnTo>
                  <a:pt x="3865602" y="2298575"/>
                </a:lnTo>
                <a:lnTo>
                  <a:pt x="3865602" y="2674974"/>
                </a:lnTo>
                <a:lnTo>
                  <a:pt x="3865602" y="2842728"/>
                </a:lnTo>
                <a:lnTo>
                  <a:pt x="3865602" y="3220175"/>
                </a:lnTo>
                <a:lnTo>
                  <a:pt x="0" y="3220175"/>
                </a:lnTo>
                <a:close/>
              </a:path>
            </a:pathLst>
          </a:custGeom>
          <a:noFill/>
        </p:spPr>
        <p:txBody>
          <a:bodyPr wrap="square" lIns="691200" tIns="0" rIns="0" bIns="0">
            <a:noAutofit/>
          </a:bodyPr>
          <a:lstStyle>
            <a:lvl1pPr marL="0" indent="0" algn="l">
              <a:lnSpc>
                <a:spcPts val="23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Tree>
    <p:extLst>
      <p:ext uri="{BB962C8B-B14F-4D97-AF65-F5344CB8AC3E}">
        <p14:creationId xmlns:p14="http://schemas.microsoft.com/office/powerpoint/2010/main" val="1902894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nderrubrik, text och bild">
    <p:bg>
      <p:bgPr>
        <a:solidFill>
          <a:schemeClr val="bg2"/>
        </a:solidFill>
        <a:effectLst/>
      </p:bgPr>
    </p:bg>
    <p:spTree>
      <p:nvGrpSpPr>
        <p:cNvPr id="1" name=""/>
        <p:cNvGrpSpPr/>
        <p:nvPr/>
      </p:nvGrpSpPr>
      <p:grpSpPr>
        <a:xfrm>
          <a:off x="0" y="0"/>
          <a:ext cx="0" cy="0"/>
          <a:chOff x="0" y="0"/>
          <a:chExt cx="0" cy="0"/>
        </a:xfrm>
      </p:grpSpPr>
      <p:sp>
        <p:nvSpPr>
          <p:cNvPr id="20" name="Platshållare för bild 19">
            <a:extLst>
              <a:ext uri="{FF2B5EF4-FFF2-40B4-BE49-F238E27FC236}">
                <a16:creationId xmlns:a16="http://schemas.microsoft.com/office/drawing/2014/main" id="{3EB49CE6-030D-CC00-F49F-82644DD8F7FD}"/>
              </a:ext>
            </a:extLst>
          </p:cNvPr>
          <p:cNvSpPr>
            <a:spLocks noGrp="1"/>
          </p:cNvSpPr>
          <p:nvPr>
            <p:ph type="pic" sz="quarter" idx="12" hasCustomPrompt="1"/>
          </p:nvPr>
        </p:nvSpPr>
        <p:spPr>
          <a:xfrm>
            <a:off x="4043363" y="0"/>
            <a:ext cx="8148637" cy="6858000"/>
          </a:xfrm>
          <a:custGeom>
            <a:avLst/>
            <a:gdLst>
              <a:gd name="connsiteX0" fmla="*/ 5914116 w 8148637"/>
              <a:gd name="connsiteY0" fmla="*/ 5240650 h 6858000"/>
              <a:gd name="connsiteX1" fmla="*/ 5914116 w 8148637"/>
              <a:gd name="connsiteY1" fmla="*/ 5618090 h 6858000"/>
              <a:gd name="connsiteX2" fmla="*/ 5914116 w 8148637"/>
              <a:gd name="connsiteY2" fmla="*/ 5786308 h 6858000"/>
              <a:gd name="connsiteX3" fmla="*/ 5914116 w 8148637"/>
              <a:gd name="connsiteY3" fmla="*/ 6164799 h 6858000"/>
              <a:gd name="connsiteX4" fmla="*/ 7454152 w 8148637"/>
              <a:gd name="connsiteY4" fmla="*/ 6164799 h 6858000"/>
              <a:gd name="connsiteX5" fmla="*/ 7454152 w 8148637"/>
              <a:gd name="connsiteY5" fmla="*/ 5618090 h 6858000"/>
              <a:gd name="connsiteX6" fmla="*/ 6990377 w 8148637"/>
              <a:gd name="connsiteY6" fmla="*/ 5618090 h 6858000"/>
              <a:gd name="connsiteX7" fmla="*/ 6990377 w 8148637"/>
              <a:gd name="connsiteY7" fmla="*/ 5240650 h 6858000"/>
              <a:gd name="connsiteX8" fmla="*/ 0 w 8148637"/>
              <a:gd name="connsiteY8" fmla="*/ 0 h 6858000"/>
              <a:gd name="connsiteX9" fmla="*/ 8148637 w 8148637"/>
              <a:gd name="connsiteY9" fmla="*/ 0 h 6858000"/>
              <a:gd name="connsiteX10" fmla="*/ 8148637 w 8148637"/>
              <a:gd name="connsiteY10" fmla="*/ 6858000 h 6858000"/>
              <a:gd name="connsiteX11" fmla="*/ 0 w 8148637"/>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48637" h="6858000">
                <a:moveTo>
                  <a:pt x="5914116" y="5240650"/>
                </a:moveTo>
                <a:lnTo>
                  <a:pt x="5914116" y="5618090"/>
                </a:lnTo>
                <a:lnTo>
                  <a:pt x="5914116" y="5786308"/>
                </a:lnTo>
                <a:lnTo>
                  <a:pt x="5914116" y="6164799"/>
                </a:lnTo>
                <a:lnTo>
                  <a:pt x="7454152" y="6164799"/>
                </a:lnTo>
                <a:lnTo>
                  <a:pt x="7454152" y="5618090"/>
                </a:lnTo>
                <a:lnTo>
                  <a:pt x="6990377" y="5618090"/>
                </a:lnTo>
                <a:lnTo>
                  <a:pt x="6990377" y="5240650"/>
                </a:lnTo>
                <a:close/>
                <a:moveTo>
                  <a:pt x="0" y="0"/>
                </a:moveTo>
                <a:lnTo>
                  <a:pt x="8148637" y="0"/>
                </a:lnTo>
                <a:lnTo>
                  <a:pt x="8148637" y="6858000"/>
                </a:lnTo>
                <a:lnTo>
                  <a:pt x="0" y="6858000"/>
                </a:lnTo>
                <a:close/>
              </a:path>
            </a:pathLst>
          </a:custGeom>
          <a:solidFill>
            <a:schemeClr val="bg2"/>
          </a:solidFill>
        </p:spPr>
        <p:txBody>
          <a:bodyPr wrap="square" lIns="684000" tIns="684000">
            <a:noAutofit/>
          </a:bodyPr>
          <a:lstStyle>
            <a:lvl1pPr marL="0" indent="0">
              <a:buNone/>
              <a:defRPr/>
            </a:lvl1pPr>
          </a:lstStyle>
          <a:p>
            <a:r>
              <a:rPr lang="sv-SE" dirty="0"/>
              <a:t>Infoga bild</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6" y="1879600"/>
            <a:ext cx="3348038" cy="4286249"/>
          </a:xfrm>
        </p:spPr>
        <p:txBody>
          <a:bodyPr lIns="0" tIns="0" rIns="6912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5" name="Platshållare för text 4">
            <a:extLst>
              <a:ext uri="{FF2B5EF4-FFF2-40B4-BE49-F238E27FC236}">
                <a16:creationId xmlns:a16="http://schemas.microsoft.com/office/drawing/2014/main" id="{8B7D8EBA-F04F-8B8E-9EB8-FC0E7DC5CEE1}"/>
              </a:ext>
            </a:extLst>
          </p:cNvPr>
          <p:cNvSpPr>
            <a:spLocks noGrp="1"/>
          </p:cNvSpPr>
          <p:nvPr>
            <p:ph type="body" sz="quarter" idx="11" hasCustomPrompt="1"/>
          </p:nvPr>
        </p:nvSpPr>
        <p:spPr>
          <a:xfrm>
            <a:off x="695325" y="692150"/>
            <a:ext cx="3348038" cy="1187449"/>
          </a:xfrm>
        </p:spPr>
        <p:txBody>
          <a:bodyPr lIns="0" tIns="0" rIns="691200" bIns="0">
            <a:normAutofit/>
          </a:bodyPr>
          <a:lstStyle>
            <a:lvl1pPr marL="0" indent="0">
              <a:lnSpc>
                <a:spcPts val="3200"/>
              </a:lnSpc>
              <a:spcBef>
                <a:spcPts val="0"/>
              </a:spcBef>
              <a:buNone/>
              <a:defRPr sz="3200" b="1" i="0">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Skriv en underrubrik</a:t>
            </a:r>
          </a:p>
        </p:txBody>
      </p:sp>
      <p:pic>
        <p:nvPicPr>
          <p:cNvPr id="21" name="Bildobjekt 20">
            <a:extLst>
              <a:ext uri="{FF2B5EF4-FFF2-40B4-BE49-F238E27FC236}">
                <a16:creationId xmlns:a16="http://schemas.microsoft.com/office/drawing/2014/main" id="{73A6C9C0-99D2-2D5C-E7B5-891E94DACB13}"/>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1567950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Underrubrik, text och bild">
    <p:bg>
      <p:bgPr>
        <a:solidFill>
          <a:schemeClr val="bg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8181024" y="1879600"/>
            <a:ext cx="3348038" cy="4286249"/>
          </a:xfrm>
        </p:spPr>
        <p:txBody>
          <a:bodyPr lIns="684000" tIns="0" rIns="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5" name="Platshållare för text 4">
            <a:extLst>
              <a:ext uri="{FF2B5EF4-FFF2-40B4-BE49-F238E27FC236}">
                <a16:creationId xmlns:a16="http://schemas.microsoft.com/office/drawing/2014/main" id="{8B7D8EBA-F04F-8B8E-9EB8-FC0E7DC5CEE1}"/>
              </a:ext>
            </a:extLst>
          </p:cNvPr>
          <p:cNvSpPr>
            <a:spLocks noGrp="1"/>
          </p:cNvSpPr>
          <p:nvPr>
            <p:ph type="body" sz="quarter" idx="11" hasCustomPrompt="1"/>
          </p:nvPr>
        </p:nvSpPr>
        <p:spPr>
          <a:xfrm>
            <a:off x="8181023" y="692150"/>
            <a:ext cx="3348038" cy="1187449"/>
          </a:xfrm>
        </p:spPr>
        <p:txBody>
          <a:bodyPr lIns="684000" tIns="0" rIns="0" bIns="0">
            <a:normAutofit/>
          </a:bodyPr>
          <a:lstStyle>
            <a:lvl1pPr marL="0" indent="0">
              <a:lnSpc>
                <a:spcPts val="3200"/>
              </a:lnSpc>
              <a:spcBef>
                <a:spcPts val="0"/>
              </a:spcBef>
              <a:buNone/>
              <a:defRPr sz="3200" b="1" i="0">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Skriv en underrubrik</a:t>
            </a:r>
          </a:p>
        </p:txBody>
      </p:sp>
      <p:pic>
        <p:nvPicPr>
          <p:cNvPr id="21" name="Bildobjekt 20">
            <a:extLst>
              <a:ext uri="{FF2B5EF4-FFF2-40B4-BE49-F238E27FC236}">
                <a16:creationId xmlns:a16="http://schemas.microsoft.com/office/drawing/2014/main" id="{73A6C9C0-99D2-2D5C-E7B5-891E94DACB13}"/>
              </a:ext>
            </a:extLst>
          </p:cNvPr>
          <p:cNvPicPr>
            <a:picLocks noChangeAspect="1"/>
          </p:cNvPicPr>
          <p:nvPr userDrawn="1"/>
        </p:nvPicPr>
        <p:blipFill>
          <a:blip r:embed="rId2"/>
          <a:stretch>
            <a:fillRect/>
          </a:stretch>
        </p:blipFill>
        <p:spPr>
          <a:xfrm>
            <a:off x="9951566" y="5235734"/>
            <a:ext cx="1559291" cy="936000"/>
          </a:xfrm>
          <a:prstGeom prst="rect">
            <a:avLst/>
          </a:prstGeom>
        </p:spPr>
      </p:pic>
      <p:sp>
        <p:nvSpPr>
          <p:cNvPr id="2" name="Platshållare för bild 5">
            <a:extLst>
              <a:ext uri="{FF2B5EF4-FFF2-40B4-BE49-F238E27FC236}">
                <a16:creationId xmlns:a16="http://schemas.microsoft.com/office/drawing/2014/main" id="{15FF602C-A353-227F-E386-6766B6EF84DF}"/>
              </a:ext>
            </a:extLst>
          </p:cNvPr>
          <p:cNvSpPr>
            <a:spLocks noGrp="1"/>
          </p:cNvSpPr>
          <p:nvPr>
            <p:ph type="pic" sz="quarter" idx="10" hasCustomPrompt="1"/>
          </p:nvPr>
        </p:nvSpPr>
        <p:spPr>
          <a:xfrm>
            <a:off x="0" y="0"/>
            <a:ext cx="8148638" cy="6858000"/>
          </a:xfrm>
        </p:spPr>
        <p:txBody>
          <a:bodyPr lIns="691200" tIns="691200" rIns="90000" bIns="46800"/>
          <a:lstStyle>
            <a:lvl1pPr marL="0" indent="0">
              <a:buNone/>
              <a:defRPr/>
            </a:lvl1pPr>
          </a:lstStyle>
          <a:p>
            <a:r>
              <a:rPr lang="sv-SE" dirty="0"/>
              <a:t>Infoga bild</a:t>
            </a:r>
          </a:p>
        </p:txBody>
      </p:sp>
    </p:spTree>
    <p:extLst>
      <p:ext uri="{BB962C8B-B14F-4D97-AF65-F5344CB8AC3E}">
        <p14:creationId xmlns:p14="http://schemas.microsoft.com/office/powerpoint/2010/main" val="3265085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rubrik+text+bild - beige">
    <p:bg>
      <p:bgPr>
        <a:solidFill>
          <a:schemeClr val="bg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4043363" y="2730230"/>
            <a:ext cx="4105273" cy="3435619"/>
          </a:xfrm>
        </p:spPr>
        <p:txBody>
          <a:bodyPr lIns="691200" tIns="0" rIns="6912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0"/>
            <a:ext cx="4043362" cy="6858000"/>
          </a:xfrm>
          <a:solidFill>
            <a:schemeClr val="bg2"/>
          </a:solidFill>
        </p:spPr>
        <p:txBody>
          <a:bodyPr tIns="684000" anchor="t" anchorCtr="0"/>
          <a:lstStyle>
            <a:lvl1pPr marL="0" indent="0" algn="ctr">
              <a:buNone/>
              <a:defRPr/>
            </a:lvl1pPr>
          </a:lstStyle>
          <a:p>
            <a:r>
              <a:rPr lang="sv-SE" dirty="0"/>
              <a:t>Infoga bild här</a:t>
            </a:r>
          </a:p>
        </p:txBody>
      </p:sp>
      <p:sp>
        <p:nvSpPr>
          <p:cNvPr id="11" name="Platshållare för bild 10">
            <a:extLst>
              <a:ext uri="{FF2B5EF4-FFF2-40B4-BE49-F238E27FC236}">
                <a16:creationId xmlns:a16="http://schemas.microsoft.com/office/drawing/2014/main" id="{22E045ED-B3C6-3955-72E8-8FE6B7B8C664}"/>
              </a:ext>
            </a:extLst>
          </p:cNvPr>
          <p:cNvSpPr>
            <a:spLocks noGrp="1"/>
          </p:cNvSpPr>
          <p:nvPr>
            <p:ph type="pic" sz="quarter" idx="12" hasCustomPrompt="1"/>
          </p:nvPr>
        </p:nvSpPr>
        <p:spPr>
          <a:xfrm>
            <a:off x="8148635" y="0"/>
            <a:ext cx="4043362" cy="6858000"/>
          </a:xfrm>
          <a:custGeom>
            <a:avLst/>
            <a:gdLst>
              <a:gd name="connsiteX0" fmla="*/ 1808844 w 4043362"/>
              <a:gd name="connsiteY0" fmla="*/ 5240650 h 6858000"/>
              <a:gd name="connsiteX1" fmla="*/ 1808844 w 4043362"/>
              <a:gd name="connsiteY1" fmla="*/ 5618090 h 6858000"/>
              <a:gd name="connsiteX2" fmla="*/ 1808844 w 4043362"/>
              <a:gd name="connsiteY2" fmla="*/ 5786308 h 6858000"/>
              <a:gd name="connsiteX3" fmla="*/ 1808844 w 4043362"/>
              <a:gd name="connsiteY3" fmla="*/ 6164799 h 6858000"/>
              <a:gd name="connsiteX4" fmla="*/ 3348880 w 4043362"/>
              <a:gd name="connsiteY4" fmla="*/ 6164799 h 6858000"/>
              <a:gd name="connsiteX5" fmla="*/ 3348880 w 4043362"/>
              <a:gd name="connsiteY5" fmla="*/ 5618090 h 6858000"/>
              <a:gd name="connsiteX6" fmla="*/ 2885105 w 4043362"/>
              <a:gd name="connsiteY6" fmla="*/ 5618090 h 6858000"/>
              <a:gd name="connsiteX7" fmla="*/ 2885105 w 4043362"/>
              <a:gd name="connsiteY7" fmla="*/ 5240650 h 6858000"/>
              <a:gd name="connsiteX8" fmla="*/ 0 w 4043362"/>
              <a:gd name="connsiteY8" fmla="*/ 0 h 6858000"/>
              <a:gd name="connsiteX9" fmla="*/ 4043362 w 4043362"/>
              <a:gd name="connsiteY9" fmla="*/ 0 h 6858000"/>
              <a:gd name="connsiteX10" fmla="*/ 4043362 w 4043362"/>
              <a:gd name="connsiteY10" fmla="*/ 6858000 h 6858000"/>
              <a:gd name="connsiteX11" fmla="*/ 0 w 404336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3362" h="6858000">
                <a:moveTo>
                  <a:pt x="1808844" y="5240650"/>
                </a:moveTo>
                <a:lnTo>
                  <a:pt x="1808844" y="5618090"/>
                </a:lnTo>
                <a:lnTo>
                  <a:pt x="1808844" y="5786308"/>
                </a:lnTo>
                <a:lnTo>
                  <a:pt x="1808844" y="6164799"/>
                </a:lnTo>
                <a:lnTo>
                  <a:pt x="3348880" y="6164799"/>
                </a:lnTo>
                <a:lnTo>
                  <a:pt x="3348880" y="5618090"/>
                </a:lnTo>
                <a:lnTo>
                  <a:pt x="2885105" y="5618090"/>
                </a:lnTo>
                <a:lnTo>
                  <a:pt x="2885105" y="5240650"/>
                </a:lnTo>
                <a:close/>
                <a:moveTo>
                  <a:pt x="0" y="0"/>
                </a:moveTo>
                <a:lnTo>
                  <a:pt x="4043362" y="0"/>
                </a:lnTo>
                <a:lnTo>
                  <a:pt x="4043362" y="6858000"/>
                </a:lnTo>
                <a:lnTo>
                  <a:pt x="0" y="6858000"/>
                </a:lnTo>
                <a:close/>
              </a:path>
            </a:pathLst>
          </a:custGeom>
          <a:solidFill>
            <a:schemeClr val="bg2"/>
          </a:solidFill>
        </p:spPr>
        <p:txBody>
          <a:bodyPr wrap="square" tIns="684000" anchor="t" anchorCtr="0">
            <a:noAutofit/>
          </a:bodyPr>
          <a:lstStyle>
            <a:lvl1pPr marL="0" indent="0" algn="ctr">
              <a:buNone/>
              <a:defRPr/>
            </a:lvl1pPr>
          </a:lstStyle>
          <a:p>
            <a:r>
              <a:rPr lang="sv-SE" dirty="0"/>
              <a:t>Infoga bild här</a:t>
            </a:r>
          </a:p>
        </p:txBody>
      </p:sp>
      <p:sp>
        <p:nvSpPr>
          <p:cNvPr id="6" name="Rubrik 1">
            <a:extLst>
              <a:ext uri="{FF2B5EF4-FFF2-40B4-BE49-F238E27FC236}">
                <a16:creationId xmlns:a16="http://schemas.microsoft.com/office/drawing/2014/main" id="{D152C4DB-3C33-E344-51AA-91DA5163315F}"/>
              </a:ext>
            </a:extLst>
          </p:cNvPr>
          <p:cNvSpPr>
            <a:spLocks noGrp="1"/>
          </p:cNvSpPr>
          <p:nvPr>
            <p:ph type="ctrTitle" hasCustomPrompt="1"/>
          </p:nvPr>
        </p:nvSpPr>
        <p:spPr>
          <a:xfrm>
            <a:off x="4043362" y="692151"/>
            <a:ext cx="4105273" cy="1843232"/>
          </a:xfrm>
        </p:spPr>
        <p:txBody>
          <a:bodyPr lIns="691200" tIns="0" rIns="691200" bIns="0" anchor="t" anchorCtr="0">
            <a:noAutofit/>
          </a:bodyPr>
          <a:lstStyle>
            <a:lvl1pPr algn="l">
              <a:lnSpc>
                <a:spcPts val="6400"/>
              </a:lnSpc>
              <a:defRPr sz="6400">
                <a:solidFill>
                  <a:schemeClr val="tx1"/>
                </a:solidFill>
              </a:defRPr>
            </a:lvl1pPr>
          </a:lstStyle>
          <a:p>
            <a:r>
              <a:rPr lang="sv-SE" dirty="0"/>
              <a:t>Skriv en rubrik</a:t>
            </a:r>
          </a:p>
        </p:txBody>
      </p:sp>
      <p:pic>
        <p:nvPicPr>
          <p:cNvPr id="5" name="Bildobjekt 4">
            <a:extLst>
              <a:ext uri="{FF2B5EF4-FFF2-40B4-BE49-F238E27FC236}">
                <a16:creationId xmlns:a16="http://schemas.microsoft.com/office/drawing/2014/main" id="{DF613790-FE99-3491-ABDB-1EE63AB3CFD8}"/>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3529592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rubrik+text+bild - ljuslila">
    <p:bg>
      <p:bgPr>
        <a:solidFill>
          <a:schemeClr val="accent3"/>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4043363" y="2730230"/>
            <a:ext cx="4105273" cy="3435619"/>
          </a:xfrm>
        </p:spPr>
        <p:txBody>
          <a:bodyPr lIns="691200" tIns="0" rIns="6912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0"/>
            <a:ext cx="4043362" cy="6858000"/>
          </a:xfrm>
          <a:solidFill>
            <a:schemeClr val="accent3"/>
          </a:solidFill>
        </p:spPr>
        <p:txBody>
          <a:bodyPr tIns="684000" anchor="t" anchorCtr="0"/>
          <a:lstStyle>
            <a:lvl1pPr marL="0" indent="0" algn="ctr">
              <a:buNone/>
              <a:defRPr/>
            </a:lvl1pPr>
          </a:lstStyle>
          <a:p>
            <a:r>
              <a:rPr lang="sv-SE" dirty="0"/>
              <a:t>Infoga bild här</a:t>
            </a:r>
          </a:p>
        </p:txBody>
      </p:sp>
      <p:sp>
        <p:nvSpPr>
          <p:cNvPr id="11" name="Platshållare för bild 10">
            <a:extLst>
              <a:ext uri="{FF2B5EF4-FFF2-40B4-BE49-F238E27FC236}">
                <a16:creationId xmlns:a16="http://schemas.microsoft.com/office/drawing/2014/main" id="{22E045ED-B3C6-3955-72E8-8FE6B7B8C664}"/>
              </a:ext>
            </a:extLst>
          </p:cNvPr>
          <p:cNvSpPr>
            <a:spLocks noGrp="1"/>
          </p:cNvSpPr>
          <p:nvPr>
            <p:ph type="pic" sz="quarter" idx="12" hasCustomPrompt="1"/>
          </p:nvPr>
        </p:nvSpPr>
        <p:spPr>
          <a:xfrm>
            <a:off x="8148635" y="0"/>
            <a:ext cx="4043362" cy="6858000"/>
          </a:xfrm>
          <a:custGeom>
            <a:avLst/>
            <a:gdLst>
              <a:gd name="connsiteX0" fmla="*/ 1808844 w 4043362"/>
              <a:gd name="connsiteY0" fmla="*/ 5240650 h 6858000"/>
              <a:gd name="connsiteX1" fmla="*/ 1808844 w 4043362"/>
              <a:gd name="connsiteY1" fmla="*/ 5618090 h 6858000"/>
              <a:gd name="connsiteX2" fmla="*/ 1808844 w 4043362"/>
              <a:gd name="connsiteY2" fmla="*/ 5786308 h 6858000"/>
              <a:gd name="connsiteX3" fmla="*/ 1808844 w 4043362"/>
              <a:gd name="connsiteY3" fmla="*/ 6164799 h 6858000"/>
              <a:gd name="connsiteX4" fmla="*/ 3348880 w 4043362"/>
              <a:gd name="connsiteY4" fmla="*/ 6164799 h 6858000"/>
              <a:gd name="connsiteX5" fmla="*/ 3348880 w 4043362"/>
              <a:gd name="connsiteY5" fmla="*/ 5618090 h 6858000"/>
              <a:gd name="connsiteX6" fmla="*/ 2885105 w 4043362"/>
              <a:gd name="connsiteY6" fmla="*/ 5618090 h 6858000"/>
              <a:gd name="connsiteX7" fmla="*/ 2885105 w 4043362"/>
              <a:gd name="connsiteY7" fmla="*/ 5240650 h 6858000"/>
              <a:gd name="connsiteX8" fmla="*/ 0 w 4043362"/>
              <a:gd name="connsiteY8" fmla="*/ 0 h 6858000"/>
              <a:gd name="connsiteX9" fmla="*/ 4043362 w 4043362"/>
              <a:gd name="connsiteY9" fmla="*/ 0 h 6858000"/>
              <a:gd name="connsiteX10" fmla="*/ 4043362 w 4043362"/>
              <a:gd name="connsiteY10" fmla="*/ 6858000 h 6858000"/>
              <a:gd name="connsiteX11" fmla="*/ 0 w 404336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3362" h="6858000">
                <a:moveTo>
                  <a:pt x="1808844" y="5240650"/>
                </a:moveTo>
                <a:lnTo>
                  <a:pt x="1808844" y="5618090"/>
                </a:lnTo>
                <a:lnTo>
                  <a:pt x="1808844" y="5786308"/>
                </a:lnTo>
                <a:lnTo>
                  <a:pt x="1808844" y="6164799"/>
                </a:lnTo>
                <a:lnTo>
                  <a:pt x="3348880" y="6164799"/>
                </a:lnTo>
                <a:lnTo>
                  <a:pt x="3348880" y="5618090"/>
                </a:lnTo>
                <a:lnTo>
                  <a:pt x="2885105" y="5618090"/>
                </a:lnTo>
                <a:lnTo>
                  <a:pt x="2885105" y="5240650"/>
                </a:lnTo>
                <a:close/>
                <a:moveTo>
                  <a:pt x="0" y="0"/>
                </a:moveTo>
                <a:lnTo>
                  <a:pt x="4043362" y="0"/>
                </a:lnTo>
                <a:lnTo>
                  <a:pt x="4043362" y="6858000"/>
                </a:lnTo>
                <a:lnTo>
                  <a:pt x="0" y="6858000"/>
                </a:lnTo>
                <a:close/>
              </a:path>
            </a:pathLst>
          </a:custGeom>
          <a:solidFill>
            <a:schemeClr val="accent3"/>
          </a:solidFill>
        </p:spPr>
        <p:txBody>
          <a:bodyPr wrap="square" tIns="684000" anchor="t" anchorCtr="0">
            <a:noAutofit/>
          </a:bodyPr>
          <a:lstStyle>
            <a:lvl1pPr marL="0" indent="0" algn="ctr">
              <a:buNone/>
              <a:defRPr/>
            </a:lvl1pPr>
          </a:lstStyle>
          <a:p>
            <a:r>
              <a:rPr lang="sv-SE" dirty="0"/>
              <a:t>Infoga bild här</a:t>
            </a:r>
          </a:p>
        </p:txBody>
      </p:sp>
      <p:sp>
        <p:nvSpPr>
          <p:cNvPr id="6" name="Rubrik 1">
            <a:extLst>
              <a:ext uri="{FF2B5EF4-FFF2-40B4-BE49-F238E27FC236}">
                <a16:creationId xmlns:a16="http://schemas.microsoft.com/office/drawing/2014/main" id="{D152C4DB-3C33-E344-51AA-91DA5163315F}"/>
              </a:ext>
            </a:extLst>
          </p:cNvPr>
          <p:cNvSpPr>
            <a:spLocks noGrp="1"/>
          </p:cNvSpPr>
          <p:nvPr>
            <p:ph type="ctrTitle" hasCustomPrompt="1"/>
          </p:nvPr>
        </p:nvSpPr>
        <p:spPr>
          <a:xfrm>
            <a:off x="4043362" y="692151"/>
            <a:ext cx="4105273" cy="1843232"/>
          </a:xfrm>
        </p:spPr>
        <p:txBody>
          <a:bodyPr lIns="691200" tIns="0" rIns="691200" bIns="0" anchor="t" anchorCtr="0">
            <a:noAutofit/>
          </a:bodyPr>
          <a:lstStyle>
            <a:lvl1pPr algn="l">
              <a:lnSpc>
                <a:spcPts val="6400"/>
              </a:lnSpc>
              <a:defRPr sz="6400">
                <a:solidFill>
                  <a:schemeClr val="tx1"/>
                </a:solidFill>
              </a:defRPr>
            </a:lvl1pPr>
          </a:lstStyle>
          <a:p>
            <a:r>
              <a:rPr lang="sv-SE" dirty="0"/>
              <a:t>Skriv en rubrik</a:t>
            </a:r>
          </a:p>
        </p:txBody>
      </p:sp>
      <p:pic>
        <p:nvPicPr>
          <p:cNvPr id="5" name="Bildobjekt 4">
            <a:extLst>
              <a:ext uri="{FF2B5EF4-FFF2-40B4-BE49-F238E27FC236}">
                <a16:creationId xmlns:a16="http://schemas.microsoft.com/office/drawing/2014/main" id="{DF613790-FE99-3491-ABDB-1EE63AB3CFD8}"/>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363869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rubrik+text+bild - gul">
    <p:bg>
      <p:bgPr>
        <a:solidFill>
          <a:schemeClr val="accent4"/>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4043363" y="2730230"/>
            <a:ext cx="4105273" cy="3435619"/>
          </a:xfrm>
        </p:spPr>
        <p:txBody>
          <a:bodyPr lIns="691200" tIns="0" rIns="6912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0"/>
            <a:ext cx="4043362" cy="6858000"/>
          </a:xfrm>
          <a:solidFill>
            <a:schemeClr val="accent4"/>
          </a:solidFill>
        </p:spPr>
        <p:txBody>
          <a:bodyPr tIns="684000" anchor="t" anchorCtr="0"/>
          <a:lstStyle>
            <a:lvl1pPr marL="0" indent="0" algn="ctr">
              <a:buNone/>
              <a:defRPr/>
            </a:lvl1pPr>
          </a:lstStyle>
          <a:p>
            <a:r>
              <a:rPr lang="sv-SE" dirty="0"/>
              <a:t>Infoga bild här</a:t>
            </a:r>
          </a:p>
        </p:txBody>
      </p:sp>
      <p:sp>
        <p:nvSpPr>
          <p:cNvPr id="11" name="Platshållare för bild 10">
            <a:extLst>
              <a:ext uri="{FF2B5EF4-FFF2-40B4-BE49-F238E27FC236}">
                <a16:creationId xmlns:a16="http://schemas.microsoft.com/office/drawing/2014/main" id="{22E045ED-B3C6-3955-72E8-8FE6B7B8C664}"/>
              </a:ext>
            </a:extLst>
          </p:cNvPr>
          <p:cNvSpPr>
            <a:spLocks noGrp="1"/>
          </p:cNvSpPr>
          <p:nvPr>
            <p:ph type="pic" sz="quarter" idx="12" hasCustomPrompt="1"/>
          </p:nvPr>
        </p:nvSpPr>
        <p:spPr>
          <a:xfrm>
            <a:off x="8148635" y="0"/>
            <a:ext cx="4043362" cy="6858000"/>
          </a:xfrm>
          <a:custGeom>
            <a:avLst/>
            <a:gdLst>
              <a:gd name="connsiteX0" fmla="*/ 1808844 w 4043362"/>
              <a:gd name="connsiteY0" fmla="*/ 5240650 h 6858000"/>
              <a:gd name="connsiteX1" fmla="*/ 1808844 w 4043362"/>
              <a:gd name="connsiteY1" fmla="*/ 5618090 h 6858000"/>
              <a:gd name="connsiteX2" fmla="*/ 1808844 w 4043362"/>
              <a:gd name="connsiteY2" fmla="*/ 5786308 h 6858000"/>
              <a:gd name="connsiteX3" fmla="*/ 1808844 w 4043362"/>
              <a:gd name="connsiteY3" fmla="*/ 6164799 h 6858000"/>
              <a:gd name="connsiteX4" fmla="*/ 3348880 w 4043362"/>
              <a:gd name="connsiteY4" fmla="*/ 6164799 h 6858000"/>
              <a:gd name="connsiteX5" fmla="*/ 3348880 w 4043362"/>
              <a:gd name="connsiteY5" fmla="*/ 5618090 h 6858000"/>
              <a:gd name="connsiteX6" fmla="*/ 2885105 w 4043362"/>
              <a:gd name="connsiteY6" fmla="*/ 5618090 h 6858000"/>
              <a:gd name="connsiteX7" fmla="*/ 2885105 w 4043362"/>
              <a:gd name="connsiteY7" fmla="*/ 5240650 h 6858000"/>
              <a:gd name="connsiteX8" fmla="*/ 0 w 4043362"/>
              <a:gd name="connsiteY8" fmla="*/ 0 h 6858000"/>
              <a:gd name="connsiteX9" fmla="*/ 4043362 w 4043362"/>
              <a:gd name="connsiteY9" fmla="*/ 0 h 6858000"/>
              <a:gd name="connsiteX10" fmla="*/ 4043362 w 4043362"/>
              <a:gd name="connsiteY10" fmla="*/ 6858000 h 6858000"/>
              <a:gd name="connsiteX11" fmla="*/ 0 w 404336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3362" h="6858000">
                <a:moveTo>
                  <a:pt x="1808844" y="5240650"/>
                </a:moveTo>
                <a:lnTo>
                  <a:pt x="1808844" y="5618090"/>
                </a:lnTo>
                <a:lnTo>
                  <a:pt x="1808844" y="5786308"/>
                </a:lnTo>
                <a:lnTo>
                  <a:pt x="1808844" y="6164799"/>
                </a:lnTo>
                <a:lnTo>
                  <a:pt x="3348880" y="6164799"/>
                </a:lnTo>
                <a:lnTo>
                  <a:pt x="3348880" y="5618090"/>
                </a:lnTo>
                <a:lnTo>
                  <a:pt x="2885105" y="5618090"/>
                </a:lnTo>
                <a:lnTo>
                  <a:pt x="2885105" y="5240650"/>
                </a:lnTo>
                <a:close/>
                <a:moveTo>
                  <a:pt x="0" y="0"/>
                </a:moveTo>
                <a:lnTo>
                  <a:pt x="4043362" y="0"/>
                </a:lnTo>
                <a:lnTo>
                  <a:pt x="4043362" y="6858000"/>
                </a:lnTo>
                <a:lnTo>
                  <a:pt x="0" y="6858000"/>
                </a:lnTo>
                <a:close/>
              </a:path>
            </a:pathLst>
          </a:custGeom>
          <a:solidFill>
            <a:schemeClr val="accent4"/>
          </a:solidFill>
        </p:spPr>
        <p:txBody>
          <a:bodyPr wrap="square" tIns="684000" anchor="t" anchorCtr="0">
            <a:noAutofit/>
          </a:bodyPr>
          <a:lstStyle>
            <a:lvl1pPr marL="0" indent="0" algn="ctr">
              <a:buNone/>
              <a:defRPr/>
            </a:lvl1pPr>
          </a:lstStyle>
          <a:p>
            <a:r>
              <a:rPr lang="sv-SE" dirty="0"/>
              <a:t>Infoga bild här</a:t>
            </a:r>
          </a:p>
        </p:txBody>
      </p:sp>
      <p:sp>
        <p:nvSpPr>
          <p:cNvPr id="6" name="Rubrik 1">
            <a:extLst>
              <a:ext uri="{FF2B5EF4-FFF2-40B4-BE49-F238E27FC236}">
                <a16:creationId xmlns:a16="http://schemas.microsoft.com/office/drawing/2014/main" id="{D152C4DB-3C33-E344-51AA-91DA5163315F}"/>
              </a:ext>
            </a:extLst>
          </p:cNvPr>
          <p:cNvSpPr>
            <a:spLocks noGrp="1"/>
          </p:cNvSpPr>
          <p:nvPr>
            <p:ph type="ctrTitle" hasCustomPrompt="1"/>
          </p:nvPr>
        </p:nvSpPr>
        <p:spPr>
          <a:xfrm>
            <a:off x="4043362" y="692151"/>
            <a:ext cx="4105273" cy="1843232"/>
          </a:xfrm>
        </p:spPr>
        <p:txBody>
          <a:bodyPr lIns="691200" tIns="0" rIns="691200" bIns="0" anchor="t" anchorCtr="0">
            <a:noAutofit/>
          </a:bodyPr>
          <a:lstStyle>
            <a:lvl1pPr algn="l">
              <a:lnSpc>
                <a:spcPts val="6400"/>
              </a:lnSpc>
              <a:defRPr sz="6400">
                <a:solidFill>
                  <a:schemeClr val="tx1"/>
                </a:solidFill>
              </a:defRPr>
            </a:lvl1pPr>
          </a:lstStyle>
          <a:p>
            <a:r>
              <a:rPr lang="sv-SE" dirty="0"/>
              <a:t>Skriv en rubrik</a:t>
            </a:r>
          </a:p>
        </p:txBody>
      </p:sp>
      <p:pic>
        <p:nvPicPr>
          <p:cNvPr id="5" name="Bildobjekt 4">
            <a:extLst>
              <a:ext uri="{FF2B5EF4-FFF2-40B4-BE49-F238E27FC236}">
                <a16:creationId xmlns:a16="http://schemas.microsoft.com/office/drawing/2014/main" id="{DF613790-FE99-3491-ABDB-1EE63AB3CFD8}"/>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1301299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rubrik+text+bild - mörkblå">
    <p:bg>
      <p:bgPr>
        <a:solidFill>
          <a:schemeClr val="tx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4043363" y="2730230"/>
            <a:ext cx="4105273" cy="3435619"/>
          </a:xfrm>
        </p:spPr>
        <p:txBody>
          <a:bodyPr lIns="691200" tIns="0" rIns="691200" bIns="0" anchor="t" anchorCtr="0">
            <a:noAutofit/>
          </a:bodyPr>
          <a:lstStyle>
            <a:lvl1pPr marL="0" indent="0" algn="l">
              <a:lnSpc>
                <a:spcPts val="23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0"/>
            <a:ext cx="4043362" cy="6858000"/>
          </a:xfrm>
          <a:solidFill>
            <a:schemeClr val="tx2"/>
          </a:solidFill>
        </p:spPr>
        <p:txBody>
          <a:bodyPr tIns="684000" anchor="t" anchorCtr="0"/>
          <a:lstStyle>
            <a:lvl1pPr marL="0" indent="0" algn="ctr">
              <a:buNone/>
              <a:defRPr>
                <a:solidFill>
                  <a:schemeClr val="bg1"/>
                </a:solidFill>
              </a:defRPr>
            </a:lvl1pPr>
          </a:lstStyle>
          <a:p>
            <a:r>
              <a:rPr lang="sv-SE" dirty="0"/>
              <a:t>Infoga bild här</a:t>
            </a:r>
          </a:p>
        </p:txBody>
      </p:sp>
      <p:sp>
        <p:nvSpPr>
          <p:cNvPr id="11" name="Platshållare för bild 10">
            <a:extLst>
              <a:ext uri="{FF2B5EF4-FFF2-40B4-BE49-F238E27FC236}">
                <a16:creationId xmlns:a16="http://schemas.microsoft.com/office/drawing/2014/main" id="{22E045ED-B3C6-3955-72E8-8FE6B7B8C664}"/>
              </a:ext>
            </a:extLst>
          </p:cNvPr>
          <p:cNvSpPr>
            <a:spLocks noGrp="1"/>
          </p:cNvSpPr>
          <p:nvPr>
            <p:ph type="pic" sz="quarter" idx="12" hasCustomPrompt="1"/>
          </p:nvPr>
        </p:nvSpPr>
        <p:spPr>
          <a:xfrm>
            <a:off x="8148635" y="0"/>
            <a:ext cx="4043362" cy="6858000"/>
          </a:xfrm>
          <a:custGeom>
            <a:avLst/>
            <a:gdLst>
              <a:gd name="connsiteX0" fmla="*/ 1808844 w 4043362"/>
              <a:gd name="connsiteY0" fmla="*/ 5240650 h 6858000"/>
              <a:gd name="connsiteX1" fmla="*/ 1808844 w 4043362"/>
              <a:gd name="connsiteY1" fmla="*/ 5618090 h 6858000"/>
              <a:gd name="connsiteX2" fmla="*/ 1808844 w 4043362"/>
              <a:gd name="connsiteY2" fmla="*/ 5786308 h 6858000"/>
              <a:gd name="connsiteX3" fmla="*/ 1808844 w 4043362"/>
              <a:gd name="connsiteY3" fmla="*/ 6164799 h 6858000"/>
              <a:gd name="connsiteX4" fmla="*/ 3348880 w 4043362"/>
              <a:gd name="connsiteY4" fmla="*/ 6164799 h 6858000"/>
              <a:gd name="connsiteX5" fmla="*/ 3348880 w 4043362"/>
              <a:gd name="connsiteY5" fmla="*/ 5618090 h 6858000"/>
              <a:gd name="connsiteX6" fmla="*/ 2885105 w 4043362"/>
              <a:gd name="connsiteY6" fmla="*/ 5618090 h 6858000"/>
              <a:gd name="connsiteX7" fmla="*/ 2885105 w 4043362"/>
              <a:gd name="connsiteY7" fmla="*/ 5240650 h 6858000"/>
              <a:gd name="connsiteX8" fmla="*/ 0 w 4043362"/>
              <a:gd name="connsiteY8" fmla="*/ 0 h 6858000"/>
              <a:gd name="connsiteX9" fmla="*/ 4043362 w 4043362"/>
              <a:gd name="connsiteY9" fmla="*/ 0 h 6858000"/>
              <a:gd name="connsiteX10" fmla="*/ 4043362 w 4043362"/>
              <a:gd name="connsiteY10" fmla="*/ 6858000 h 6858000"/>
              <a:gd name="connsiteX11" fmla="*/ 0 w 404336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3362" h="6858000">
                <a:moveTo>
                  <a:pt x="1808844" y="5240650"/>
                </a:moveTo>
                <a:lnTo>
                  <a:pt x="1808844" y="5618090"/>
                </a:lnTo>
                <a:lnTo>
                  <a:pt x="1808844" y="5786308"/>
                </a:lnTo>
                <a:lnTo>
                  <a:pt x="1808844" y="6164799"/>
                </a:lnTo>
                <a:lnTo>
                  <a:pt x="3348880" y="6164799"/>
                </a:lnTo>
                <a:lnTo>
                  <a:pt x="3348880" y="5618090"/>
                </a:lnTo>
                <a:lnTo>
                  <a:pt x="2885105" y="5618090"/>
                </a:lnTo>
                <a:lnTo>
                  <a:pt x="2885105" y="5240650"/>
                </a:lnTo>
                <a:close/>
                <a:moveTo>
                  <a:pt x="0" y="0"/>
                </a:moveTo>
                <a:lnTo>
                  <a:pt x="4043362" y="0"/>
                </a:lnTo>
                <a:lnTo>
                  <a:pt x="4043362" y="6858000"/>
                </a:lnTo>
                <a:lnTo>
                  <a:pt x="0" y="6858000"/>
                </a:lnTo>
                <a:close/>
              </a:path>
            </a:pathLst>
          </a:custGeom>
          <a:solidFill>
            <a:schemeClr val="tx2"/>
          </a:solidFill>
        </p:spPr>
        <p:txBody>
          <a:bodyPr wrap="square" tIns="684000" anchor="t" anchorCtr="0">
            <a:noAutofit/>
          </a:bodyPr>
          <a:lstStyle>
            <a:lvl1pPr marL="0" indent="0" algn="ctr">
              <a:buNone/>
              <a:defRPr>
                <a:solidFill>
                  <a:schemeClr val="bg1"/>
                </a:solidFill>
              </a:defRPr>
            </a:lvl1pPr>
          </a:lstStyle>
          <a:p>
            <a:r>
              <a:rPr lang="sv-SE" dirty="0"/>
              <a:t>Infoga bild här</a:t>
            </a:r>
          </a:p>
        </p:txBody>
      </p:sp>
      <p:sp>
        <p:nvSpPr>
          <p:cNvPr id="6" name="Rubrik 1">
            <a:extLst>
              <a:ext uri="{FF2B5EF4-FFF2-40B4-BE49-F238E27FC236}">
                <a16:creationId xmlns:a16="http://schemas.microsoft.com/office/drawing/2014/main" id="{D152C4DB-3C33-E344-51AA-91DA5163315F}"/>
              </a:ext>
            </a:extLst>
          </p:cNvPr>
          <p:cNvSpPr>
            <a:spLocks noGrp="1"/>
          </p:cNvSpPr>
          <p:nvPr>
            <p:ph type="ctrTitle" hasCustomPrompt="1"/>
          </p:nvPr>
        </p:nvSpPr>
        <p:spPr>
          <a:xfrm>
            <a:off x="4043362" y="692151"/>
            <a:ext cx="4105273" cy="1843232"/>
          </a:xfrm>
        </p:spPr>
        <p:txBody>
          <a:bodyPr lIns="691200" tIns="0" rIns="691200" bIns="0" anchor="t" anchorCtr="0">
            <a:noAutofit/>
          </a:bodyPr>
          <a:lstStyle>
            <a:lvl1pPr algn="l">
              <a:lnSpc>
                <a:spcPts val="6400"/>
              </a:lnSpc>
              <a:defRPr sz="6400">
                <a:solidFill>
                  <a:schemeClr val="bg1"/>
                </a:solidFill>
              </a:defRPr>
            </a:lvl1pPr>
          </a:lstStyle>
          <a:p>
            <a:r>
              <a:rPr lang="sv-SE" dirty="0"/>
              <a:t>Skriv en rubrik</a:t>
            </a:r>
          </a:p>
        </p:txBody>
      </p:sp>
      <p:pic>
        <p:nvPicPr>
          <p:cNvPr id="5" name="Bildobjekt 4">
            <a:extLst>
              <a:ext uri="{FF2B5EF4-FFF2-40B4-BE49-F238E27FC236}">
                <a16:creationId xmlns:a16="http://schemas.microsoft.com/office/drawing/2014/main" id="{DF613790-FE99-3491-ABDB-1EE63AB3CF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51566" y="5236798"/>
            <a:ext cx="1559291" cy="933872"/>
          </a:xfrm>
          <a:prstGeom prst="rect">
            <a:avLst/>
          </a:prstGeom>
        </p:spPr>
      </p:pic>
    </p:spTree>
    <p:extLst>
      <p:ext uri="{BB962C8B-B14F-4D97-AF65-F5344CB8AC3E}">
        <p14:creationId xmlns:p14="http://schemas.microsoft.com/office/powerpoint/2010/main" val="19494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bilder + rubrik + text">
    <p:bg>
      <p:bgPr>
        <a:solidFill>
          <a:schemeClr val="bg2"/>
        </a:solidFill>
        <a:effectLst/>
      </p:bgPr>
    </p:bg>
    <p:spTree>
      <p:nvGrpSpPr>
        <p:cNvPr id="1" name=""/>
        <p:cNvGrpSpPr/>
        <p:nvPr/>
      </p:nvGrpSpPr>
      <p:grpSpPr>
        <a:xfrm>
          <a:off x="0" y="0"/>
          <a:ext cx="0" cy="0"/>
          <a:chOff x="0" y="0"/>
          <a:chExt cx="0" cy="0"/>
        </a:xfrm>
      </p:grpSpPr>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6095999" cy="4581526"/>
          </a:xfrm>
          <a:solidFill>
            <a:schemeClr val="bg2"/>
          </a:solidFill>
        </p:spPr>
        <p:txBody>
          <a:bodyPr tIns="684000" anchor="t" anchorCtr="0"/>
          <a:lstStyle>
            <a:lvl1pPr marL="0" indent="0" algn="ctr">
              <a:buNone/>
              <a:defRPr/>
            </a:lvl1pPr>
          </a:lstStyle>
          <a:p>
            <a:r>
              <a:rPr lang="sv-SE" dirty="0"/>
              <a:t>Infoga bild här</a:t>
            </a:r>
          </a:p>
        </p:txBody>
      </p:sp>
      <p:sp>
        <p:nvSpPr>
          <p:cNvPr id="4" name="Platshållare för bild 5">
            <a:extLst>
              <a:ext uri="{FF2B5EF4-FFF2-40B4-BE49-F238E27FC236}">
                <a16:creationId xmlns:a16="http://schemas.microsoft.com/office/drawing/2014/main" id="{924FCC13-62F5-7E47-BFB2-F6752D608C76}"/>
              </a:ext>
            </a:extLst>
          </p:cNvPr>
          <p:cNvSpPr>
            <a:spLocks noGrp="1"/>
          </p:cNvSpPr>
          <p:nvPr>
            <p:ph type="pic" sz="quarter" idx="11" hasCustomPrompt="1"/>
          </p:nvPr>
        </p:nvSpPr>
        <p:spPr>
          <a:xfrm>
            <a:off x="6096000" y="-1"/>
            <a:ext cx="6095999" cy="4581526"/>
          </a:xfrm>
          <a:solidFill>
            <a:schemeClr val="bg2"/>
          </a:solidFill>
        </p:spPr>
        <p:txBody>
          <a:bodyPr tIns="684000" anchor="t" anchorCtr="0"/>
          <a:lstStyle>
            <a:lvl1pPr marL="0" indent="0" algn="ctr">
              <a:buNone/>
              <a:defRPr/>
            </a:lvl1pPr>
          </a:lstStyle>
          <a:p>
            <a:r>
              <a:rPr lang="sv-SE" dirty="0"/>
              <a:t>Infoga bild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6096000" y="4581525"/>
            <a:ext cx="5400675" cy="1584324"/>
          </a:xfrm>
        </p:spPr>
        <p:txBody>
          <a:bodyPr lIns="324000" tIns="503998" rIns="0" bIns="0">
            <a:noAutofit/>
          </a:bodyPr>
          <a:lstStyle>
            <a:lvl1pPr marL="0" indent="0">
              <a:buNone/>
              <a:defRPr sz="1800"/>
            </a:lvl1pPr>
          </a:lstStyle>
          <a:p>
            <a:r>
              <a:rPr lang="sv-SE" dirty="0"/>
              <a:t>Skriv in din text här</a:t>
            </a:r>
          </a:p>
        </p:txBody>
      </p:sp>
      <p:sp>
        <p:nvSpPr>
          <p:cNvPr id="5" name="Rubrik 1">
            <a:extLst>
              <a:ext uri="{FF2B5EF4-FFF2-40B4-BE49-F238E27FC236}">
                <a16:creationId xmlns:a16="http://schemas.microsoft.com/office/drawing/2014/main" id="{685F6C13-8CF5-65E0-BFCD-2FA10FD02B09}"/>
              </a:ext>
            </a:extLst>
          </p:cNvPr>
          <p:cNvSpPr>
            <a:spLocks noGrp="1"/>
          </p:cNvSpPr>
          <p:nvPr>
            <p:ph type="ctrTitle" hasCustomPrompt="1"/>
          </p:nvPr>
        </p:nvSpPr>
        <p:spPr>
          <a:xfrm>
            <a:off x="695325" y="4581525"/>
            <a:ext cx="5400676" cy="1584324"/>
          </a:xfrm>
        </p:spPr>
        <p:txBody>
          <a:bodyPr lIns="0" tIns="503998" rIns="691200" bIns="0" anchor="t" anchorCtr="0">
            <a:noAutofit/>
          </a:bodyPr>
          <a:lstStyle>
            <a:lvl1pPr algn="l">
              <a:lnSpc>
                <a:spcPts val="5800"/>
              </a:lnSpc>
              <a:defRPr sz="5800">
                <a:solidFill>
                  <a:schemeClr val="tx1"/>
                </a:solidFill>
              </a:defRPr>
            </a:lvl1pPr>
          </a:lstStyle>
          <a:p>
            <a:r>
              <a:rPr lang="sv-SE" dirty="0"/>
              <a:t>skriv en rubrik</a:t>
            </a:r>
          </a:p>
        </p:txBody>
      </p:sp>
    </p:spTree>
    <p:extLst>
      <p:ext uri="{BB962C8B-B14F-4D97-AF65-F5344CB8AC3E}">
        <p14:creationId xmlns:p14="http://schemas.microsoft.com/office/powerpoint/2010/main" val="1812416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bilder + rubrik + text + logo">
    <p:bg>
      <p:bgPr>
        <a:solidFill>
          <a:schemeClr val="bg2"/>
        </a:solidFill>
        <a:effectLst/>
      </p:bgPr>
    </p:bg>
    <p:spTree>
      <p:nvGrpSpPr>
        <p:cNvPr id="1" name=""/>
        <p:cNvGrpSpPr/>
        <p:nvPr/>
      </p:nvGrpSpPr>
      <p:grpSpPr>
        <a:xfrm>
          <a:off x="0" y="0"/>
          <a:ext cx="0" cy="0"/>
          <a:chOff x="0" y="0"/>
          <a:chExt cx="0" cy="0"/>
        </a:xfrm>
      </p:grpSpPr>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6095999" cy="4581526"/>
          </a:xfrm>
          <a:solidFill>
            <a:schemeClr val="bg2"/>
          </a:solidFill>
        </p:spPr>
        <p:txBody>
          <a:bodyPr tIns="684000" anchor="t" anchorCtr="0"/>
          <a:lstStyle>
            <a:lvl1pPr marL="0" indent="0" algn="ctr">
              <a:buNone/>
              <a:defRPr/>
            </a:lvl1pPr>
          </a:lstStyle>
          <a:p>
            <a:r>
              <a:rPr lang="sv-SE" dirty="0"/>
              <a:t>Infoga bild här</a:t>
            </a:r>
          </a:p>
        </p:txBody>
      </p:sp>
      <p:sp>
        <p:nvSpPr>
          <p:cNvPr id="11" name="Platshållare för bild 10">
            <a:extLst>
              <a:ext uri="{FF2B5EF4-FFF2-40B4-BE49-F238E27FC236}">
                <a16:creationId xmlns:a16="http://schemas.microsoft.com/office/drawing/2014/main" id="{752C4F69-2FB3-E0DB-FAE7-3E835870167D}"/>
              </a:ext>
            </a:extLst>
          </p:cNvPr>
          <p:cNvSpPr>
            <a:spLocks noGrp="1"/>
          </p:cNvSpPr>
          <p:nvPr>
            <p:ph type="pic" sz="quarter" idx="11" hasCustomPrompt="1"/>
          </p:nvPr>
        </p:nvSpPr>
        <p:spPr>
          <a:xfrm>
            <a:off x="6096000" y="-1"/>
            <a:ext cx="6095999" cy="4581526"/>
          </a:xfrm>
          <a:custGeom>
            <a:avLst/>
            <a:gdLst>
              <a:gd name="connsiteX0" fmla="*/ 3842662 w 6095999"/>
              <a:gd name="connsiteY0" fmla="*/ 692151 h 4581526"/>
              <a:gd name="connsiteX1" fmla="*/ 3842662 w 6095999"/>
              <a:gd name="connsiteY1" fmla="*/ 1073996 h 4581526"/>
              <a:gd name="connsiteX2" fmla="*/ 3842662 w 6095999"/>
              <a:gd name="connsiteY2" fmla="*/ 1244178 h 4581526"/>
              <a:gd name="connsiteX3" fmla="*/ 3842662 w 6095999"/>
              <a:gd name="connsiteY3" fmla="*/ 1627087 h 4581526"/>
              <a:gd name="connsiteX4" fmla="*/ 5400676 w 6095999"/>
              <a:gd name="connsiteY4" fmla="*/ 1627087 h 4581526"/>
              <a:gd name="connsiteX5" fmla="*/ 5400676 w 6095999"/>
              <a:gd name="connsiteY5" fmla="*/ 1073996 h 4581526"/>
              <a:gd name="connsiteX6" fmla="*/ 4931487 w 6095999"/>
              <a:gd name="connsiteY6" fmla="*/ 1073996 h 4581526"/>
              <a:gd name="connsiteX7" fmla="*/ 4931487 w 6095999"/>
              <a:gd name="connsiteY7" fmla="*/ 692151 h 4581526"/>
              <a:gd name="connsiteX8" fmla="*/ 0 w 6095999"/>
              <a:gd name="connsiteY8" fmla="*/ 0 h 4581526"/>
              <a:gd name="connsiteX9" fmla="*/ 6095999 w 6095999"/>
              <a:gd name="connsiteY9" fmla="*/ 0 h 4581526"/>
              <a:gd name="connsiteX10" fmla="*/ 6095999 w 6095999"/>
              <a:gd name="connsiteY10" fmla="*/ 4581526 h 4581526"/>
              <a:gd name="connsiteX11" fmla="*/ 0 w 6095999"/>
              <a:gd name="connsiteY11" fmla="*/ 4581526 h 458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5999" h="4581526">
                <a:moveTo>
                  <a:pt x="3842662" y="692151"/>
                </a:moveTo>
                <a:lnTo>
                  <a:pt x="3842662" y="1073996"/>
                </a:lnTo>
                <a:lnTo>
                  <a:pt x="3842662" y="1244178"/>
                </a:lnTo>
                <a:lnTo>
                  <a:pt x="3842662" y="1627087"/>
                </a:lnTo>
                <a:lnTo>
                  <a:pt x="5400676" y="1627087"/>
                </a:lnTo>
                <a:lnTo>
                  <a:pt x="5400676" y="1073996"/>
                </a:lnTo>
                <a:lnTo>
                  <a:pt x="4931487" y="1073996"/>
                </a:lnTo>
                <a:lnTo>
                  <a:pt x="4931487" y="692151"/>
                </a:lnTo>
                <a:close/>
                <a:moveTo>
                  <a:pt x="0" y="0"/>
                </a:moveTo>
                <a:lnTo>
                  <a:pt x="6095999" y="0"/>
                </a:lnTo>
                <a:lnTo>
                  <a:pt x="6095999" y="4581526"/>
                </a:lnTo>
                <a:lnTo>
                  <a:pt x="0" y="4581526"/>
                </a:lnTo>
                <a:close/>
              </a:path>
            </a:pathLst>
          </a:custGeom>
          <a:solidFill>
            <a:schemeClr val="bg2"/>
          </a:solidFill>
        </p:spPr>
        <p:txBody>
          <a:bodyPr wrap="square" tIns="684000" anchor="t" anchorCtr="0">
            <a:noAutofit/>
          </a:bodyPr>
          <a:lstStyle>
            <a:lvl1pPr marL="0" indent="0" algn="ctr">
              <a:buNone/>
              <a:defRPr/>
            </a:lvl1pPr>
          </a:lstStyle>
          <a:p>
            <a:r>
              <a:rPr lang="sv-SE" dirty="0"/>
              <a:t>Infoga bild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6096000" y="4581525"/>
            <a:ext cx="5400675" cy="1584324"/>
          </a:xfrm>
        </p:spPr>
        <p:txBody>
          <a:bodyPr lIns="324000" tIns="503998" rIns="0" bIns="0">
            <a:noAutofit/>
          </a:bodyPr>
          <a:lstStyle>
            <a:lvl1pPr marL="0" indent="0">
              <a:buNone/>
              <a:defRPr sz="1800"/>
            </a:lvl1pPr>
          </a:lstStyle>
          <a:p>
            <a:r>
              <a:rPr lang="sv-SE" dirty="0"/>
              <a:t>Skriv in din text här</a:t>
            </a:r>
          </a:p>
        </p:txBody>
      </p:sp>
      <p:sp>
        <p:nvSpPr>
          <p:cNvPr id="5" name="Rubrik 1">
            <a:extLst>
              <a:ext uri="{FF2B5EF4-FFF2-40B4-BE49-F238E27FC236}">
                <a16:creationId xmlns:a16="http://schemas.microsoft.com/office/drawing/2014/main" id="{685F6C13-8CF5-65E0-BFCD-2FA10FD02B09}"/>
              </a:ext>
            </a:extLst>
          </p:cNvPr>
          <p:cNvSpPr>
            <a:spLocks noGrp="1"/>
          </p:cNvSpPr>
          <p:nvPr>
            <p:ph type="ctrTitle" hasCustomPrompt="1"/>
          </p:nvPr>
        </p:nvSpPr>
        <p:spPr>
          <a:xfrm>
            <a:off x="695325" y="4581525"/>
            <a:ext cx="5400676" cy="1584324"/>
          </a:xfrm>
        </p:spPr>
        <p:txBody>
          <a:bodyPr lIns="0" tIns="503998" rIns="691200" bIns="0" anchor="t" anchorCtr="0">
            <a:noAutofit/>
          </a:bodyPr>
          <a:lstStyle>
            <a:lvl1pPr algn="l">
              <a:lnSpc>
                <a:spcPts val="5800"/>
              </a:lnSpc>
              <a:defRPr sz="5800">
                <a:solidFill>
                  <a:schemeClr val="tx1"/>
                </a:solidFill>
              </a:defRPr>
            </a:lvl1pPr>
          </a:lstStyle>
          <a:p>
            <a:r>
              <a:rPr lang="sv-SE" dirty="0"/>
              <a:t>skriv en rubrik</a:t>
            </a:r>
          </a:p>
        </p:txBody>
      </p:sp>
      <p:pic>
        <p:nvPicPr>
          <p:cNvPr id="7" name="Bildobjekt 6">
            <a:extLst>
              <a:ext uri="{FF2B5EF4-FFF2-40B4-BE49-F238E27FC236}">
                <a16:creationId xmlns:a16="http://schemas.microsoft.com/office/drawing/2014/main" id="{3F75A853-746A-1976-9353-ECAE10F89160}"/>
              </a:ext>
            </a:extLst>
          </p:cNvPr>
          <p:cNvPicPr>
            <a:picLocks noChangeAspect="1"/>
          </p:cNvPicPr>
          <p:nvPr userDrawn="1"/>
        </p:nvPicPr>
        <p:blipFill>
          <a:blip r:embed="rId2"/>
          <a:stretch>
            <a:fillRect/>
          </a:stretch>
        </p:blipFill>
        <p:spPr>
          <a:xfrm>
            <a:off x="9937384" y="692150"/>
            <a:ext cx="1559291" cy="936000"/>
          </a:xfrm>
          <a:prstGeom prst="rect">
            <a:avLst/>
          </a:prstGeom>
        </p:spPr>
      </p:pic>
    </p:spTree>
    <p:extLst>
      <p:ext uri="{BB962C8B-B14F-4D97-AF65-F5344CB8AC3E}">
        <p14:creationId xmlns:p14="http://schemas.microsoft.com/office/powerpoint/2010/main" val="1500073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bilder + 3 textblock">
    <p:bg>
      <p:bgPr>
        <a:solidFill>
          <a:schemeClr val="bg2"/>
        </a:solidFill>
        <a:effectLst/>
      </p:bgPr>
    </p:bg>
    <p:spTree>
      <p:nvGrpSpPr>
        <p:cNvPr id="1" name=""/>
        <p:cNvGrpSpPr/>
        <p:nvPr/>
      </p:nvGrpSpPr>
      <p:grpSpPr>
        <a:xfrm>
          <a:off x="0" y="0"/>
          <a:ext cx="0" cy="0"/>
          <a:chOff x="0" y="0"/>
          <a:chExt cx="0" cy="0"/>
        </a:xfrm>
      </p:grpSpPr>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4043362" cy="4581525"/>
          </a:xfrm>
          <a:solidFill>
            <a:schemeClr val="bg2"/>
          </a:solidFill>
        </p:spPr>
        <p:txBody>
          <a:bodyPr tIns="684000" anchor="t" anchorCtr="0"/>
          <a:lstStyle>
            <a:lvl1pPr marL="0" indent="0" algn="ctr">
              <a:buNone/>
              <a:defRPr/>
            </a:lvl1pPr>
          </a:lstStyle>
          <a:p>
            <a:r>
              <a:rPr lang="sv-SE" dirty="0"/>
              <a:t>Infoga bild här</a:t>
            </a:r>
          </a:p>
        </p:txBody>
      </p:sp>
      <p:sp>
        <p:nvSpPr>
          <p:cNvPr id="4" name="Platshållare för bild 5">
            <a:extLst>
              <a:ext uri="{FF2B5EF4-FFF2-40B4-BE49-F238E27FC236}">
                <a16:creationId xmlns:a16="http://schemas.microsoft.com/office/drawing/2014/main" id="{924FCC13-62F5-7E47-BFB2-F6752D608C76}"/>
              </a:ext>
            </a:extLst>
          </p:cNvPr>
          <p:cNvSpPr>
            <a:spLocks noGrp="1"/>
          </p:cNvSpPr>
          <p:nvPr>
            <p:ph type="pic" sz="quarter" idx="11" hasCustomPrompt="1"/>
          </p:nvPr>
        </p:nvSpPr>
        <p:spPr>
          <a:xfrm>
            <a:off x="4043363" y="-1"/>
            <a:ext cx="4105275" cy="4581525"/>
          </a:xfrm>
          <a:solidFill>
            <a:schemeClr val="bg2"/>
          </a:solidFill>
        </p:spPr>
        <p:txBody>
          <a:bodyPr tIns="684000" anchor="t" anchorCtr="0"/>
          <a:lstStyle>
            <a:lvl1pPr marL="0" indent="0" algn="ctr">
              <a:buNone/>
              <a:defRPr/>
            </a:lvl1pPr>
          </a:lstStyle>
          <a:p>
            <a:r>
              <a:rPr lang="sv-SE" dirty="0"/>
              <a:t>Infoga bild här</a:t>
            </a:r>
          </a:p>
        </p:txBody>
      </p:sp>
      <p:sp>
        <p:nvSpPr>
          <p:cNvPr id="5" name="Platshållare för bild 5">
            <a:extLst>
              <a:ext uri="{FF2B5EF4-FFF2-40B4-BE49-F238E27FC236}">
                <a16:creationId xmlns:a16="http://schemas.microsoft.com/office/drawing/2014/main" id="{4F39910F-DC35-D186-4A49-B8F339652A34}"/>
              </a:ext>
            </a:extLst>
          </p:cNvPr>
          <p:cNvSpPr>
            <a:spLocks noGrp="1"/>
          </p:cNvSpPr>
          <p:nvPr>
            <p:ph type="pic" sz="quarter" idx="13" hasCustomPrompt="1"/>
          </p:nvPr>
        </p:nvSpPr>
        <p:spPr>
          <a:xfrm>
            <a:off x="8147051" y="-1"/>
            <a:ext cx="4044950" cy="4581525"/>
          </a:xfrm>
          <a:solidFill>
            <a:schemeClr val="bg2"/>
          </a:solidFill>
        </p:spPr>
        <p:txBody>
          <a:bodyPr tIns="684000" anchor="t" anchorCtr="0"/>
          <a:lstStyle>
            <a:lvl1pPr marL="0" indent="0" algn="ctr">
              <a:buNone/>
              <a:defRPr/>
            </a:lvl1pPr>
          </a:lstStyle>
          <a:p>
            <a:r>
              <a:rPr lang="sv-SE" dirty="0"/>
              <a:t>Infoga bild här</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6" y="4581525"/>
            <a:ext cx="3348037" cy="1584326"/>
          </a:xfrm>
        </p:spPr>
        <p:txBody>
          <a:bodyPr lIns="0" tIns="503998" rIns="3240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4043364" y="4581524"/>
            <a:ext cx="4105274" cy="1584326"/>
          </a:xfrm>
        </p:spPr>
        <p:txBody>
          <a:bodyPr lIns="324000" tIns="503998" rIns="324000" bIns="0">
            <a:noAutofit/>
          </a:bodyPr>
          <a:lstStyle>
            <a:lvl1pPr marL="0" indent="0">
              <a:buNone/>
              <a:defRPr sz="1800"/>
            </a:lvl1pPr>
          </a:lstStyle>
          <a:p>
            <a:r>
              <a:rPr lang="sv-SE" dirty="0"/>
              <a:t>Skriv in din text här</a:t>
            </a:r>
          </a:p>
        </p:txBody>
      </p:sp>
      <p:sp>
        <p:nvSpPr>
          <p:cNvPr id="6" name="Platshållare för text 8">
            <a:extLst>
              <a:ext uri="{FF2B5EF4-FFF2-40B4-BE49-F238E27FC236}">
                <a16:creationId xmlns:a16="http://schemas.microsoft.com/office/drawing/2014/main" id="{1FE30C5E-23E3-42A6-0C92-35296774E1C7}"/>
              </a:ext>
            </a:extLst>
          </p:cNvPr>
          <p:cNvSpPr>
            <a:spLocks noGrp="1"/>
          </p:cNvSpPr>
          <p:nvPr>
            <p:ph type="body" sz="quarter" idx="14" hasCustomPrompt="1"/>
          </p:nvPr>
        </p:nvSpPr>
        <p:spPr>
          <a:xfrm>
            <a:off x="8148638" y="4581524"/>
            <a:ext cx="3348037" cy="1584326"/>
          </a:xfrm>
        </p:spPr>
        <p:txBody>
          <a:bodyPr lIns="324000" tIns="503998" rIns="0" bIns="0">
            <a:noAutofit/>
          </a:bodyPr>
          <a:lstStyle>
            <a:lvl1pPr marL="0" indent="0">
              <a:buNone/>
              <a:defRPr sz="1800"/>
            </a:lvl1pPr>
          </a:lstStyle>
          <a:p>
            <a:r>
              <a:rPr lang="sv-SE" dirty="0"/>
              <a:t>Skriv in din text här</a:t>
            </a:r>
          </a:p>
        </p:txBody>
      </p:sp>
    </p:spTree>
    <p:extLst>
      <p:ext uri="{BB962C8B-B14F-4D97-AF65-F5344CB8AC3E}">
        <p14:creationId xmlns:p14="http://schemas.microsoft.com/office/powerpoint/2010/main" val="3723322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or rubrik - 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3" name="Underrubrik 2">
            <a:extLst>
              <a:ext uri="{FF2B5EF4-FFF2-40B4-BE49-F238E27FC236}">
                <a16:creationId xmlns:a16="http://schemas.microsoft.com/office/drawing/2014/main" id="{B4448989-D817-5E95-1D06-D2B9A5B92766}"/>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7" name="Bildobjekt 6">
            <a:extLst>
              <a:ext uri="{FF2B5EF4-FFF2-40B4-BE49-F238E27FC236}">
                <a16:creationId xmlns:a16="http://schemas.microsoft.com/office/drawing/2014/main" id="{80E5F49D-55D7-7CB8-DC2F-5EBE25784187}"/>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1860805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bilder + 3 textblock + logo">
    <p:bg>
      <p:bgPr>
        <a:solidFill>
          <a:schemeClr val="bg2"/>
        </a:solidFill>
        <a:effectLst/>
      </p:bgPr>
    </p:bg>
    <p:spTree>
      <p:nvGrpSpPr>
        <p:cNvPr id="1" name=""/>
        <p:cNvGrpSpPr/>
        <p:nvPr/>
      </p:nvGrpSpPr>
      <p:grpSpPr>
        <a:xfrm>
          <a:off x="0" y="0"/>
          <a:ext cx="0" cy="0"/>
          <a:chOff x="0" y="0"/>
          <a:chExt cx="0" cy="0"/>
        </a:xfrm>
      </p:grpSpPr>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4043362" cy="4581525"/>
          </a:xfrm>
          <a:solidFill>
            <a:schemeClr val="bg2"/>
          </a:solidFill>
        </p:spPr>
        <p:txBody>
          <a:bodyPr tIns="684000" anchor="t" anchorCtr="0"/>
          <a:lstStyle>
            <a:lvl1pPr marL="0" indent="0" algn="ctr">
              <a:buNone/>
              <a:defRPr/>
            </a:lvl1pPr>
          </a:lstStyle>
          <a:p>
            <a:r>
              <a:rPr lang="sv-SE" dirty="0"/>
              <a:t>Infoga bild här</a:t>
            </a:r>
          </a:p>
        </p:txBody>
      </p:sp>
      <p:sp>
        <p:nvSpPr>
          <p:cNvPr id="4" name="Platshållare för bild 5">
            <a:extLst>
              <a:ext uri="{FF2B5EF4-FFF2-40B4-BE49-F238E27FC236}">
                <a16:creationId xmlns:a16="http://schemas.microsoft.com/office/drawing/2014/main" id="{924FCC13-62F5-7E47-BFB2-F6752D608C76}"/>
              </a:ext>
            </a:extLst>
          </p:cNvPr>
          <p:cNvSpPr>
            <a:spLocks noGrp="1"/>
          </p:cNvSpPr>
          <p:nvPr>
            <p:ph type="pic" sz="quarter" idx="11" hasCustomPrompt="1"/>
          </p:nvPr>
        </p:nvSpPr>
        <p:spPr>
          <a:xfrm>
            <a:off x="4043363" y="-1"/>
            <a:ext cx="4105275" cy="4581525"/>
          </a:xfrm>
          <a:solidFill>
            <a:schemeClr val="bg2"/>
          </a:solidFill>
        </p:spPr>
        <p:txBody>
          <a:bodyPr tIns="684000" anchor="t" anchorCtr="0"/>
          <a:lstStyle>
            <a:lvl1pPr marL="0" indent="0" algn="ctr">
              <a:buNone/>
              <a:defRPr/>
            </a:lvl1pPr>
          </a:lstStyle>
          <a:p>
            <a:r>
              <a:rPr lang="sv-SE" dirty="0"/>
              <a:t>Infoga bild här</a:t>
            </a:r>
          </a:p>
        </p:txBody>
      </p:sp>
      <p:sp>
        <p:nvSpPr>
          <p:cNvPr id="12" name="Platshållare för bild 11">
            <a:extLst>
              <a:ext uri="{FF2B5EF4-FFF2-40B4-BE49-F238E27FC236}">
                <a16:creationId xmlns:a16="http://schemas.microsoft.com/office/drawing/2014/main" id="{6194E2FA-F84F-6F89-FBCD-18CE06BF715A}"/>
              </a:ext>
            </a:extLst>
          </p:cNvPr>
          <p:cNvSpPr>
            <a:spLocks noGrp="1"/>
          </p:cNvSpPr>
          <p:nvPr>
            <p:ph type="pic" sz="quarter" idx="13" hasCustomPrompt="1"/>
          </p:nvPr>
        </p:nvSpPr>
        <p:spPr>
          <a:xfrm>
            <a:off x="8147050" y="0"/>
            <a:ext cx="4044950" cy="4581525"/>
          </a:xfrm>
          <a:custGeom>
            <a:avLst/>
            <a:gdLst>
              <a:gd name="connsiteX0" fmla="*/ 1791612 w 4044950"/>
              <a:gd name="connsiteY0" fmla="*/ 692150 h 4581525"/>
              <a:gd name="connsiteX1" fmla="*/ 1791612 w 4044950"/>
              <a:gd name="connsiteY1" fmla="*/ 1073995 h 4581525"/>
              <a:gd name="connsiteX2" fmla="*/ 1791612 w 4044950"/>
              <a:gd name="connsiteY2" fmla="*/ 1244177 h 4581525"/>
              <a:gd name="connsiteX3" fmla="*/ 1791612 w 4044950"/>
              <a:gd name="connsiteY3" fmla="*/ 1627086 h 4581525"/>
              <a:gd name="connsiteX4" fmla="*/ 3349626 w 4044950"/>
              <a:gd name="connsiteY4" fmla="*/ 1627086 h 4581525"/>
              <a:gd name="connsiteX5" fmla="*/ 3349626 w 4044950"/>
              <a:gd name="connsiteY5" fmla="*/ 1073995 h 4581525"/>
              <a:gd name="connsiteX6" fmla="*/ 2880437 w 4044950"/>
              <a:gd name="connsiteY6" fmla="*/ 1073995 h 4581525"/>
              <a:gd name="connsiteX7" fmla="*/ 2880437 w 4044950"/>
              <a:gd name="connsiteY7" fmla="*/ 692150 h 4581525"/>
              <a:gd name="connsiteX8" fmla="*/ 0 w 4044950"/>
              <a:gd name="connsiteY8" fmla="*/ 0 h 4581525"/>
              <a:gd name="connsiteX9" fmla="*/ 4044950 w 4044950"/>
              <a:gd name="connsiteY9" fmla="*/ 0 h 4581525"/>
              <a:gd name="connsiteX10" fmla="*/ 4044950 w 4044950"/>
              <a:gd name="connsiteY10" fmla="*/ 4581525 h 4581525"/>
              <a:gd name="connsiteX11" fmla="*/ 0 w 4044950"/>
              <a:gd name="connsiteY11" fmla="*/ 4581525 h 45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4950" h="4581525">
                <a:moveTo>
                  <a:pt x="1791612" y="692150"/>
                </a:moveTo>
                <a:lnTo>
                  <a:pt x="1791612" y="1073995"/>
                </a:lnTo>
                <a:lnTo>
                  <a:pt x="1791612" y="1244177"/>
                </a:lnTo>
                <a:lnTo>
                  <a:pt x="1791612" y="1627086"/>
                </a:lnTo>
                <a:lnTo>
                  <a:pt x="3349626" y="1627086"/>
                </a:lnTo>
                <a:lnTo>
                  <a:pt x="3349626" y="1073995"/>
                </a:lnTo>
                <a:lnTo>
                  <a:pt x="2880437" y="1073995"/>
                </a:lnTo>
                <a:lnTo>
                  <a:pt x="2880437" y="692150"/>
                </a:lnTo>
                <a:close/>
                <a:moveTo>
                  <a:pt x="0" y="0"/>
                </a:moveTo>
                <a:lnTo>
                  <a:pt x="4044950" y="0"/>
                </a:lnTo>
                <a:lnTo>
                  <a:pt x="4044950" y="4581525"/>
                </a:lnTo>
                <a:lnTo>
                  <a:pt x="0" y="4581525"/>
                </a:lnTo>
                <a:close/>
              </a:path>
            </a:pathLst>
          </a:custGeom>
          <a:solidFill>
            <a:schemeClr val="bg2"/>
          </a:solidFill>
        </p:spPr>
        <p:txBody>
          <a:bodyPr wrap="square" tIns="684000" anchor="t" anchorCtr="0">
            <a:noAutofit/>
          </a:bodyPr>
          <a:lstStyle>
            <a:lvl1pPr marL="0" indent="0" algn="ctr">
              <a:buNone/>
              <a:defRPr/>
            </a:lvl1pPr>
          </a:lstStyle>
          <a:p>
            <a:r>
              <a:rPr lang="sv-SE" dirty="0"/>
              <a:t>Infoga bild här</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6" y="4581525"/>
            <a:ext cx="3348037" cy="1584326"/>
          </a:xfrm>
        </p:spPr>
        <p:txBody>
          <a:bodyPr lIns="0" tIns="503998" rIns="3240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4043364" y="4581524"/>
            <a:ext cx="4105274" cy="1584326"/>
          </a:xfrm>
        </p:spPr>
        <p:txBody>
          <a:bodyPr lIns="324000" tIns="503998" rIns="324000" bIns="0">
            <a:noAutofit/>
          </a:bodyPr>
          <a:lstStyle>
            <a:lvl1pPr marL="0" indent="0">
              <a:buNone/>
              <a:defRPr sz="1800"/>
            </a:lvl1pPr>
          </a:lstStyle>
          <a:p>
            <a:r>
              <a:rPr lang="sv-SE" dirty="0"/>
              <a:t>Skriv in din text här</a:t>
            </a:r>
          </a:p>
        </p:txBody>
      </p:sp>
      <p:sp>
        <p:nvSpPr>
          <p:cNvPr id="6" name="Platshållare för text 8">
            <a:extLst>
              <a:ext uri="{FF2B5EF4-FFF2-40B4-BE49-F238E27FC236}">
                <a16:creationId xmlns:a16="http://schemas.microsoft.com/office/drawing/2014/main" id="{1FE30C5E-23E3-42A6-0C92-35296774E1C7}"/>
              </a:ext>
            </a:extLst>
          </p:cNvPr>
          <p:cNvSpPr>
            <a:spLocks noGrp="1"/>
          </p:cNvSpPr>
          <p:nvPr>
            <p:ph type="body" sz="quarter" idx="14" hasCustomPrompt="1"/>
          </p:nvPr>
        </p:nvSpPr>
        <p:spPr>
          <a:xfrm>
            <a:off x="8148638" y="4581524"/>
            <a:ext cx="3348037" cy="1584326"/>
          </a:xfrm>
        </p:spPr>
        <p:txBody>
          <a:bodyPr lIns="324000" tIns="503998" rIns="0" bIns="0">
            <a:noAutofit/>
          </a:bodyPr>
          <a:lstStyle>
            <a:lvl1pPr marL="0" indent="0">
              <a:buNone/>
              <a:defRPr sz="1800"/>
            </a:lvl1pPr>
          </a:lstStyle>
          <a:p>
            <a:r>
              <a:rPr lang="sv-SE" dirty="0"/>
              <a:t>Skriv in din text här</a:t>
            </a:r>
          </a:p>
        </p:txBody>
      </p:sp>
      <p:pic>
        <p:nvPicPr>
          <p:cNvPr id="10" name="Bildobjekt 9">
            <a:extLst>
              <a:ext uri="{FF2B5EF4-FFF2-40B4-BE49-F238E27FC236}">
                <a16:creationId xmlns:a16="http://schemas.microsoft.com/office/drawing/2014/main" id="{1C206175-BACB-8C51-EC90-688B6FC36828}"/>
              </a:ext>
            </a:extLst>
          </p:cNvPr>
          <p:cNvPicPr>
            <a:picLocks noChangeAspect="1"/>
          </p:cNvPicPr>
          <p:nvPr userDrawn="1"/>
        </p:nvPicPr>
        <p:blipFill>
          <a:blip r:embed="rId2"/>
          <a:stretch>
            <a:fillRect/>
          </a:stretch>
        </p:blipFill>
        <p:spPr>
          <a:xfrm>
            <a:off x="9937384" y="692150"/>
            <a:ext cx="1559291" cy="936000"/>
          </a:xfrm>
          <a:prstGeom prst="rect">
            <a:avLst/>
          </a:prstGeom>
        </p:spPr>
      </p:pic>
    </p:spTree>
    <p:extLst>
      <p:ext uri="{BB962C8B-B14F-4D97-AF65-F5344CB8AC3E}">
        <p14:creationId xmlns:p14="http://schemas.microsoft.com/office/powerpoint/2010/main" val="3192337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bilder + 2 textblock + logo">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4451BF76-6BDE-5904-2EEF-728E794E0EC5}"/>
              </a:ext>
            </a:extLst>
          </p:cNvPr>
          <p:cNvPicPr>
            <a:picLocks noChangeAspect="1"/>
          </p:cNvPicPr>
          <p:nvPr userDrawn="1"/>
        </p:nvPicPr>
        <p:blipFill>
          <a:blip r:embed="rId2"/>
          <a:stretch>
            <a:fillRect/>
          </a:stretch>
        </p:blipFill>
        <p:spPr>
          <a:xfrm>
            <a:off x="9937384" y="692150"/>
            <a:ext cx="1559291" cy="936000"/>
          </a:xfrm>
          <a:prstGeom prst="rect">
            <a:avLst/>
          </a:prstGeom>
        </p:spPr>
      </p:pic>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6" y="4581525"/>
            <a:ext cx="5400674" cy="1584326"/>
          </a:xfrm>
        </p:spPr>
        <p:txBody>
          <a:bodyPr lIns="0" tIns="503998" rIns="3240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6095999" cy="4581525"/>
          </a:xfrm>
          <a:solidFill>
            <a:schemeClr val="bg2"/>
          </a:solidFill>
        </p:spPr>
        <p:txBody>
          <a:bodyPr tIns="684000" anchor="t" anchorCtr="0"/>
          <a:lstStyle>
            <a:lvl1pPr marL="0" indent="0" algn="ctr">
              <a:buNone/>
              <a:defRPr/>
            </a:lvl1pPr>
          </a:lstStyle>
          <a:p>
            <a:r>
              <a:rPr lang="sv-SE" dirty="0"/>
              <a:t>Infoga bild här</a:t>
            </a:r>
          </a:p>
        </p:txBody>
      </p:sp>
      <p:sp>
        <p:nvSpPr>
          <p:cNvPr id="11" name="Platshållare för bild 10">
            <a:extLst>
              <a:ext uri="{FF2B5EF4-FFF2-40B4-BE49-F238E27FC236}">
                <a16:creationId xmlns:a16="http://schemas.microsoft.com/office/drawing/2014/main" id="{C80049A7-E64E-1B0A-35A4-5827ECF9E7EF}"/>
              </a:ext>
            </a:extLst>
          </p:cNvPr>
          <p:cNvSpPr>
            <a:spLocks noGrp="1"/>
          </p:cNvSpPr>
          <p:nvPr>
            <p:ph type="pic" sz="quarter" idx="11" hasCustomPrompt="1"/>
          </p:nvPr>
        </p:nvSpPr>
        <p:spPr>
          <a:xfrm>
            <a:off x="6096000" y="-1"/>
            <a:ext cx="6095999" cy="4581525"/>
          </a:xfrm>
          <a:custGeom>
            <a:avLst/>
            <a:gdLst>
              <a:gd name="connsiteX0" fmla="*/ 3841875 w 6095999"/>
              <a:gd name="connsiteY0" fmla="*/ 692152 h 4581525"/>
              <a:gd name="connsiteX1" fmla="*/ 3841875 w 6095999"/>
              <a:gd name="connsiteY1" fmla="*/ 1074369 h 4581525"/>
              <a:gd name="connsiteX2" fmla="*/ 3841875 w 6095999"/>
              <a:gd name="connsiteY2" fmla="*/ 1244716 h 4581525"/>
              <a:gd name="connsiteX3" fmla="*/ 3841875 w 6095999"/>
              <a:gd name="connsiteY3" fmla="*/ 1627997 h 4581525"/>
              <a:gd name="connsiteX4" fmla="*/ 5400675 w 6095999"/>
              <a:gd name="connsiteY4" fmla="*/ 1627997 h 4581525"/>
              <a:gd name="connsiteX5" fmla="*/ 5400675 w 6095999"/>
              <a:gd name="connsiteY5" fmla="*/ 1074369 h 4581525"/>
              <a:gd name="connsiteX6" fmla="*/ 4931250 w 6095999"/>
              <a:gd name="connsiteY6" fmla="*/ 1074369 h 4581525"/>
              <a:gd name="connsiteX7" fmla="*/ 4931250 w 6095999"/>
              <a:gd name="connsiteY7" fmla="*/ 692152 h 4581525"/>
              <a:gd name="connsiteX8" fmla="*/ 0 w 6095999"/>
              <a:gd name="connsiteY8" fmla="*/ 0 h 4581525"/>
              <a:gd name="connsiteX9" fmla="*/ 6095999 w 6095999"/>
              <a:gd name="connsiteY9" fmla="*/ 0 h 4581525"/>
              <a:gd name="connsiteX10" fmla="*/ 6095999 w 6095999"/>
              <a:gd name="connsiteY10" fmla="*/ 4581525 h 4581525"/>
              <a:gd name="connsiteX11" fmla="*/ 0 w 6095999"/>
              <a:gd name="connsiteY11" fmla="*/ 4581525 h 45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5999" h="4581525">
                <a:moveTo>
                  <a:pt x="3841875" y="692152"/>
                </a:moveTo>
                <a:lnTo>
                  <a:pt x="3841875" y="1074369"/>
                </a:lnTo>
                <a:lnTo>
                  <a:pt x="3841875" y="1244716"/>
                </a:lnTo>
                <a:lnTo>
                  <a:pt x="3841875" y="1627997"/>
                </a:lnTo>
                <a:lnTo>
                  <a:pt x="5400675" y="1627997"/>
                </a:lnTo>
                <a:lnTo>
                  <a:pt x="5400675" y="1074369"/>
                </a:lnTo>
                <a:lnTo>
                  <a:pt x="4931250" y="1074369"/>
                </a:lnTo>
                <a:lnTo>
                  <a:pt x="4931250" y="692152"/>
                </a:lnTo>
                <a:close/>
                <a:moveTo>
                  <a:pt x="0" y="0"/>
                </a:moveTo>
                <a:lnTo>
                  <a:pt x="6095999" y="0"/>
                </a:lnTo>
                <a:lnTo>
                  <a:pt x="6095999" y="4581525"/>
                </a:lnTo>
                <a:lnTo>
                  <a:pt x="0" y="4581525"/>
                </a:lnTo>
                <a:close/>
              </a:path>
            </a:pathLst>
          </a:custGeom>
          <a:solidFill>
            <a:schemeClr val="bg2"/>
          </a:solidFill>
        </p:spPr>
        <p:txBody>
          <a:bodyPr wrap="square" tIns="684000" anchor="t" anchorCtr="0">
            <a:noAutofit/>
          </a:bodyPr>
          <a:lstStyle>
            <a:lvl1pPr marL="0" indent="0" algn="ctr">
              <a:buNone/>
              <a:defRPr/>
            </a:lvl1pPr>
          </a:lstStyle>
          <a:p>
            <a:r>
              <a:rPr lang="sv-SE" dirty="0"/>
              <a:t>Infoga bild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6096000" y="4581524"/>
            <a:ext cx="5400675" cy="1584326"/>
          </a:xfrm>
        </p:spPr>
        <p:txBody>
          <a:bodyPr lIns="324000" tIns="503998" rIns="0" bIns="0">
            <a:noAutofit/>
          </a:bodyPr>
          <a:lstStyle>
            <a:lvl1pPr marL="0" indent="0">
              <a:buNone/>
              <a:defRPr sz="1800"/>
            </a:lvl1pPr>
          </a:lstStyle>
          <a:p>
            <a:r>
              <a:rPr lang="sv-SE" dirty="0"/>
              <a:t>Skriv in din text här</a:t>
            </a:r>
          </a:p>
        </p:txBody>
      </p:sp>
    </p:spTree>
    <p:extLst>
      <p:ext uri="{BB962C8B-B14F-4D97-AF65-F5344CB8AC3E}">
        <p14:creationId xmlns:p14="http://schemas.microsoft.com/office/powerpoint/2010/main" val="3772384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2 bilder + 2 textblock">
    <p:bg>
      <p:bgPr>
        <a:solidFill>
          <a:schemeClr val="bg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6" y="4581525"/>
            <a:ext cx="5400674" cy="1584326"/>
          </a:xfrm>
        </p:spPr>
        <p:txBody>
          <a:bodyPr lIns="0" tIns="503998" rIns="3240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6095999" cy="4581525"/>
          </a:xfrm>
          <a:solidFill>
            <a:schemeClr val="bg2"/>
          </a:solidFill>
        </p:spPr>
        <p:txBody>
          <a:bodyPr tIns="684000" anchor="t" anchorCtr="0"/>
          <a:lstStyle>
            <a:lvl1pPr marL="0" indent="0" algn="ctr">
              <a:buNone/>
              <a:defRPr/>
            </a:lvl1pPr>
          </a:lstStyle>
          <a:p>
            <a:r>
              <a:rPr lang="sv-SE" dirty="0"/>
              <a:t>Infoga bild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6096000" y="4581524"/>
            <a:ext cx="5400675" cy="1584326"/>
          </a:xfrm>
        </p:spPr>
        <p:txBody>
          <a:bodyPr lIns="324000" tIns="503998" rIns="0" bIns="0">
            <a:noAutofit/>
          </a:bodyPr>
          <a:lstStyle>
            <a:lvl1pPr marL="0" indent="0">
              <a:buNone/>
              <a:defRPr sz="1800"/>
            </a:lvl1pPr>
          </a:lstStyle>
          <a:p>
            <a:r>
              <a:rPr lang="sv-SE" dirty="0"/>
              <a:t>Skriv in din text här</a:t>
            </a:r>
          </a:p>
        </p:txBody>
      </p:sp>
      <p:sp>
        <p:nvSpPr>
          <p:cNvPr id="4" name="Platshållare för bild 5">
            <a:extLst>
              <a:ext uri="{FF2B5EF4-FFF2-40B4-BE49-F238E27FC236}">
                <a16:creationId xmlns:a16="http://schemas.microsoft.com/office/drawing/2014/main" id="{61A953EA-AD12-BD7F-CF66-18B8DC929D43}"/>
              </a:ext>
            </a:extLst>
          </p:cNvPr>
          <p:cNvSpPr>
            <a:spLocks noGrp="1"/>
          </p:cNvSpPr>
          <p:nvPr>
            <p:ph type="pic" sz="quarter" idx="13" hasCustomPrompt="1"/>
          </p:nvPr>
        </p:nvSpPr>
        <p:spPr>
          <a:xfrm>
            <a:off x="6096000" y="-1"/>
            <a:ext cx="6095999" cy="4581525"/>
          </a:xfrm>
          <a:solidFill>
            <a:schemeClr val="bg2"/>
          </a:solidFill>
        </p:spPr>
        <p:txBody>
          <a:bodyPr tIns="684000" anchor="t" anchorCtr="0"/>
          <a:lstStyle>
            <a:lvl1pPr marL="0" indent="0" algn="ctr">
              <a:buNone/>
              <a:defRPr/>
            </a:lvl1pPr>
          </a:lstStyle>
          <a:p>
            <a:r>
              <a:rPr lang="sv-SE" dirty="0"/>
              <a:t>Infoga bild här</a:t>
            </a:r>
          </a:p>
        </p:txBody>
      </p:sp>
    </p:spTree>
    <p:extLst>
      <p:ext uri="{BB962C8B-B14F-4D97-AF65-F5344CB8AC3E}">
        <p14:creationId xmlns:p14="http://schemas.microsoft.com/office/powerpoint/2010/main" val="2680707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stor bild + 1 textblock">
    <p:bg>
      <p:bgPr>
        <a:solidFill>
          <a:schemeClr val="bg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4181111"/>
            <a:ext cx="10801349" cy="1984740"/>
          </a:xfrm>
        </p:spPr>
        <p:txBody>
          <a:bodyPr lIns="0" tIns="503998" rIns="0" bIns="0" numCol="2" spcCol="68400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0" y="-1"/>
            <a:ext cx="12192000" cy="4174131"/>
          </a:xfrm>
          <a:solidFill>
            <a:schemeClr val="bg2"/>
          </a:solidFill>
        </p:spPr>
        <p:txBody>
          <a:bodyPr tIns="684000" anchor="t" anchorCtr="0"/>
          <a:lstStyle>
            <a:lvl1pPr marL="0" indent="0" algn="ctr">
              <a:buNone/>
              <a:defRPr/>
            </a:lvl1pPr>
          </a:lstStyle>
          <a:p>
            <a:r>
              <a:rPr lang="sv-SE" dirty="0"/>
              <a:t>Infoga bild här</a:t>
            </a:r>
          </a:p>
        </p:txBody>
      </p:sp>
    </p:spTree>
    <p:extLst>
      <p:ext uri="{BB962C8B-B14F-4D97-AF65-F5344CB8AC3E}">
        <p14:creationId xmlns:p14="http://schemas.microsoft.com/office/powerpoint/2010/main" val="2115911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 punktlista i 2 spalte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1033523"/>
          </a:xfrm>
        </p:spPr>
        <p:txBody>
          <a:bodyPr lIns="0" tIns="0" rIns="0" bIns="0" anchor="t" anchorCtr="0">
            <a:noAutofit/>
          </a:bodyPr>
          <a:lstStyle>
            <a:lvl1pPr algn="l">
              <a:lnSpc>
                <a:spcPts val="7200"/>
              </a:lnSpc>
              <a:defRPr sz="7200"/>
            </a:lvl1pPr>
          </a:lstStyle>
          <a:p>
            <a:r>
              <a:rPr lang="sv-SE" dirty="0"/>
              <a:t>Skriv en rubrik</a:t>
            </a:r>
          </a:p>
        </p:txBody>
      </p:sp>
      <p:sp>
        <p:nvSpPr>
          <p:cNvPr id="9" name="Underrubrik 8">
            <a:extLst>
              <a:ext uri="{FF2B5EF4-FFF2-40B4-BE49-F238E27FC236}">
                <a16:creationId xmlns:a16="http://schemas.microsoft.com/office/drawing/2014/main" id="{0C2A2152-BCFD-3E65-ED0F-CADC07E021D2}"/>
              </a:ext>
            </a:extLst>
          </p:cNvPr>
          <p:cNvSpPr>
            <a:spLocks noGrp="1"/>
          </p:cNvSpPr>
          <p:nvPr>
            <p:ph type="subTitle" idx="1" hasCustomPrompt="1"/>
          </p:nvPr>
        </p:nvSpPr>
        <p:spPr>
          <a:xfrm>
            <a:off x="695325" y="2016000"/>
            <a:ext cx="10801350" cy="4149850"/>
          </a:xfrm>
          <a:custGeom>
            <a:avLst/>
            <a:gdLst>
              <a:gd name="connsiteX0" fmla="*/ 0 w 10801350"/>
              <a:gd name="connsiteY0" fmla="*/ 0 h 4149850"/>
              <a:gd name="connsiteX1" fmla="*/ 10801350 w 10801350"/>
              <a:gd name="connsiteY1" fmla="*/ 0 h 4149850"/>
              <a:gd name="connsiteX2" fmla="*/ 10801350 w 10801350"/>
              <a:gd name="connsiteY2" fmla="*/ 3605097 h 4149850"/>
              <a:gd name="connsiteX3" fmla="*/ 10339234 w 10801350"/>
              <a:gd name="connsiteY3" fmla="*/ 3605097 h 4149850"/>
              <a:gd name="connsiteX4" fmla="*/ 10339234 w 10801350"/>
              <a:gd name="connsiteY4" fmla="*/ 3229007 h 4149850"/>
              <a:gd name="connsiteX5" fmla="*/ 9266822 w 10801350"/>
              <a:gd name="connsiteY5" fmla="*/ 3229007 h 4149850"/>
              <a:gd name="connsiteX6" fmla="*/ 9266822 w 10801350"/>
              <a:gd name="connsiteY6" fmla="*/ 3605097 h 4149850"/>
              <a:gd name="connsiteX7" fmla="*/ 9266822 w 10801350"/>
              <a:gd name="connsiteY7" fmla="*/ 3772713 h 4149850"/>
              <a:gd name="connsiteX8" fmla="*/ 9266822 w 10801350"/>
              <a:gd name="connsiteY8" fmla="*/ 4149850 h 4149850"/>
              <a:gd name="connsiteX9" fmla="*/ 0 w 10801350"/>
              <a:gd name="connsiteY9" fmla="*/ 4149850 h 4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1350" h="4149850">
                <a:moveTo>
                  <a:pt x="0" y="0"/>
                </a:moveTo>
                <a:lnTo>
                  <a:pt x="10801350" y="0"/>
                </a:lnTo>
                <a:lnTo>
                  <a:pt x="10801350" y="3605097"/>
                </a:lnTo>
                <a:lnTo>
                  <a:pt x="10339234" y="3605097"/>
                </a:lnTo>
                <a:lnTo>
                  <a:pt x="10339234" y="3229007"/>
                </a:lnTo>
                <a:lnTo>
                  <a:pt x="9266822" y="3229007"/>
                </a:lnTo>
                <a:lnTo>
                  <a:pt x="9266822" y="3605097"/>
                </a:lnTo>
                <a:lnTo>
                  <a:pt x="9266822" y="3772713"/>
                </a:lnTo>
                <a:lnTo>
                  <a:pt x="9266822" y="4149850"/>
                </a:lnTo>
                <a:lnTo>
                  <a:pt x="0" y="4149850"/>
                </a:lnTo>
                <a:close/>
              </a:path>
            </a:pathLst>
          </a:custGeom>
          <a:solidFill>
            <a:schemeClr val="bg1"/>
          </a:solidFill>
        </p:spPr>
        <p:txBody>
          <a:bodyPr wrap="square" lIns="0" tIns="0" rIns="0" bIns="0" numCol="1" spcCol="324000">
            <a:noAutofit/>
          </a:bodyPr>
          <a:lstStyle>
            <a:lvl1pPr marL="324000" indent="-324000" algn="l">
              <a:lnSpc>
                <a:spcPts val="2300"/>
              </a:lnSpc>
              <a:spcBef>
                <a:spcPts val="0"/>
              </a:spcBef>
              <a:spcAft>
                <a:spcPts val="1400"/>
              </a:spcAft>
              <a:buFont typeface="Arial" panose="020B0604020202020204" pitchFamily="34" charset="0"/>
              <a:buChar char="•"/>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punkter här</a:t>
            </a:r>
          </a:p>
        </p:txBody>
      </p:sp>
      <p:pic>
        <p:nvPicPr>
          <p:cNvPr id="10" name="Bildobjekt 9">
            <a:extLst>
              <a:ext uri="{FF2B5EF4-FFF2-40B4-BE49-F238E27FC236}">
                <a16:creationId xmlns:a16="http://schemas.microsoft.com/office/drawing/2014/main" id="{E547CDC2-546D-4F70-6732-46103FD9C68B}"/>
              </a:ext>
            </a:extLst>
          </p:cNvPr>
          <p:cNvPicPr>
            <a:picLocks noChangeAspect="1"/>
          </p:cNvPicPr>
          <p:nvPr userDrawn="1"/>
        </p:nvPicPr>
        <p:blipFill>
          <a:blip r:embed="rId2"/>
          <a:stretch>
            <a:fillRect/>
          </a:stretch>
        </p:blipFill>
        <p:spPr>
          <a:xfrm>
            <a:off x="9937384" y="5235734"/>
            <a:ext cx="1559291" cy="936000"/>
          </a:xfrm>
          <a:prstGeom prst="rect">
            <a:avLst/>
          </a:prstGeom>
        </p:spPr>
      </p:pic>
    </p:spTree>
    <p:extLst>
      <p:ext uri="{BB962C8B-B14F-4D97-AF65-F5344CB8AC3E}">
        <p14:creationId xmlns:p14="http://schemas.microsoft.com/office/powerpoint/2010/main" val="1467903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 text i 2 spalte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1033523"/>
          </a:xfrm>
        </p:spPr>
        <p:txBody>
          <a:bodyPr lIns="0" tIns="0" rIns="0" bIns="0" anchor="t" anchorCtr="0">
            <a:noAutofit/>
          </a:bodyPr>
          <a:lstStyle>
            <a:lvl1pPr algn="l">
              <a:lnSpc>
                <a:spcPts val="7200"/>
              </a:lnSpc>
              <a:defRPr sz="7200"/>
            </a:lvl1pPr>
          </a:lstStyle>
          <a:p>
            <a:r>
              <a:rPr lang="sv-SE" dirty="0"/>
              <a:t>Skriv en rubrik</a:t>
            </a:r>
          </a:p>
        </p:txBody>
      </p:sp>
      <p:sp>
        <p:nvSpPr>
          <p:cNvPr id="9" name="Frihandsfigur 8">
            <a:extLst>
              <a:ext uri="{FF2B5EF4-FFF2-40B4-BE49-F238E27FC236}">
                <a16:creationId xmlns:a16="http://schemas.microsoft.com/office/drawing/2014/main" id="{E15785E9-2A83-04C9-DCB6-870E2641240B}"/>
              </a:ext>
            </a:extLst>
          </p:cNvPr>
          <p:cNvSpPr/>
          <p:nvPr/>
        </p:nvSpPr>
        <p:spPr>
          <a:xfrm>
            <a:off x="11496676" y="5614857"/>
            <a:ext cx="845" cy="549934"/>
          </a:xfrm>
          <a:custGeom>
            <a:avLst/>
            <a:gdLst>
              <a:gd name="connsiteX0" fmla="*/ 0 w 845"/>
              <a:gd name="connsiteY0" fmla="*/ 0 h 549934"/>
              <a:gd name="connsiteX1" fmla="*/ 845 w 845"/>
              <a:gd name="connsiteY1" fmla="*/ 0 h 549934"/>
              <a:gd name="connsiteX2" fmla="*/ 845 w 845"/>
              <a:gd name="connsiteY2" fmla="*/ 549934 h 549934"/>
              <a:gd name="connsiteX3" fmla="*/ 0 w 845"/>
              <a:gd name="connsiteY3" fmla="*/ 549934 h 549934"/>
            </a:gdLst>
            <a:ahLst/>
            <a:cxnLst>
              <a:cxn ang="0">
                <a:pos x="connsiteX0" y="connsiteY0"/>
              </a:cxn>
              <a:cxn ang="0">
                <a:pos x="connsiteX1" y="connsiteY1"/>
              </a:cxn>
              <a:cxn ang="0">
                <a:pos x="connsiteX2" y="connsiteY2"/>
              </a:cxn>
              <a:cxn ang="0">
                <a:pos x="connsiteX3" y="connsiteY3"/>
              </a:cxn>
            </a:cxnLst>
            <a:rect l="l" t="t" r="r" b="b"/>
            <a:pathLst>
              <a:path w="845" h="549934">
                <a:moveTo>
                  <a:pt x="0" y="0"/>
                </a:moveTo>
                <a:lnTo>
                  <a:pt x="845" y="0"/>
                </a:lnTo>
                <a:lnTo>
                  <a:pt x="845" y="549934"/>
                </a:lnTo>
                <a:lnTo>
                  <a:pt x="0" y="549934"/>
                </a:lnTo>
                <a:close/>
              </a:path>
            </a:pathLst>
          </a:custGeom>
          <a:solidFill>
            <a:srgbClr val="000000"/>
          </a:solidFill>
          <a:ln w="2105" cap="flat">
            <a:noFill/>
            <a:prstDash val="solid"/>
            <a:miter/>
          </a:ln>
        </p:spPr>
        <p:txBody>
          <a:bodyPr rtlCol="0" anchor="ctr"/>
          <a:lstStyle/>
          <a:p>
            <a:endParaRPr lang="sv-SE"/>
          </a:p>
        </p:txBody>
      </p:sp>
      <p:pic>
        <p:nvPicPr>
          <p:cNvPr id="10" name="Bildobjekt 9">
            <a:extLst>
              <a:ext uri="{FF2B5EF4-FFF2-40B4-BE49-F238E27FC236}">
                <a16:creationId xmlns:a16="http://schemas.microsoft.com/office/drawing/2014/main" id="{E6CC829D-DE2C-B0CC-B8F7-68073F9B20D7}"/>
              </a:ext>
            </a:extLst>
          </p:cNvPr>
          <p:cNvPicPr>
            <a:picLocks noChangeAspect="1"/>
          </p:cNvPicPr>
          <p:nvPr userDrawn="1"/>
        </p:nvPicPr>
        <p:blipFill>
          <a:blip r:embed="rId2"/>
          <a:stretch>
            <a:fillRect/>
          </a:stretch>
        </p:blipFill>
        <p:spPr>
          <a:xfrm>
            <a:off x="9937384" y="5235734"/>
            <a:ext cx="1559291" cy="936000"/>
          </a:xfrm>
          <a:prstGeom prst="rect">
            <a:avLst/>
          </a:prstGeom>
        </p:spPr>
      </p:pic>
      <p:sp>
        <p:nvSpPr>
          <p:cNvPr id="17" name="Platshållare för text 16">
            <a:extLst>
              <a:ext uri="{FF2B5EF4-FFF2-40B4-BE49-F238E27FC236}">
                <a16:creationId xmlns:a16="http://schemas.microsoft.com/office/drawing/2014/main" id="{E6E5BF0E-A9A4-14ED-B9C0-F404BB76ED28}"/>
              </a:ext>
            </a:extLst>
          </p:cNvPr>
          <p:cNvSpPr>
            <a:spLocks noGrp="1"/>
          </p:cNvSpPr>
          <p:nvPr>
            <p:ph type="body" sz="quarter" idx="10"/>
          </p:nvPr>
        </p:nvSpPr>
        <p:spPr>
          <a:xfrm>
            <a:off x="695325" y="2002421"/>
            <a:ext cx="10801350" cy="4163430"/>
          </a:xfrm>
          <a:custGeom>
            <a:avLst/>
            <a:gdLst>
              <a:gd name="connsiteX0" fmla="*/ 0 w 10801350"/>
              <a:gd name="connsiteY0" fmla="*/ 0 h 4163430"/>
              <a:gd name="connsiteX1" fmla="*/ 10801350 w 10801350"/>
              <a:gd name="connsiteY1" fmla="*/ 0 h 4163430"/>
              <a:gd name="connsiteX2" fmla="*/ 10801350 w 10801350"/>
              <a:gd name="connsiteY2" fmla="*/ 2476982 h 4163430"/>
              <a:gd name="connsiteX3" fmla="*/ 8552847 w 10801350"/>
              <a:gd name="connsiteY3" fmla="*/ 2476982 h 4163430"/>
              <a:gd name="connsiteX4" fmla="*/ 8552847 w 10801350"/>
              <a:gd name="connsiteY4" fmla="*/ 4163429 h 4163430"/>
              <a:gd name="connsiteX5" fmla="*/ 10801350 w 10801350"/>
              <a:gd name="connsiteY5" fmla="*/ 4163429 h 4163430"/>
              <a:gd name="connsiteX6" fmla="*/ 10801350 w 10801350"/>
              <a:gd name="connsiteY6" fmla="*/ 4163430 h 4163430"/>
              <a:gd name="connsiteX7" fmla="*/ 0 w 10801350"/>
              <a:gd name="connsiteY7" fmla="*/ 4163430 h 416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1350" h="4163430">
                <a:moveTo>
                  <a:pt x="0" y="0"/>
                </a:moveTo>
                <a:lnTo>
                  <a:pt x="10801350" y="0"/>
                </a:lnTo>
                <a:lnTo>
                  <a:pt x="10801350" y="2476982"/>
                </a:lnTo>
                <a:lnTo>
                  <a:pt x="8552847" y="2476982"/>
                </a:lnTo>
                <a:lnTo>
                  <a:pt x="8552847" y="4163429"/>
                </a:lnTo>
                <a:lnTo>
                  <a:pt x="10801350" y="4163429"/>
                </a:lnTo>
                <a:lnTo>
                  <a:pt x="10801350" y="4163430"/>
                </a:lnTo>
                <a:lnTo>
                  <a:pt x="0" y="4163430"/>
                </a:lnTo>
                <a:close/>
              </a:path>
            </a:pathLst>
          </a:custGeom>
          <a:solidFill>
            <a:schemeClr val="bg1"/>
          </a:solidFill>
        </p:spPr>
        <p:txBody>
          <a:bodyPr wrap="square" lIns="0" tIns="0" rIns="0" bIns="0" numCol="2" spcCol="32400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681857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xempelsida - digram">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1033523"/>
          </a:xfrm>
        </p:spPr>
        <p:txBody>
          <a:bodyPr lIns="0" tIns="0" rIns="0" bIns="0" anchor="t" anchorCtr="0">
            <a:noAutofit/>
          </a:bodyPr>
          <a:lstStyle>
            <a:lvl1pPr algn="l">
              <a:lnSpc>
                <a:spcPts val="7200"/>
              </a:lnSpc>
              <a:defRPr sz="7200"/>
            </a:lvl1pPr>
          </a:lstStyle>
          <a:p>
            <a:r>
              <a:rPr lang="sv-SE" dirty="0"/>
              <a:t>Skriv en rubrik</a:t>
            </a:r>
          </a:p>
        </p:txBody>
      </p:sp>
    </p:spTree>
    <p:extLst>
      <p:ext uri="{BB962C8B-B14F-4D97-AF65-F5344CB8AC3E}">
        <p14:creationId xmlns:p14="http://schemas.microsoft.com/office/powerpoint/2010/main" val="4022073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bg2"/>
        </a:solidFill>
        <a:effectLst/>
      </p:bgPr>
    </p:bg>
    <p:spTree>
      <p:nvGrpSpPr>
        <p:cNvPr id="1" name=""/>
        <p:cNvGrpSpPr/>
        <p:nvPr/>
      </p:nvGrpSpPr>
      <p:grpSpPr>
        <a:xfrm>
          <a:off x="0" y="0"/>
          <a:ext cx="0" cy="0"/>
          <a:chOff x="0" y="0"/>
          <a:chExt cx="0" cy="0"/>
        </a:xfrm>
      </p:grpSpPr>
      <p:sp>
        <p:nvSpPr>
          <p:cNvPr id="4" name="Platshållare för media 3">
            <a:extLst>
              <a:ext uri="{FF2B5EF4-FFF2-40B4-BE49-F238E27FC236}">
                <a16:creationId xmlns:a16="http://schemas.microsoft.com/office/drawing/2014/main" id="{C66DDE45-1FAC-1DB9-FA85-221FD8F459B0}"/>
              </a:ext>
            </a:extLst>
          </p:cNvPr>
          <p:cNvSpPr>
            <a:spLocks noGrp="1"/>
          </p:cNvSpPr>
          <p:nvPr>
            <p:ph type="media" sz="quarter" idx="10" hasCustomPrompt="1"/>
          </p:nvPr>
        </p:nvSpPr>
        <p:spPr>
          <a:xfrm>
            <a:off x="0" y="0"/>
            <a:ext cx="12192000" cy="6858000"/>
          </a:xfrm>
          <a:solidFill>
            <a:schemeClr val="bg2"/>
          </a:solidFill>
        </p:spPr>
        <p:txBody>
          <a:bodyPr lIns="720000" tIns="684000"/>
          <a:lstStyle>
            <a:lvl1pPr marL="0" indent="0">
              <a:buNone/>
              <a:defRPr/>
            </a:lvl1pPr>
          </a:lstStyle>
          <a:p>
            <a:r>
              <a:rPr lang="sv-SE" dirty="0"/>
              <a:t>Infoga film</a:t>
            </a:r>
          </a:p>
        </p:txBody>
      </p:sp>
    </p:spTree>
    <p:extLst>
      <p:ext uri="{BB962C8B-B14F-4D97-AF65-F5344CB8AC3E}">
        <p14:creationId xmlns:p14="http://schemas.microsoft.com/office/powerpoint/2010/main" val="1930118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sidesbild">
    <p:bg>
      <p:bgPr>
        <a:solidFill>
          <a:schemeClr val="bg2"/>
        </a:solidFill>
        <a:effectLst/>
      </p:bgPr>
    </p:bg>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A5D044AA-69EE-BE9E-31BF-74BA196FE160}"/>
              </a:ext>
            </a:extLst>
          </p:cNvPr>
          <p:cNvSpPr>
            <a:spLocks noGrp="1"/>
          </p:cNvSpPr>
          <p:nvPr>
            <p:ph type="pic" sz="quarter" idx="10" hasCustomPrompt="1"/>
          </p:nvPr>
        </p:nvSpPr>
        <p:spPr>
          <a:xfrm>
            <a:off x="0" y="0"/>
            <a:ext cx="12192000" cy="6858000"/>
          </a:xfrm>
          <a:custGeom>
            <a:avLst/>
            <a:gdLst>
              <a:gd name="connsiteX0" fmla="*/ 9950400 w 12192000"/>
              <a:gd name="connsiteY0" fmla="*/ 5234400 h 6858000"/>
              <a:gd name="connsiteX1" fmla="*/ 9950400 w 12192000"/>
              <a:gd name="connsiteY1" fmla="*/ 5616646 h 6858000"/>
              <a:gd name="connsiteX2" fmla="*/ 9950400 w 12192000"/>
              <a:gd name="connsiteY2" fmla="*/ 5787007 h 6858000"/>
              <a:gd name="connsiteX3" fmla="*/ 9950400 w 12192000"/>
              <a:gd name="connsiteY3" fmla="*/ 6170318 h 6858000"/>
              <a:gd name="connsiteX4" fmla="*/ 11510051 w 12192000"/>
              <a:gd name="connsiteY4" fmla="*/ 6170318 h 6858000"/>
              <a:gd name="connsiteX5" fmla="*/ 11510051 w 12192000"/>
              <a:gd name="connsiteY5" fmla="*/ 5616646 h 6858000"/>
              <a:gd name="connsiteX6" fmla="*/ 11040369 w 12192000"/>
              <a:gd name="connsiteY6" fmla="*/ 5616646 h 6858000"/>
              <a:gd name="connsiteX7" fmla="*/ 11040369 w 12192000"/>
              <a:gd name="connsiteY7" fmla="*/ 523440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9950400" y="5234400"/>
                </a:moveTo>
                <a:lnTo>
                  <a:pt x="9950400" y="5616646"/>
                </a:lnTo>
                <a:lnTo>
                  <a:pt x="9950400" y="5787007"/>
                </a:lnTo>
                <a:lnTo>
                  <a:pt x="9950400" y="6170318"/>
                </a:lnTo>
                <a:lnTo>
                  <a:pt x="11510051" y="6170318"/>
                </a:lnTo>
                <a:lnTo>
                  <a:pt x="11510051" y="5616646"/>
                </a:lnTo>
                <a:lnTo>
                  <a:pt x="11040369" y="5616646"/>
                </a:lnTo>
                <a:lnTo>
                  <a:pt x="11040369" y="5234400"/>
                </a:lnTo>
                <a:close/>
                <a:moveTo>
                  <a:pt x="0" y="0"/>
                </a:moveTo>
                <a:lnTo>
                  <a:pt x="12192000" y="0"/>
                </a:lnTo>
                <a:lnTo>
                  <a:pt x="12192000" y="6858000"/>
                </a:lnTo>
                <a:lnTo>
                  <a:pt x="0" y="6858000"/>
                </a:lnTo>
                <a:close/>
              </a:path>
            </a:pathLst>
          </a:custGeom>
          <a:solidFill>
            <a:schemeClr val="bg2"/>
          </a:solidFill>
        </p:spPr>
        <p:txBody>
          <a:bodyPr wrap="square" lIns="684000" tIns="684000" rIns="684000" bIns="684000">
            <a:noAutofit/>
          </a:bodyPr>
          <a:lstStyle>
            <a:lvl1pPr marL="0" indent="0">
              <a:buNone/>
              <a:defRPr/>
            </a:lvl1pPr>
          </a:lstStyle>
          <a:p>
            <a:r>
              <a:rPr lang="sv-SE" dirty="0"/>
              <a:t>Infoga bild</a:t>
            </a:r>
          </a:p>
        </p:txBody>
      </p:sp>
      <p:pic>
        <p:nvPicPr>
          <p:cNvPr id="3" name="Bildobjekt 2">
            <a:extLst>
              <a:ext uri="{FF2B5EF4-FFF2-40B4-BE49-F238E27FC236}">
                <a16:creationId xmlns:a16="http://schemas.microsoft.com/office/drawing/2014/main" id="{314DB9F0-02FF-3BBD-A9C6-27CE861D5E2E}"/>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2090237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Stor rubrik - vit bg">
    <p:bg>
      <p:bgPr>
        <a:solidFill>
          <a:schemeClr val="tx2"/>
        </a:solidFill>
        <a:effectLst/>
      </p:bgPr>
    </p:bg>
    <p:spTree>
      <p:nvGrpSpPr>
        <p:cNvPr id="1" name=""/>
        <p:cNvGrpSpPr/>
        <p:nvPr/>
      </p:nvGrpSpPr>
      <p:grpSpPr>
        <a:xfrm>
          <a:off x="0" y="0"/>
          <a:ext cx="0" cy="0"/>
          <a:chOff x="0" y="0"/>
          <a:chExt cx="0" cy="0"/>
        </a:xfrm>
      </p:grpSpPr>
      <p:sp>
        <p:nvSpPr>
          <p:cNvPr id="8" name="Bild 4">
            <a:extLst>
              <a:ext uri="{FF2B5EF4-FFF2-40B4-BE49-F238E27FC236}">
                <a16:creationId xmlns:a16="http://schemas.microsoft.com/office/drawing/2014/main" id="{40832337-FAC2-3590-C109-27314FF07C2C}"/>
              </a:ext>
            </a:extLst>
          </p:cNvPr>
          <p:cNvSpPr/>
          <p:nvPr userDrawn="1"/>
        </p:nvSpPr>
        <p:spPr>
          <a:xfrm>
            <a:off x="4978448" y="1396568"/>
            <a:ext cx="2235175" cy="4071634"/>
          </a:xfrm>
          <a:custGeom>
            <a:avLst/>
            <a:gdLst>
              <a:gd name="connsiteX0" fmla="*/ 248357 w 2235175"/>
              <a:gd name="connsiteY0" fmla="*/ 3007691 h 4071634"/>
              <a:gd name="connsiteX1" fmla="*/ 248357 w 2235175"/>
              <a:gd name="connsiteY1" fmla="*/ 0 h 4071634"/>
              <a:gd name="connsiteX2" fmla="*/ 372517 w 2235175"/>
              <a:gd name="connsiteY2" fmla="*/ 0 h 4071634"/>
              <a:gd name="connsiteX3" fmla="*/ 372517 w 2235175"/>
              <a:gd name="connsiteY3" fmla="*/ 3007691 h 4071634"/>
              <a:gd name="connsiteX4" fmla="*/ 1117588 w 2235175"/>
              <a:gd name="connsiteY4" fmla="*/ 3716998 h 4071634"/>
              <a:gd name="connsiteX5" fmla="*/ 1862658 w 2235175"/>
              <a:gd name="connsiteY5" fmla="*/ 3007691 h 4071634"/>
              <a:gd name="connsiteX6" fmla="*/ 1862658 w 2235175"/>
              <a:gd name="connsiteY6" fmla="*/ 0 h 4071634"/>
              <a:gd name="connsiteX7" fmla="*/ 1986818 w 2235175"/>
              <a:gd name="connsiteY7" fmla="*/ 0 h 4071634"/>
              <a:gd name="connsiteX8" fmla="*/ 1986818 w 2235175"/>
              <a:gd name="connsiteY8" fmla="*/ 3007691 h 4071634"/>
              <a:gd name="connsiteX9" fmla="*/ 1117588 w 2235175"/>
              <a:gd name="connsiteY9" fmla="*/ 3835199 h 4071634"/>
              <a:gd name="connsiteX10" fmla="*/ 248357 w 2235175"/>
              <a:gd name="connsiteY10" fmla="*/ 3007691 h 4071634"/>
              <a:gd name="connsiteX11" fmla="*/ 1117588 w 2235175"/>
              <a:gd name="connsiteY11" fmla="*/ 3598763 h 4071634"/>
              <a:gd name="connsiteX12" fmla="*/ 1738462 w 2235175"/>
              <a:gd name="connsiteY12" fmla="*/ 3007657 h 4071634"/>
              <a:gd name="connsiteX13" fmla="*/ 1738462 w 2235175"/>
              <a:gd name="connsiteY13" fmla="*/ 0 h 4071634"/>
              <a:gd name="connsiteX14" fmla="*/ 1614301 w 2235175"/>
              <a:gd name="connsiteY14" fmla="*/ 0 h 4071634"/>
              <a:gd name="connsiteX15" fmla="*/ 1614301 w 2235175"/>
              <a:gd name="connsiteY15" fmla="*/ 3007691 h 4071634"/>
              <a:gd name="connsiteX16" fmla="*/ 1117588 w 2235175"/>
              <a:gd name="connsiteY16" fmla="*/ 3480562 h 4071634"/>
              <a:gd name="connsiteX17" fmla="*/ 620874 w 2235175"/>
              <a:gd name="connsiteY17" fmla="*/ 3007691 h 4071634"/>
              <a:gd name="connsiteX18" fmla="*/ 620874 w 2235175"/>
              <a:gd name="connsiteY18" fmla="*/ 0 h 4071634"/>
              <a:gd name="connsiteX19" fmla="*/ 496714 w 2235175"/>
              <a:gd name="connsiteY19" fmla="*/ 0 h 4071634"/>
              <a:gd name="connsiteX20" fmla="*/ 496714 w 2235175"/>
              <a:gd name="connsiteY20" fmla="*/ 3007691 h 4071634"/>
              <a:gd name="connsiteX21" fmla="*/ 1117588 w 2235175"/>
              <a:gd name="connsiteY21" fmla="*/ 3598797 h 4071634"/>
              <a:gd name="connsiteX22" fmla="*/ 1117588 w 2235175"/>
              <a:gd name="connsiteY22" fmla="*/ 3362362 h 4071634"/>
              <a:gd name="connsiteX23" fmla="*/ 1490141 w 2235175"/>
              <a:gd name="connsiteY23" fmla="*/ 3007691 h 4071634"/>
              <a:gd name="connsiteX24" fmla="*/ 1490141 w 2235175"/>
              <a:gd name="connsiteY24" fmla="*/ 0 h 4071634"/>
              <a:gd name="connsiteX25" fmla="*/ 1365980 w 2235175"/>
              <a:gd name="connsiteY25" fmla="*/ 0 h 4071634"/>
              <a:gd name="connsiteX26" fmla="*/ 1365980 w 2235175"/>
              <a:gd name="connsiteY26" fmla="*/ 3007691 h 4071634"/>
              <a:gd name="connsiteX27" fmla="*/ 1117623 w 2235175"/>
              <a:gd name="connsiteY27" fmla="*/ 3244161 h 4071634"/>
              <a:gd name="connsiteX28" fmla="*/ 869267 w 2235175"/>
              <a:gd name="connsiteY28" fmla="*/ 3007691 h 4071634"/>
              <a:gd name="connsiteX29" fmla="*/ 869267 w 2235175"/>
              <a:gd name="connsiteY29" fmla="*/ 0 h 4071634"/>
              <a:gd name="connsiteX30" fmla="*/ 745106 w 2235175"/>
              <a:gd name="connsiteY30" fmla="*/ 0 h 4071634"/>
              <a:gd name="connsiteX31" fmla="*/ 745106 w 2235175"/>
              <a:gd name="connsiteY31" fmla="*/ 3007691 h 4071634"/>
              <a:gd name="connsiteX32" fmla="*/ 1117659 w 2235175"/>
              <a:gd name="connsiteY32" fmla="*/ 3362362 h 4071634"/>
              <a:gd name="connsiteX33" fmla="*/ 2110979 w 2235175"/>
              <a:gd name="connsiteY33" fmla="*/ 0 h 4071634"/>
              <a:gd name="connsiteX34" fmla="*/ 2110979 w 2235175"/>
              <a:gd name="connsiteY34" fmla="*/ 3007691 h 4071634"/>
              <a:gd name="connsiteX35" fmla="*/ 1117588 w 2235175"/>
              <a:gd name="connsiteY35" fmla="*/ 3953433 h 4071634"/>
              <a:gd name="connsiteX36" fmla="*/ 124161 w 2235175"/>
              <a:gd name="connsiteY36" fmla="*/ 3007691 h 4071634"/>
              <a:gd name="connsiteX37" fmla="*/ 124161 w 2235175"/>
              <a:gd name="connsiteY37" fmla="*/ 0 h 4071634"/>
              <a:gd name="connsiteX38" fmla="*/ 0 w 2235175"/>
              <a:gd name="connsiteY38" fmla="*/ 0 h 4071634"/>
              <a:gd name="connsiteX39" fmla="*/ 0 w 2235175"/>
              <a:gd name="connsiteY39" fmla="*/ 3007691 h 4071634"/>
              <a:gd name="connsiteX40" fmla="*/ 1117588 w 2235175"/>
              <a:gd name="connsiteY40" fmla="*/ 4071635 h 4071634"/>
              <a:gd name="connsiteX41" fmla="*/ 1117588 w 2235175"/>
              <a:gd name="connsiteY41" fmla="*/ 4071635 h 4071634"/>
              <a:gd name="connsiteX42" fmla="*/ 2235175 w 2235175"/>
              <a:gd name="connsiteY42" fmla="*/ 3007691 h 4071634"/>
              <a:gd name="connsiteX43" fmla="*/ 2235175 w 2235175"/>
              <a:gd name="connsiteY43" fmla="*/ 0 h 4071634"/>
              <a:gd name="connsiteX44" fmla="*/ 2111015 w 2235175"/>
              <a:gd name="connsiteY44" fmla="*/ 0 h 407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5175" h="4071634">
                <a:moveTo>
                  <a:pt x="248357" y="3007691"/>
                </a:moveTo>
                <a:lnTo>
                  <a:pt x="248357" y="0"/>
                </a:lnTo>
                <a:lnTo>
                  <a:pt x="372517" y="0"/>
                </a:lnTo>
                <a:lnTo>
                  <a:pt x="372517" y="3007691"/>
                </a:lnTo>
                <a:cubicBezTo>
                  <a:pt x="372517" y="3398809"/>
                  <a:pt x="706749" y="3716998"/>
                  <a:pt x="1117588" y="3716998"/>
                </a:cubicBezTo>
                <a:cubicBezTo>
                  <a:pt x="1528426" y="3716998"/>
                  <a:pt x="1862658" y="3398809"/>
                  <a:pt x="1862658" y="3007691"/>
                </a:cubicBezTo>
                <a:lnTo>
                  <a:pt x="1862658" y="0"/>
                </a:lnTo>
                <a:lnTo>
                  <a:pt x="1986818" y="0"/>
                </a:lnTo>
                <a:lnTo>
                  <a:pt x="1986818" y="3007691"/>
                </a:lnTo>
                <a:cubicBezTo>
                  <a:pt x="1986818" y="3463967"/>
                  <a:pt x="1596870" y="3835199"/>
                  <a:pt x="1117588" y="3835199"/>
                </a:cubicBezTo>
                <a:cubicBezTo>
                  <a:pt x="638306" y="3835199"/>
                  <a:pt x="248357" y="3463967"/>
                  <a:pt x="248357" y="3007691"/>
                </a:cubicBezTo>
                <a:close/>
                <a:moveTo>
                  <a:pt x="1117588" y="3598763"/>
                </a:moveTo>
                <a:cubicBezTo>
                  <a:pt x="1459947" y="3598763"/>
                  <a:pt x="1738462" y="3333583"/>
                  <a:pt x="1738462" y="3007657"/>
                </a:cubicBezTo>
                <a:lnTo>
                  <a:pt x="1738462" y="0"/>
                </a:lnTo>
                <a:lnTo>
                  <a:pt x="1614301" y="0"/>
                </a:lnTo>
                <a:lnTo>
                  <a:pt x="1614301" y="3007691"/>
                </a:lnTo>
                <a:cubicBezTo>
                  <a:pt x="1614301" y="3268425"/>
                  <a:pt x="1391468" y="3480562"/>
                  <a:pt x="1117588" y="3480562"/>
                </a:cubicBezTo>
                <a:cubicBezTo>
                  <a:pt x="843707" y="3480562"/>
                  <a:pt x="620874" y="3268425"/>
                  <a:pt x="620874" y="3007691"/>
                </a:cubicBezTo>
                <a:lnTo>
                  <a:pt x="620874" y="0"/>
                </a:lnTo>
                <a:lnTo>
                  <a:pt x="496714" y="0"/>
                </a:lnTo>
                <a:lnTo>
                  <a:pt x="496714" y="3007691"/>
                </a:lnTo>
                <a:cubicBezTo>
                  <a:pt x="496714" y="3333617"/>
                  <a:pt x="775228" y="3598797"/>
                  <a:pt x="1117588" y="3598797"/>
                </a:cubicBezTo>
                <a:close/>
                <a:moveTo>
                  <a:pt x="1117588" y="3362362"/>
                </a:moveTo>
                <a:cubicBezTo>
                  <a:pt x="1322989" y="3362362"/>
                  <a:pt x="1490141" y="3203267"/>
                  <a:pt x="1490141" y="3007691"/>
                </a:cubicBezTo>
                <a:lnTo>
                  <a:pt x="1490141" y="0"/>
                </a:lnTo>
                <a:lnTo>
                  <a:pt x="1365980" y="0"/>
                </a:lnTo>
                <a:lnTo>
                  <a:pt x="1365980" y="3007691"/>
                </a:lnTo>
                <a:cubicBezTo>
                  <a:pt x="1365980" y="3138075"/>
                  <a:pt x="1254546" y="3244161"/>
                  <a:pt x="1117623" y="3244161"/>
                </a:cubicBezTo>
                <a:cubicBezTo>
                  <a:pt x="980701" y="3244161"/>
                  <a:pt x="869267" y="3138075"/>
                  <a:pt x="869267" y="3007691"/>
                </a:cubicBezTo>
                <a:lnTo>
                  <a:pt x="869267" y="0"/>
                </a:lnTo>
                <a:lnTo>
                  <a:pt x="745106" y="0"/>
                </a:lnTo>
                <a:lnTo>
                  <a:pt x="745106" y="3007691"/>
                </a:lnTo>
                <a:cubicBezTo>
                  <a:pt x="745106" y="3203233"/>
                  <a:pt x="912222" y="3362362"/>
                  <a:pt x="1117659" y="3362362"/>
                </a:cubicBezTo>
                <a:close/>
                <a:moveTo>
                  <a:pt x="2110979" y="0"/>
                </a:moveTo>
                <a:lnTo>
                  <a:pt x="2110979" y="3007691"/>
                </a:lnTo>
                <a:cubicBezTo>
                  <a:pt x="2110979" y="3529160"/>
                  <a:pt x="1665349" y="3953433"/>
                  <a:pt x="1117588" y="3953433"/>
                </a:cubicBezTo>
                <a:cubicBezTo>
                  <a:pt x="569827" y="3953433"/>
                  <a:pt x="124161" y="3529160"/>
                  <a:pt x="124161" y="3007691"/>
                </a:cubicBezTo>
                <a:lnTo>
                  <a:pt x="124161" y="0"/>
                </a:lnTo>
                <a:lnTo>
                  <a:pt x="0" y="0"/>
                </a:lnTo>
                <a:lnTo>
                  <a:pt x="0" y="3007691"/>
                </a:lnTo>
                <a:cubicBezTo>
                  <a:pt x="0" y="3595302"/>
                  <a:pt x="500350" y="4071635"/>
                  <a:pt x="1117588" y="4071635"/>
                </a:cubicBezTo>
                <a:lnTo>
                  <a:pt x="1117588" y="4071635"/>
                </a:lnTo>
                <a:cubicBezTo>
                  <a:pt x="1734826" y="4071635"/>
                  <a:pt x="2235175" y="3595302"/>
                  <a:pt x="2235175" y="3007691"/>
                </a:cubicBezTo>
                <a:lnTo>
                  <a:pt x="2235175" y="0"/>
                </a:lnTo>
                <a:lnTo>
                  <a:pt x="2111015" y="0"/>
                </a:lnTo>
                <a:close/>
              </a:path>
            </a:pathLst>
          </a:custGeom>
          <a:solidFill>
            <a:schemeClr val="bg1"/>
          </a:solidFill>
          <a:ln w="3555" cap="flat">
            <a:noFill/>
            <a:prstDash val="solid"/>
            <a:miter/>
          </a:ln>
        </p:spPr>
        <p:txBody>
          <a:bodyPr rtlCol="0" anchor="ctr"/>
          <a:lstStyle/>
          <a:p>
            <a:endParaRPr lang="sv-SE" dirty="0"/>
          </a:p>
        </p:txBody>
      </p:sp>
    </p:spTree>
    <p:extLst>
      <p:ext uri="{BB962C8B-B14F-4D97-AF65-F5344CB8AC3E}">
        <p14:creationId xmlns:p14="http://schemas.microsoft.com/office/powerpoint/2010/main" val="398584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or rubrik - ljuslila">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4" name="Underrubrik 2">
            <a:extLst>
              <a:ext uri="{FF2B5EF4-FFF2-40B4-BE49-F238E27FC236}">
                <a16:creationId xmlns:a16="http://schemas.microsoft.com/office/drawing/2014/main" id="{DE7BEE26-17B1-BBD9-FA15-711A6E23405A}"/>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5" name="Bildobjekt 4">
            <a:extLst>
              <a:ext uri="{FF2B5EF4-FFF2-40B4-BE49-F238E27FC236}">
                <a16:creationId xmlns:a16="http://schemas.microsoft.com/office/drawing/2014/main" id="{06732E0F-6D67-C4BA-83CA-40B62BEB9989}"/>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3505863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tor rubrik - vit bg">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ED422F3-E6C3-7204-39E6-04A0705783F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68085" y="5245769"/>
            <a:ext cx="1555036" cy="936000"/>
          </a:xfrm>
          <a:prstGeom prst="rect">
            <a:avLst/>
          </a:prstGeom>
        </p:spPr>
      </p:pic>
      <p:sp>
        <p:nvSpPr>
          <p:cNvPr id="6" name="Rubrik 1">
            <a:extLst>
              <a:ext uri="{FF2B5EF4-FFF2-40B4-BE49-F238E27FC236}">
                <a16:creationId xmlns:a16="http://schemas.microsoft.com/office/drawing/2014/main" id="{04D63EE3-E245-2209-B2B6-E0EFEC578DDC}"/>
              </a:ext>
            </a:extLst>
          </p:cNvPr>
          <p:cNvSpPr>
            <a:spLocks noGrp="1"/>
          </p:cNvSpPr>
          <p:nvPr>
            <p:ph type="ctrTitle" hasCustomPrompt="1"/>
          </p:nvPr>
        </p:nvSpPr>
        <p:spPr>
          <a:xfrm>
            <a:off x="695324" y="692149"/>
            <a:ext cx="10801351" cy="3865995"/>
          </a:xfrm>
        </p:spPr>
        <p:txBody>
          <a:bodyPr lIns="0" tIns="0" rIns="0" bIns="0" anchor="t" anchorCtr="0">
            <a:noAutofit/>
          </a:bodyPr>
          <a:lstStyle>
            <a:lvl1pPr algn="l">
              <a:lnSpc>
                <a:spcPts val="14500"/>
              </a:lnSpc>
              <a:defRPr sz="14500">
                <a:solidFill>
                  <a:schemeClr val="bg1"/>
                </a:solidFill>
              </a:defRPr>
            </a:lvl1pPr>
          </a:lstStyle>
          <a:p>
            <a:r>
              <a:rPr lang="sv-SE" dirty="0"/>
              <a:t>skriv en rubrik</a:t>
            </a:r>
          </a:p>
        </p:txBody>
      </p:sp>
    </p:spTree>
    <p:extLst>
      <p:ext uri="{BB962C8B-B14F-4D97-AF65-F5344CB8AC3E}">
        <p14:creationId xmlns:p14="http://schemas.microsoft.com/office/powerpoint/2010/main" val="596978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1033523"/>
          </a:xfrm>
        </p:spPr>
        <p:txBody>
          <a:bodyPr lIns="0" tIns="0" rIns="0" bIns="0" anchor="t" anchorCtr="0">
            <a:noAutofit/>
          </a:bodyPr>
          <a:lstStyle>
            <a:lvl1pPr algn="l">
              <a:lnSpc>
                <a:spcPts val="7200"/>
              </a:lnSpc>
              <a:defRPr sz="7200"/>
            </a:lvl1pPr>
          </a:lstStyle>
          <a:p>
            <a:r>
              <a:rPr lang="sv-SE" dirty="0"/>
              <a:t>Rubrik för agendan</a:t>
            </a:r>
          </a:p>
        </p:txBody>
      </p:sp>
      <p:sp>
        <p:nvSpPr>
          <p:cNvPr id="3" name="Underrubrik 2">
            <a:extLst>
              <a:ext uri="{FF2B5EF4-FFF2-40B4-BE49-F238E27FC236}">
                <a16:creationId xmlns:a16="http://schemas.microsoft.com/office/drawing/2014/main" id="{7C567262-481E-4B05-CD90-05A6E30158F9}"/>
              </a:ext>
            </a:extLst>
          </p:cNvPr>
          <p:cNvSpPr>
            <a:spLocks noGrp="1"/>
          </p:cNvSpPr>
          <p:nvPr>
            <p:ph type="subTitle" idx="1" hasCustomPrompt="1"/>
          </p:nvPr>
        </p:nvSpPr>
        <p:spPr>
          <a:xfrm>
            <a:off x="695325" y="2014431"/>
            <a:ext cx="8565553" cy="4151420"/>
          </a:xfrm>
        </p:spPr>
        <p:txBody>
          <a:bodyPr lIns="0" tIns="0" rIns="0" bIns="0" numCol="1" spcCol="324000">
            <a:noAutofit/>
          </a:bodyPr>
          <a:lstStyle>
            <a:lvl1pPr marL="360000" indent="-360000" algn="l">
              <a:lnSpc>
                <a:spcPts val="2700"/>
              </a:lnSpc>
              <a:spcBef>
                <a:spcPts val="0"/>
              </a:spcBef>
              <a:spcAft>
                <a:spcPts val="1400"/>
              </a:spcAft>
              <a:buFont typeface="+mj-lt"/>
              <a:buAutoNum type="arabicPeriod"/>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punkter för agendan här</a:t>
            </a:r>
          </a:p>
        </p:txBody>
      </p:sp>
      <p:pic>
        <p:nvPicPr>
          <p:cNvPr id="6" name="Bildobjekt 5">
            <a:extLst>
              <a:ext uri="{FF2B5EF4-FFF2-40B4-BE49-F238E27FC236}">
                <a16:creationId xmlns:a16="http://schemas.microsoft.com/office/drawing/2014/main" id="{DA109B9B-6FFE-CDEF-DFE1-5DEB0AC730FB}"/>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3436547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1033523"/>
          </a:xfrm>
        </p:spPr>
        <p:txBody>
          <a:bodyPr lIns="0" tIns="0" rIns="0" bIns="0" anchor="t" anchorCtr="0">
            <a:noAutofit/>
          </a:bodyPr>
          <a:lstStyle>
            <a:lvl1pPr algn="l">
              <a:lnSpc>
                <a:spcPts val="7200"/>
              </a:lnSpc>
              <a:defRPr sz="7200">
                <a:solidFill>
                  <a:schemeClr val="bg1"/>
                </a:solidFill>
              </a:defRPr>
            </a:lvl1pPr>
          </a:lstStyle>
          <a:p>
            <a:r>
              <a:rPr lang="sv-SE" dirty="0"/>
              <a:t>Rubrik för agendan</a:t>
            </a:r>
          </a:p>
        </p:txBody>
      </p:sp>
      <p:sp>
        <p:nvSpPr>
          <p:cNvPr id="6" name="Underrubrik 2">
            <a:extLst>
              <a:ext uri="{FF2B5EF4-FFF2-40B4-BE49-F238E27FC236}">
                <a16:creationId xmlns:a16="http://schemas.microsoft.com/office/drawing/2014/main" id="{C1BB8183-3BB8-249E-8140-4FF7F0974AA9}"/>
              </a:ext>
            </a:extLst>
          </p:cNvPr>
          <p:cNvSpPr>
            <a:spLocks noGrp="1"/>
          </p:cNvSpPr>
          <p:nvPr>
            <p:ph type="subTitle" idx="1" hasCustomPrompt="1"/>
          </p:nvPr>
        </p:nvSpPr>
        <p:spPr>
          <a:xfrm>
            <a:off x="695325" y="2014430"/>
            <a:ext cx="8413951" cy="4151421"/>
          </a:xfrm>
        </p:spPr>
        <p:txBody>
          <a:bodyPr lIns="0" tIns="0" rIns="0" bIns="0" numCol="1" spcCol="324000">
            <a:noAutofit/>
          </a:bodyPr>
          <a:lstStyle>
            <a:lvl1pPr marL="360000" indent="-360000" algn="l">
              <a:lnSpc>
                <a:spcPts val="2700"/>
              </a:lnSpc>
              <a:spcBef>
                <a:spcPts val="0"/>
              </a:spcBef>
              <a:spcAft>
                <a:spcPts val="1400"/>
              </a:spcAft>
              <a:buFont typeface="+mj-lt"/>
              <a:buAutoNum type="arabicPeriod"/>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punkter för agendan här</a:t>
            </a:r>
          </a:p>
        </p:txBody>
      </p:sp>
      <p:pic>
        <p:nvPicPr>
          <p:cNvPr id="3" name="Bildobjekt 2">
            <a:extLst>
              <a:ext uri="{FF2B5EF4-FFF2-40B4-BE49-F238E27FC236}">
                <a16:creationId xmlns:a16="http://schemas.microsoft.com/office/drawing/2014/main" id="{7E11FA1D-5D8E-C6F3-98CF-B2DEEEFE9D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68085" y="5245769"/>
            <a:ext cx="1555036" cy="936000"/>
          </a:xfrm>
          <a:prstGeom prst="rect">
            <a:avLst/>
          </a:prstGeom>
        </p:spPr>
      </p:pic>
    </p:spTree>
    <p:extLst>
      <p:ext uri="{BB962C8B-B14F-4D97-AF65-F5344CB8AC3E}">
        <p14:creationId xmlns:p14="http://schemas.microsoft.com/office/powerpoint/2010/main" val="745118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2_Agenda">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1033523"/>
          </a:xfrm>
        </p:spPr>
        <p:txBody>
          <a:bodyPr lIns="0" tIns="0" rIns="0" bIns="0" anchor="t" anchorCtr="0">
            <a:noAutofit/>
          </a:bodyPr>
          <a:lstStyle>
            <a:lvl1pPr algn="l">
              <a:lnSpc>
                <a:spcPts val="7200"/>
              </a:lnSpc>
              <a:defRPr sz="7200">
                <a:solidFill>
                  <a:schemeClr val="tx1"/>
                </a:solidFill>
              </a:defRPr>
            </a:lvl1pPr>
          </a:lstStyle>
          <a:p>
            <a:r>
              <a:rPr lang="sv-SE" dirty="0"/>
              <a:t>Rubrik för agendan</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2014431"/>
            <a:ext cx="8565553" cy="4151420"/>
          </a:xfrm>
        </p:spPr>
        <p:txBody>
          <a:bodyPr lIns="0" tIns="0" rIns="0" bIns="0" numCol="1" spcCol="324000">
            <a:noAutofit/>
          </a:bodyPr>
          <a:lstStyle>
            <a:lvl1pPr marL="360000" indent="-360000" algn="l">
              <a:lnSpc>
                <a:spcPts val="2700"/>
              </a:lnSpc>
              <a:spcBef>
                <a:spcPts val="0"/>
              </a:spcBef>
              <a:spcAft>
                <a:spcPts val="1400"/>
              </a:spcAft>
              <a:buFont typeface="+mj-lt"/>
              <a:buAutoNum type="arabicPeriod"/>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punkter för agendan här</a:t>
            </a:r>
          </a:p>
        </p:txBody>
      </p:sp>
      <p:pic>
        <p:nvPicPr>
          <p:cNvPr id="6" name="Bildobjekt 5">
            <a:extLst>
              <a:ext uri="{FF2B5EF4-FFF2-40B4-BE49-F238E27FC236}">
                <a16:creationId xmlns:a16="http://schemas.microsoft.com/office/drawing/2014/main" id="{D58912F0-B9EE-6836-5638-9BC5D63645B3}"/>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370290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3_Agenda">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1033523"/>
          </a:xfrm>
        </p:spPr>
        <p:txBody>
          <a:bodyPr lIns="0" tIns="0" rIns="0" bIns="0" anchor="t" anchorCtr="0">
            <a:noAutofit/>
          </a:bodyPr>
          <a:lstStyle>
            <a:lvl1pPr algn="l">
              <a:lnSpc>
                <a:spcPts val="7200"/>
              </a:lnSpc>
              <a:defRPr sz="7200">
                <a:solidFill>
                  <a:schemeClr val="tx1"/>
                </a:solidFill>
              </a:defRPr>
            </a:lvl1pPr>
          </a:lstStyle>
          <a:p>
            <a:r>
              <a:rPr lang="sv-SE" dirty="0"/>
              <a:t>Rubrik för agendan</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2014431"/>
            <a:ext cx="8565553" cy="4151420"/>
          </a:xfrm>
        </p:spPr>
        <p:txBody>
          <a:bodyPr lIns="0" tIns="0" rIns="0" bIns="0" numCol="1" spcCol="324000">
            <a:noAutofit/>
          </a:bodyPr>
          <a:lstStyle>
            <a:lvl1pPr marL="360000" indent="-360000" algn="l">
              <a:lnSpc>
                <a:spcPts val="2700"/>
              </a:lnSpc>
              <a:spcBef>
                <a:spcPts val="0"/>
              </a:spcBef>
              <a:spcAft>
                <a:spcPts val="1400"/>
              </a:spcAft>
              <a:buFont typeface="+mj-lt"/>
              <a:buAutoNum type="arabicPeriod"/>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punkter för agendan här</a:t>
            </a:r>
          </a:p>
        </p:txBody>
      </p:sp>
      <p:pic>
        <p:nvPicPr>
          <p:cNvPr id="6" name="Bildobjekt 5">
            <a:extLst>
              <a:ext uri="{FF2B5EF4-FFF2-40B4-BE49-F238E27FC236}">
                <a16:creationId xmlns:a16="http://schemas.microsoft.com/office/drawing/2014/main" id="{D58912F0-B9EE-6836-5638-9BC5D63645B3}"/>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1918253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or rubrik - vit bg">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4" name="Underrubrik 2">
            <a:extLst>
              <a:ext uri="{FF2B5EF4-FFF2-40B4-BE49-F238E27FC236}">
                <a16:creationId xmlns:a16="http://schemas.microsoft.com/office/drawing/2014/main" id="{4F86D6CC-BFA4-7FD6-B9C7-6431712670F5}"/>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6" name="Bildobjekt 5">
            <a:extLst>
              <a:ext uri="{FF2B5EF4-FFF2-40B4-BE49-F238E27FC236}">
                <a16:creationId xmlns:a16="http://schemas.microsoft.com/office/drawing/2014/main" id="{657339B6-3B3D-A173-CB32-F8BC5A0DD4E2}"/>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5969446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or rubrik - gul bg">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3" name="Underrubrik 2">
            <a:extLst>
              <a:ext uri="{FF2B5EF4-FFF2-40B4-BE49-F238E27FC236}">
                <a16:creationId xmlns:a16="http://schemas.microsoft.com/office/drawing/2014/main" id="{B4448989-D817-5E95-1D06-D2B9A5B92766}"/>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7" name="Bildobjekt 6">
            <a:extLst>
              <a:ext uri="{FF2B5EF4-FFF2-40B4-BE49-F238E27FC236}">
                <a16:creationId xmlns:a16="http://schemas.microsoft.com/office/drawing/2014/main" id="{80E5F49D-55D7-7CB8-DC2F-5EBE25784187}"/>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3425840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or rubrik - ljuslila bg">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4" name="Underrubrik 2">
            <a:extLst>
              <a:ext uri="{FF2B5EF4-FFF2-40B4-BE49-F238E27FC236}">
                <a16:creationId xmlns:a16="http://schemas.microsoft.com/office/drawing/2014/main" id="{DE7BEE26-17B1-BBD9-FA15-711A6E23405A}"/>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5" name="Bildobjekt 4">
            <a:extLst>
              <a:ext uri="{FF2B5EF4-FFF2-40B4-BE49-F238E27FC236}">
                <a16:creationId xmlns:a16="http://schemas.microsoft.com/office/drawing/2014/main" id="{06732E0F-6D67-C4BA-83CA-40B62BEB9989}"/>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4130621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Stor rubrik - mörkblå bg">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3865995"/>
          </a:xfrm>
        </p:spPr>
        <p:txBody>
          <a:bodyPr lIns="0" tIns="0" rIns="0" bIns="0" anchor="t" anchorCtr="0">
            <a:noAutofit/>
          </a:bodyPr>
          <a:lstStyle>
            <a:lvl1pPr algn="l">
              <a:lnSpc>
                <a:spcPts val="14500"/>
              </a:lnSpc>
              <a:defRPr sz="14500">
                <a:solidFill>
                  <a:schemeClr val="bg1"/>
                </a:solidFill>
              </a:defRPr>
            </a:lvl1pPr>
          </a:lstStyle>
          <a:p>
            <a:r>
              <a:rPr lang="sv-SE" dirty="0"/>
              <a:t>skriv en rubrik</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4565363"/>
            <a:ext cx="8483399" cy="1600487"/>
          </a:xfrm>
        </p:spPr>
        <p:txBody>
          <a:bodyPr lIns="0" tIns="0" rIns="0" bIns="0">
            <a:noAutofit/>
          </a:bodyPr>
          <a:lstStyle>
            <a:lvl1pPr marL="0" indent="0" algn="l">
              <a:lnSpc>
                <a:spcPts val="27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5" name="Bildobjekt 4">
            <a:extLst>
              <a:ext uri="{FF2B5EF4-FFF2-40B4-BE49-F238E27FC236}">
                <a16:creationId xmlns:a16="http://schemas.microsoft.com/office/drawing/2014/main" id="{2C130888-DA6E-4661-F290-6690155524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68085" y="5245769"/>
            <a:ext cx="1555036" cy="936000"/>
          </a:xfrm>
          <a:prstGeom prst="rect">
            <a:avLst/>
          </a:prstGeom>
        </p:spPr>
      </p:pic>
    </p:spTree>
    <p:extLst>
      <p:ext uri="{BB962C8B-B14F-4D97-AF65-F5344CB8AC3E}">
        <p14:creationId xmlns:p14="http://schemas.microsoft.com/office/powerpoint/2010/main" val="842522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16EDFD-0A04-98EF-851A-8300679A0A11}"/>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348FBA7D-A554-9374-0AF6-091231B8B8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8CD51FD5-C4A6-8F81-8A1B-3E0362E181E0}"/>
              </a:ext>
            </a:extLst>
          </p:cNvPr>
          <p:cNvSpPr>
            <a:spLocks noGrp="1"/>
          </p:cNvSpPr>
          <p:nvPr>
            <p:ph type="dt" sz="half" idx="10"/>
          </p:nvPr>
        </p:nvSpPr>
        <p:spPr/>
        <p:txBody>
          <a:bodyPr/>
          <a:lstStyle/>
          <a:p>
            <a:fld id="{151ADE9A-C0DB-3541-9225-71B80A7C98B8}" type="datetimeFigureOut">
              <a:rPr lang="sv-SE" smtClean="0"/>
              <a:t>2026-05-05</a:t>
            </a:fld>
            <a:endParaRPr lang="sv-SE"/>
          </a:p>
        </p:txBody>
      </p:sp>
      <p:sp>
        <p:nvSpPr>
          <p:cNvPr id="5" name="Platshållare för sidfot 4">
            <a:extLst>
              <a:ext uri="{FF2B5EF4-FFF2-40B4-BE49-F238E27FC236}">
                <a16:creationId xmlns:a16="http://schemas.microsoft.com/office/drawing/2014/main" id="{06001C93-0A34-00DB-A495-EE3652DA18F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248BE15-15B5-AB18-F424-78DE165F6CE2}"/>
              </a:ext>
            </a:extLst>
          </p:cNvPr>
          <p:cNvSpPr>
            <a:spLocks noGrp="1"/>
          </p:cNvSpPr>
          <p:nvPr>
            <p:ph type="sldNum" sz="quarter" idx="12"/>
          </p:nvPr>
        </p:nvSpPr>
        <p:spPr/>
        <p:txBody>
          <a:bodyPr/>
          <a:lstStyle/>
          <a:p>
            <a:fld id="{C5F998E4-1D7B-334E-A426-EDEE3DFCBC47}" type="slidenum">
              <a:rPr lang="sv-SE" smtClean="0"/>
              <a:t>‹#›</a:t>
            </a:fld>
            <a:endParaRPr lang="sv-SE"/>
          </a:p>
        </p:txBody>
      </p:sp>
    </p:spTree>
    <p:extLst>
      <p:ext uri="{BB962C8B-B14F-4D97-AF65-F5344CB8AC3E}">
        <p14:creationId xmlns:p14="http://schemas.microsoft.com/office/powerpoint/2010/main" val="1580898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tor rubrik - klarblå">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3865995"/>
          </a:xfrm>
        </p:spPr>
        <p:txBody>
          <a:bodyPr lIns="0" tIns="0" rIns="0" bIns="0" anchor="t" anchorCtr="0">
            <a:noAutofit/>
          </a:bodyPr>
          <a:lstStyle>
            <a:lvl1pPr algn="l">
              <a:lnSpc>
                <a:spcPts val="14500"/>
              </a:lnSpc>
              <a:defRPr sz="14500">
                <a:solidFill>
                  <a:schemeClr val="bg1"/>
                </a:solidFill>
              </a:defRPr>
            </a:lvl1pPr>
          </a:lstStyle>
          <a:p>
            <a:r>
              <a:rPr lang="sv-SE" dirty="0"/>
              <a:t>skriv en rubrik</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4565363"/>
            <a:ext cx="8483399" cy="1600487"/>
          </a:xfrm>
        </p:spPr>
        <p:txBody>
          <a:bodyPr lIns="0" tIns="0" rIns="0" bIns="0">
            <a:noAutofit/>
          </a:bodyPr>
          <a:lstStyle>
            <a:lvl1pPr marL="0" indent="0" algn="l">
              <a:lnSpc>
                <a:spcPts val="27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6" name="Bildobjekt 5">
            <a:extLst>
              <a:ext uri="{FF2B5EF4-FFF2-40B4-BE49-F238E27FC236}">
                <a16:creationId xmlns:a16="http://schemas.microsoft.com/office/drawing/2014/main" id="{D504BF50-D533-EFE5-4BFD-09BC27A4A6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51566" y="5234400"/>
            <a:ext cx="1559291" cy="933872"/>
          </a:xfrm>
          <a:prstGeom prst="rect">
            <a:avLst/>
          </a:prstGeom>
        </p:spPr>
      </p:pic>
    </p:spTree>
    <p:extLst>
      <p:ext uri="{BB962C8B-B14F-4D97-AF65-F5344CB8AC3E}">
        <p14:creationId xmlns:p14="http://schemas.microsoft.com/office/powerpoint/2010/main" val="3417576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tor rubrik - mörkblå">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3865995"/>
          </a:xfrm>
        </p:spPr>
        <p:txBody>
          <a:bodyPr lIns="0" tIns="0" rIns="0" bIns="0" anchor="t" anchorCtr="0">
            <a:noAutofit/>
          </a:bodyPr>
          <a:lstStyle>
            <a:lvl1pPr algn="l">
              <a:lnSpc>
                <a:spcPts val="14500"/>
              </a:lnSpc>
              <a:defRPr sz="14500">
                <a:solidFill>
                  <a:schemeClr val="bg1"/>
                </a:solidFill>
              </a:defRPr>
            </a:lvl1pPr>
          </a:lstStyle>
          <a:p>
            <a:r>
              <a:rPr lang="sv-SE" dirty="0"/>
              <a:t>skriv en rubrik</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4565363"/>
            <a:ext cx="8483399" cy="1600487"/>
          </a:xfrm>
        </p:spPr>
        <p:txBody>
          <a:bodyPr lIns="0" tIns="0" rIns="0" bIns="0">
            <a:noAutofit/>
          </a:bodyPr>
          <a:lstStyle>
            <a:lvl1pPr marL="0" indent="0" algn="l">
              <a:lnSpc>
                <a:spcPts val="27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6" name="Bildobjekt 5">
            <a:extLst>
              <a:ext uri="{FF2B5EF4-FFF2-40B4-BE49-F238E27FC236}">
                <a16:creationId xmlns:a16="http://schemas.microsoft.com/office/drawing/2014/main" id="{D504BF50-D533-EFE5-4BFD-09BC27A4A6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51566" y="5234400"/>
            <a:ext cx="1559291" cy="933872"/>
          </a:xfrm>
          <a:prstGeom prst="rect">
            <a:avLst/>
          </a:prstGeom>
        </p:spPr>
      </p:pic>
    </p:spTree>
    <p:extLst>
      <p:ext uri="{BB962C8B-B14F-4D97-AF65-F5344CB8AC3E}">
        <p14:creationId xmlns:p14="http://schemas.microsoft.com/office/powerpoint/2010/main" val="3531870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or rubrik + text + bild U - beige">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tx1"/>
                </a:solidFill>
              </a:defRPr>
            </a:lvl1pPr>
          </a:lstStyle>
          <a:p>
            <a:r>
              <a:rPr lang="sv-SE" dirty="0"/>
              <a:t>skriv en rubrik</a:t>
            </a:r>
          </a:p>
        </p:txBody>
      </p:sp>
      <p:sp>
        <p:nvSpPr>
          <p:cNvPr id="8" name="Underrubrik 7">
            <a:extLst>
              <a:ext uri="{FF2B5EF4-FFF2-40B4-BE49-F238E27FC236}">
                <a16:creationId xmlns:a16="http://schemas.microsoft.com/office/drawing/2014/main" id="{5234CBCA-42D1-A710-11B5-47921EBF6E9C}"/>
              </a:ext>
            </a:extLst>
          </p:cNvPr>
          <p:cNvSpPr>
            <a:spLocks noGrp="1"/>
          </p:cNvSpPr>
          <p:nvPr>
            <p:ph type="subTitle" idx="1" hasCustomPrompt="1"/>
          </p:nvPr>
        </p:nvSpPr>
        <p:spPr>
          <a:xfrm>
            <a:off x="695325" y="2926080"/>
            <a:ext cx="5400675" cy="3239769"/>
          </a:xfrm>
          <a:custGeom>
            <a:avLst/>
            <a:gdLst>
              <a:gd name="connsiteX0" fmla="*/ 0 w 5400675"/>
              <a:gd name="connsiteY0" fmla="*/ 0 h 3239769"/>
              <a:gd name="connsiteX1" fmla="*/ 5400675 w 5400675"/>
              <a:gd name="connsiteY1" fmla="*/ 0 h 3239769"/>
              <a:gd name="connsiteX2" fmla="*/ 5400675 w 5400675"/>
              <a:gd name="connsiteY2" fmla="*/ 3239769 h 3239769"/>
              <a:gd name="connsiteX3" fmla="*/ 2055495 w 5400675"/>
              <a:gd name="connsiteY3" fmla="*/ 3239769 h 3239769"/>
              <a:gd name="connsiteX4" fmla="*/ 2055495 w 5400675"/>
              <a:gd name="connsiteY4" fmla="*/ 1813560 h 3239769"/>
              <a:gd name="connsiteX5" fmla="*/ 0 w 5400675"/>
              <a:gd name="connsiteY5" fmla="*/ 1813560 h 323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675" h="3239769">
                <a:moveTo>
                  <a:pt x="0" y="0"/>
                </a:moveTo>
                <a:lnTo>
                  <a:pt x="5400675" y="0"/>
                </a:lnTo>
                <a:lnTo>
                  <a:pt x="5400675" y="3239769"/>
                </a:lnTo>
                <a:lnTo>
                  <a:pt x="2055495" y="3239769"/>
                </a:lnTo>
                <a:lnTo>
                  <a:pt x="2055495" y="1813560"/>
                </a:lnTo>
                <a:lnTo>
                  <a:pt x="0" y="1813560"/>
                </a:lnTo>
                <a:close/>
              </a:path>
            </a:pathLst>
          </a:custGeom>
          <a:noFill/>
        </p:spPr>
        <p:txBody>
          <a:bodyPr wrap="square" lIns="0" tIns="0" rIns="69120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5" name="Platshållare för bild 4">
            <a:extLst>
              <a:ext uri="{FF2B5EF4-FFF2-40B4-BE49-F238E27FC236}">
                <a16:creationId xmlns:a16="http://schemas.microsoft.com/office/drawing/2014/main" id="{9F6B77EB-3085-CEDA-7BDE-0EC8BC6BEA9E}"/>
              </a:ext>
            </a:extLst>
          </p:cNvPr>
          <p:cNvSpPr>
            <a:spLocks noGrp="1"/>
          </p:cNvSpPr>
          <p:nvPr>
            <p:ph type="pic" sz="quarter" idx="10" hasCustomPrompt="1"/>
          </p:nvPr>
        </p:nvSpPr>
        <p:spPr>
          <a:xfrm>
            <a:off x="6096000" y="0"/>
            <a:ext cx="6096000" cy="6858000"/>
          </a:xfrm>
          <a:solidFill>
            <a:schemeClr val="bg2"/>
          </a:solidFill>
        </p:spPr>
        <p:txBody>
          <a:bodyPr lIns="684000" tIns="684000" rIns="90000" bIns="46800"/>
          <a:lstStyle>
            <a:lvl1pPr marL="0" indent="0">
              <a:buNone/>
              <a:defRPr/>
            </a:lvl1pPr>
          </a:lstStyle>
          <a:p>
            <a:r>
              <a:rPr lang="sv-SE" dirty="0"/>
              <a:t>Infoga bild</a:t>
            </a:r>
          </a:p>
        </p:txBody>
      </p:sp>
      <p:pic>
        <p:nvPicPr>
          <p:cNvPr id="6" name="Bildobjekt 5">
            <a:extLst>
              <a:ext uri="{FF2B5EF4-FFF2-40B4-BE49-F238E27FC236}">
                <a16:creationId xmlns:a16="http://schemas.microsoft.com/office/drawing/2014/main" id="{4CBD28DD-3DDB-4678-7EA9-6A4CEC03A0D6}"/>
              </a:ext>
            </a:extLst>
          </p:cNvPr>
          <p:cNvPicPr>
            <a:picLocks noChangeAspect="1"/>
          </p:cNvPicPr>
          <p:nvPr userDrawn="1"/>
        </p:nvPicPr>
        <p:blipFill>
          <a:blip r:embed="rId2"/>
          <a:stretch>
            <a:fillRect/>
          </a:stretch>
        </p:blipFill>
        <p:spPr>
          <a:xfrm>
            <a:off x="695325" y="5235734"/>
            <a:ext cx="1559291" cy="936000"/>
          </a:xfrm>
          <a:prstGeom prst="rect">
            <a:avLst/>
          </a:prstGeom>
        </p:spPr>
      </p:pic>
    </p:spTree>
    <p:extLst>
      <p:ext uri="{BB962C8B-B14F-4D97-AF65-F5344CB8AC3E}">
        <p14:creationId xmlns:p14="http://schemas.microsoft.com/office/powerpoint/2010/main" val="1006159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 rubrik + text + bild - beige">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tx1"/>
                </a:solidFill>
              </a:defRPr>
            </a:lvl1pPr>
          </a:lstStyle>
          <a:p>
            <a:r>
              <a:rPr lang="sv-SE" dirty="0"/>
              <a:t>skriv en rubrik</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9" name="Platshållare för bild 8">
            <a:extLst>
              <a:ext uri="{FF2B5EF4-FFF2-40B4-BE49-F238E27FC236}">
                <a16:creationId xmlns:a16="http://schemas.microsoft.com/office/drawing/2014/main" id="{0A8AFC02-2F50-FBF7-16DA-94423F3388D7}"/>
              </a:ext>
            </a:extLst>
          </p:cNvPr>
          <p:cNvSpPr>
            <a:spLocks noGrp="1"/>
          </p:cNvSpPr>
          <p:nvPr>
            <p:ph type="pic" sz="quarter" idx="10" hasCustomPrompt="1"/>
          </p:nvPr>
        </p:nvSpPr>
        <p:spPr>
          <a:xfrm>
            <a:off x="6096000" y="0"/>
            <a:ext cx="6096000" cy="6858000"/>
          </a:xfrm>
          <a:custGeom>
            <a:avLst/>
            <a:gdLst>
              <a:gd name="connsiteX0" fmla="*/ 3861479 w 6096000"/>
              <a:gd name="connsiteY0" fmla="*/ 5240650 h 6858000"/>
              <a:gd name="connsiteX1" fmla="*/ 3861479 w 6096000"/>
              <a:gd name="connsiteY1" fmla="*/ 5618090 h 6858000"/>
              <a:gd name="connsiteX2" fmla="*/ 3861479 w 6096000"/>
              <a:gd name="connsiteY2" fmla="*/ 5786308 h 6858000"/>
              <a:gd name="connsiteX3" fmla="*/ 3861479 w 6096000"/>
              <a:gd name="connsiteY3" fmla="*/ 6164799 h 6858000"/>
              <a:gd name="connsiteX4" fmla="*/ 5401515 w 6096000"/>
              <a:gd name="connsiteY4" fmla="*/ 6164799 h 6858000"/>
              <a:gd name="connsiteX5" fmla="*/ 5401515 w 6096000"/>
              <a:gd name="connsiteY5" fmla="*/ 5618090 h 6858000"/>
              <a:gd name="connsiteX6" fmla="*/ 4937740 w 6096000"/>
              <a:gd name="connsiteY6" fmla="*/ 5618090 h 6858000"/>
              <a:gd name="connsiteX7" fmla="*/ 4937740 w 6096000"/>
              <a:gd name="connsiteY7" fmla="*/ 5240650 h 6858000"/>
              <a:gd name="connsiteX8" fmla="*/ 0 w 6096000"/>
              <a:gd name="connsiteY8" fmla="*/ 0 h 6858000"/>
              <a:gd name="connsiteX9" fmla="*/ 6096000 w 6096000"/>
              <a:gd name="connsiteY9" fmla="*/ 0 h 6858000"/>
              <a:gd name="connsiteX10" fmla="*/ 6096000 w 6096000"/>
              <a:gd name="connsiteY10" fmla="*/ 6858000 h 6858000"/>
              <a:gd name="connsiteX11" fmla="*/ 0 w 6096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3861479" y="5240650"/>
                </a:moveTo>
                <a:lnTo>
                  <a:pt x="3861479" y="5618090"/>
                </a:lnTo>
                <a:lnTo>
                  <a:pt x="3861479" y="5786308"/>
                </a:lnTo>
                <a:lnTo>
                  <a:pt x="3861479" y="6164799"/>
                </a:lnTo>
                <a:lnTo>
                  <a:pt x="5401515" y="6164799"/>
                </a:lnTo>
                <a:lnTo>
                  <a:pt x="5401515" y="5618090"/>
                </a:lnTo>
                <a:lnTo>
                  <a:pt x="4937740" y="5618090"/>
                </a:lnTo>
                <a:lnTo>
                  <a:pt x="4937740" y="5240650"/>
                </a:lnTo>
                <a:close/>
                <a:moveTo>
                  <a:pt x="0" y="0"/>
                </a:moveTo>
                <a:lnTo>
                  <a:pt x="6096000" y="0"/>
                </a:lnTo>
                <a:lnTo>
                  <a:pt x="6096000" y="6858000"/>
                </a:lnTo>
                <a:lnTo>
                  <a:pt x="0" y="6858000"/>
                </a:lnTo>
                <a:close/>
              </a:path>
            </a:pathLst>
          </a:custGeom>
          <a:solidFill>
            <a:schemeClr val="bg2"/>
          </a:solidFill>
        </p:spPr>
        <p:txBody>
          <a:bodyPr wrap="square" lIns="684000" tIns="684000" rIns="90000">
            <a:noAutofit/>
          </a:bodyPr>
          <a:lstStyle>
            <a:lvl1pPr marL="0" indent="0">
              <a:buNone/>
              <a:defRPr/>
            </a:lvl1pPr>
          </a:lstStyle>
          <a:p>
            <a:r>
              <a:rPr lang="sv-SE" dirty="0"/>
              <a:t>Infoga bild</a:t>
            </a:r>
          </a:p>
        </p:txBody>
      </p:sp>
      <p:pic>
        <p:nvPicPr>
          <p:cNvPr id="10" name="Bildobjekt 9">
            <a:extLst>
              <a:ext uri="{FF2B5EF4-FFF2-40B4-BE49-F238E27FC236}">
                <a16:creationId xmlns:a16="http://schemas.microsoft.com/office/drawing/2014/main" id="{0D21CB7A-B572-4638-53E6-DBEAC5793F31}"/>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1738609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 rubrik + text + bild - gul">
    <p:bg>
      <p:bgPr>
        <a:solidFill>
          <a:schemeClr val="accent4"/>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tx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1">
            <a:extLst>
              <a:ext uri="{FF2B5EF4-FFF2-40B4-BE49-F238E27FC236}">
                <a16:creationId xmlns:a16="http://schemas.microsoft.com/office/drawing/2014/main" id="{97CB8D8E-E68C-840F-DEE4-B0535CD0F833}"/>
              </a:ext>
            </a:extLst>
          </p:cNvPr>
          <p:cNvSpPr>
            <a:spLocks noGrp="1"/>
          </p:cNvSpPr>
          <p:nvPr>
            <p:ph type="pic" sz="quarter" idx="10" hasCustomPrompt="1"/>
          </p:nvPr>
        </p:nvSpPr>
        <p:spPr>
          <a:xfrm>
            <a:off x="6096000" y="0"/>
            <a:ext cx="6096000" cy="6858000"/>
          </a:xfrm>
          <a:custGeom>
            <a:avLst/>
            <a:gdLst>
              <a:gd name="connsiteX0" fmla="*/ 3861479 w 6096000"/>
              <a:gd name="connsiteY0" fmla="*/ 5240650 h 6858000"/>
              <a:gd name="connsiteX1" fmla="*/ 3861479 w 6096000"/>
              <a:gd name="connsiteY1" fmla="*/ 5618090 h 6858000"/>
              <a:gd name="connsiteX2" fmla="*/ 3861479 w 6096000"/>
              <a:gd name="connsiteY2" fmla="*/ 5786308 h 6858000"/>
              <a:gd name="connsiteX3" fmla="*/ 3861479 w 6096000"/>
              <a:gd name="connsiteY3" fmla="*/ 6164799 h 6858000"/>
              <a:gd name="connsiteX4" fmla="*/ 5401515 w 6096000"/>
              <a:gd name="connsiteY4" fmla="*/ 6164799 h 6858000"/>
              <a:gd name="connsiteX5" fmla="*/ 5401515 w 6096000"/>
              <a:gd name="connsiteY5" fmla="*/ 5618090 h 6858000"/>
              <a:gd name="connsiteX6" fmla="*/ 4937740 w 6096000"/>
              <a:gd name="connsiteY6" fmla="*/ 5618090 h 6858000"/>
              <a:gd name="connsiteX7" fmla="*/ 4937740 w 6096000"/>
              <a:gd name="connsiteY7" fmla="*/ 5240650 h 6858000"/>
              <a:gd name="connsiteX8" fmla="*/ 0 w 6096000"/>
              <a:gd name="connsiteY8" fmla="*/ 0 h 6858000"/>
              <a:gd name="connsiteX9" fmla="*/ 6096000 w 6096000"/>
              <a:gd name="connsiteY9" fmla="*/ 0 h 6858000"/>
              <a:gd name="connsiteX10" fmla="*/ 6096000 w 6096000"/>
              <a:gd name="connsiteY10" fmla="*/ 6858000 h 6858000"/>
              <a:gd name="connsiteX11" fmla="*/ 0 w 6096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3861479" y="5240650"/>
                </a:moveTo>
                <a:lnTo>
                  <a:pt x="3861479" y="5618090"/>
                </a:lnTo>
                <a:lnTo>
                  <a:pt x="3861479" y="5786308"/>
                </a:lnTo>
                <a:lnTo>
                  <a:pt x="3861479" y="6164799"/>
                </a:lnTo>
                <a:lnTo>
                  <a:pt x="5401515" y="6164799"/>
                </a:lnTo>
                <a:lnTo>
                  <a:pt x="5401515" y="5618090"/>
                </a:lnTo>
                <a:lnTo>
                  <a:pt x="4937740" y="5618090"/>
                </a:lnTo>
                <a:lnTo>
                  <a:pt x="4937740" y="5240650"/>
                </a:lnTo>
                <a:close/>
                <a:moveTo>
                  <a:pt x="0" y="0"/>
                </a:moveTo>
                <a:lnTo>
                  <a:pt x="6096000" y="0"/>
                </a:lnTo>
                <a:lnTo>
                  <a:pt x="6096000" y="6858000"/>
                </a:lnTo>
                <a:lnTo>
                  <a:pt x="0" y="6858000"/>
                </a:lnTo>
                <a:close/>
              </a:path>
            </a:pathLst>
          </a:custGeom>
          <a:solidFill>
            <a:schemeClr val="accent4"/>
          </a:solidFill>
        </p:spPr>
        <p:txBody>
          <a:bodyPr wrap="square" lIns="684000" tIns="684000" rIns="90000">
            <a:noAutofit/>
          </a:bodyPr>
          <a:lstStyle>
            <a:lvl1pPr marL="0" indent="0">
              <a:buNone/>
              <a:defRPr/>
            </a:lvl1pPr>
          </a:lstStyle>
          <a:p>
            <a:r>
              <a:rPr lang="sv-SE" dirty="0"/>
              <a:t>Infoga bild</a:t>
            </a:r>
          </a:p>
        </p:txBody>
      </p:sp>
      <p:pic>
        <p:nvPicPr>
          <p:cNvPr id="3" name="Bildobjekt 2">
            <a:extLst>
              <a:ext uri="{FF2B5EF4-FFF2-40B4-BE49-F238E27FC236}">
                <a16:creationId xmlns:a16="http://schemas.microsoft.com/office/drawing/2014/main" id="{8F15D667-738E-2C56-E6DB-C2A124ACCAD4}"/>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2269103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theme" Target="../theme/theme3.xml"/><Relationship Id="rId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theme" Target="../theme/theme4.xml"/><Relationship Id="rId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902A5D5-8794-579F-9EF4-DDD493BA4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7E9DDF4-C260-943D-DE98-116B4361C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627585262"/>
      </p:ext>
    </p:extLst>
  </p:cSld>
  <p:clrMap bg1="lt1" tx1="dk1" bg2="lt2" tx2="dk2" accent1="accent1" accent2="accent2" accent3="accent3" accent4="accent4" accent5="accent5" accent6="accent6" hlink="hlink" folHlink="folHlink"/>
  <p:sldLayoutIdLst>
    <p:sldLayoutId id="2147483770" r:id="rId1"/>
    <p:sldLayoutId id="2147483706" r:id="rId2"/>
    <p:sldLayoutId id="2147483763" r:id="rId3"/>
    <p:sldLayoutId id="2147483708" r:id="rId4"/>
    <p:sldLayoutId id="2147483764" r:id="rId5"/>
    <p:sldLayoutId id="2147483707" r:id="rId6"/>
    <p:sldLayoutId id="2147483762" r:id="rId7"/>
    <p:sldLayoutId id="2147483711" r:id="rId8"/>
    <p:sldLayoutId id="2147483758" r:id="rId9"/>
    <p:sldLayoutId id="2147483709" r:id="rId10"/>
    <p:sldLayoutId id="2147483759" r:id="rId11"/>
    <p:sldLayoutId id="2147483756" r:id="rId12"/>
    <p:sldLayoutId id="2147483755" r:id="rId13"/>
    <p:sldLayoutId id="2147483757" r:id="rId14"/>
    <p:sldLayoutId id="2147483760" r:id="rId15"/>
    <p:sldLayoutId id="2147483715" r:id="rId16"/>
    <p:sldLayoutId id="2147483726" r:id="rId17"/>
    <p:sldLayoutId id="2147483765" r:id="rId18"/>
    <p:sldLayoutId id="2147483716" r:id="rId19"/>
    <p:sldLayoutId id="2147483766" r:id="rId20"/>
    <p:sldLayoutId id="2147483712" r:id="rId21"/>
    <p:sldLayoutId id="2147483735" r:id="rId22"/>
    <p:sldLayoutId id="2147483767" r:id="rId23"/>
    <p:sldLayoutId id="2147483720" r:id="rId24"/>
    <p:sldLayoutId id="2147483769" r:id="rId25"/>
    <p:sldLayoutId id="2147483768" r:id="rId26"/>
    <p:sldLayoutId id="2147483732" r:id="rId27"/>
    <p:sldLayoutId id="2147483773" r:id="rId28"/>
    <p:sldLayoutId id="2147483731" r:id="rId29"/>
    <p:sldLayoutId id="2147483772" r:id="rId30"/>
    <p:sldLayoutId id="2147483730" r:id="rId31"/>
    <p:sldLayoutId id="2147483771" r:id="rId32"/>
    <p:sldLayoutId id="2147483733" r:id="rId33"/>
    <p:sldLayoutId id="2147483722" r:id="rId34"/>
    <p:sldLayoutId id="2147483724" r:id="rId35"/>
    <p:sldLayoutId id="2147483729" r:id="rId36"/>
    <p:sldLayoutId id="2147483721" r:id="rId37"/>
    <p:sldLayoutId id="2147483754" r:id="rId38"/>
    <p:sldLayoutId id="2147483734" r:id="rId3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UMEA-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436">
          <p15:clr>
            <a:srgbClr val="F26B43"/>
          </p15:clr>
        </p15:guide>
        <p15:guide id="3" orient="horz" pos="3884">
          <p15:clr>
            <a:srgbClr val="F26B43"/>
          </p15:clr>
        </p15:guide>
        <p15:guide id="4" pos="7242">
          <p15:clr>
            <a:srgbClr val="F26B43"/>
          </p15:clr>
        </p15:guide>
        <p15:guide id="5" pos="1277">
          <p15:clr>
            <a:srgbClr val="F26B43"/>
          </p15:clr>
        </p15:guide>
        <p15:guide id="6" pos="2547">
          <p15:clr>
            <a:srgbClr val="F26B43"/>
          </p15:clr>
        </p15:guide>
        <p15:guide id="7" pos="3840">
          <p15:clr>
            <a:srgbClr val="F26B43"/>
          </p15:clr>
        </p15:guide>
        <p15:guide id="8" pos="5133">
          <p15:clr>
            <a:srgbClr val="F26B43"/>
          </p15:clr>
        </p15:guide>
        <p15:guide id="9" pos="6425">
          <p15:clr>
            <a:srgbClr val="F26B43"/>
          </p15:clr>
        </p15:guide>
        <p15:guide id="10" orient="horz" pos="1435" userDrawn="1">
          <p15:clr>
            <a:srgbClr val="F26B43"/>
          </p15:clr>
        </p15:guide>
        <p15:guide id="11" orient="horz" pos="288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902A5D5-8794-579F-9EF4-DDD493BA4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7E9DDF4-C260-943D-DE98-116B4361C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153418858"/>
      </p:ext>
    </p:extLst>
  </p:cSld>
  <p:clrMap bg1="lt1" tx1="dk1" bg2="lt2" tx2="dk2" accent1="accent1" accent2="accent2" accent3="accent3" accent4="accent4" accent5="accent5" accent6="accent6" hlink="hlink" folHlink="folHlink"/>
  <p:sldLayoutIdLst>
    <p:sldLayoutId id="2147483737"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UMEA-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436">
          <p15:clr>
            <a:srgbClr val="F26B43"/>
          </p15:clr>
        </p15:guide>
        <p15:guide id="3" orient="horz" pos="3884">
          <p15:clr>
            <a:srgbClr val="F26B43"/>
          </p15:clr>
        </p15:guide>
        <p15:guide id="4" pos="7242">
          <p15:clr>
            <a:srgbClr val="F26B43"/>
          </p15:clr>
        </p15:guide>
        <p15:guide id="5" pos="1277">
          <p15:clr>
            <a:srgbClr val="F26B43"/>
          </p15:clr>
        </p15:guide>
        <p15:guide id="6" pos="2547">
          <p15:clr>
            <a:srgbClr val="F26B43"/>
          </p15:clr>
        </p15:guide>
        <p15:guide id="7" pos="3840">
          <p15:clr>
            <a:srgbClr val="F26B43"/>
          </p15:clr>
        </p15:guide>
        <p15:guide id="8" pos="5133">
          <p15:clr>
            <a:srgbClr val="F26B43"/>
          </p15:clr>
        </p15:guide>
        <p15:guide id="9" pos="64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902A5D5-8794-579F-9EF4-DDD493BA4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7E9DDF4-C260-943D-DE98-116B4361C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70738839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UMEA-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436">
          <p15:clr>
            <a:srgbClr val="F26B43"/>
          </p15:clr>
        </p15:guide>
        <p15:guide id="3" orient="horz" pos="3884">
          <p15:clr>
            <a:srgbClr val="F26B43"/>
          </p15:clr>
        </p15:guide>
        <p15:guide id="4" pos="7242">
          <p15:clr>
            <a:srgbClr val="F26B43"/>
          </p15:clr>
        </p15:guide>
        <p15:guide id="5" pos="1277">
          <p15:clr>
            <a:srgbClr val="F26B43"/>
          </p15:clr>
        </p15:guide>
        <p15:guide id="6" pos="2547">
          <p15:clr>
            <a:srgbClr val="F26B43"/>
          </p15:clr>
        </p15:guide>
        <p15:guide id="7" pos="3840">
          <p15:clr>
            <a:srgbClr val="F26B43"/>
          </p15:clr>
        </p15:guide>
        <p15:guide id="8" pos="5133">
          <p15:clr>
            <a:srgbClr val="F26B43"/>
          </p15:clr>
        </p15:guide>
        <p15:guide id="9" pos="642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902A5D5-8794-579F-9EF4-DDD493BA4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7E9DDF4-C260-943D-DE98-116B4361C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9917205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UMEA-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436">
          <p15:clr>
            <a:srgbClr val="F26B43"/>
          </p15:clr>
        </p15:guide>
        <p15:guide id="3" orient="horz" pos="3884">
          <p15:clr>
            <a:srgbClr val="F26B43"/>
          </p15:clr>
        </p15:guide>
        <p15:guide id="4" pos="7242">
          <p15:clr>
            <a:srgbClr val="F26B43"/>
          </p15:clr>
        </p15:guide>
        <p15:guide id="5" pos="1277">
          <p15:clr>
            <a:srgbClr val="F26B43"/>
          </p15:clr>
        </p15:guide>
        <p15:guide id="6" pos="2547">
          <p15:clr>
            <a:srgbClr val="F26B43"/>
          </p15:clr>
        </p15:guide>
        <p15:guide id="7" pos="3840">
          <p15:clr>
            <a:srgbClr val="F26B43"/>
          </p15:clr>
        </p15:guide>
        <p15:guide id="8" pos="5133">
          <p15:clr>
            <a:srgbClr val="F26B43"/>
          </p15:clr>
        </p15:guide>
        <p15:guide id="9" pos="642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BD41BA3-6A5D-136B-D0D5-E39B1A63A6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7BEF946-E366-1BFF-D825-1562519D56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9D82524-9FE8-8C2B-6978-79A7EA00B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1ADE9A-C0DB-3541-9225-71B80A7C98B8}" type="datetimeFigureOut">
              <a:rPr lang="sv-SE" smtClean="0"/>
              <a:t>2026-05-05</a:t>
            </a:fld>
            <a:endParaRPr lang="sv-SE"/>
          </a:p>
        </p:txBody>
      </p:sp>
      <p:sp>
        <p:nvSpPr>
          <p:cNvPr id="5" name="Platshållare för sidfot 4">
            <a:extLst>
              <a:ext uri="{FF2B5EF4-FFF2-40B4-BE49-F238E27FC236}">
                <a16:creationId xmlns:a16="http://schemas.microsoft.com/office/drawing/2014/main" id="{D7D6B289-43E4-4ABE-C353-A4F209800B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D66FCEE5-6714-2B95-CAFD-D8311569FE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F998E4-1D7B-334E-A426-EDEE3DFCBC47}" type="slidenum">
              <a:rPr lang="sv-SE" smtClean="0"/>
              <a:t>‹#›</a:t>
            </a:fld>
            <a:endParaRPr lang="sv-SE"/>
          </a:p>
        </p:txBody>
      </p:sp>
    </p:spTree>
    <p:extLst>
      <p:ext uri="{BB962C8B-B14F-4D97-AF65-F5344CB8AC3E}">
        <p14:creationId xmlns:p14="http://schemas.microsoft.com/office/powerpoint/2010/main" val="512863587"/>
      </p:ext>
    </p:extLst>
  </p:cSld>
  <p:clrMap bg1="lt1" tx1="dk1" bg2="lt2" tx2="dk2" accent1="accent1" accent2="accent2" accent3="accent3" accent4="accent4" accent5="accent5" accent6="accent6" hlink="hlink" folHlink="folHlink"/>
  <p:sldLayoutIdLst>
    <p:sldLayoutId id="2147483728"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31.xml"/><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30.xml"/><Relationship Id="rId5" Type="http://schemas.openxmlformats.org/officeDocument/2006/relationships/image" Target="../media/image32.jp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5E5712-BCFB-20F5-8B0E-9150A6A359F7}"/>
              </a:ext>
            </a:extLst>
          </p:cNvPr>
          <p:cNvSpPr>
            <a:spLocks noGrp="1"/>
          </p:cNvSpPr>
          <p:nvPr>
            <p:ph type="ctrTitle"/>
          </p:nvPr>
        </p:nvSpPr>
        <p:spPr/>
        <p:txBody>
          <a:bodyPr/>
          <a:lstStyle/>
          <a:p>
            <a:r>
              <a:rPr lang="sv-SE" dirty="0"/>
              <a:t>Välkommen till </a:t>
            </a:r>
            <a:r>
              <a:rPr lang="sv-SE" dirty="0" err="1"/>
              <a:t>umeå</a:t>
            </a:r>
            <a:endParaRPr lang="sv-SE" dirty="0"/>
          </a:p>
        </p:txBody>
      </p:sp>
    </p:spTree>
    <p:extLst>
      <p:ext uri="{BB962C8B-B14F-4D97-AF65-F5344CB8AC3E}">
        <p14:creationId xmlns:p14="http://schemas.microsoft.com/office/powerpoint/2010/main" val="1278194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32A24BC-918E-3B21-9636-140BE0B5C697}"/>
              </a:ext>
            </a:extLst>
          </p:cNvPr>
          <p:cNvSpPr>
            <a:spLocks noGrp="1"/>
          </p:cNvSpPr>
          <p:nvPr>
            <p:ph type="ctrTitle"/>
          </p:nvPr>
        </p:nvSpPr>
        <p:spPr>
          <a:xfrm>
            <a:off x="695324" y="692149"/>
            <a:ext cx="10801351" cy="3865995"/>
          </a:xfrm>
        </p:spPr>
        <p:txBody>
          <a:bodyPr/>
          <a:lstStyle/>
          <a:p>
            <a:r>
              <a:rPr lang="sv-SE" dirty="0"/>
              <a:t>Umeå växer </a:t>
            </a:r>
            <a:r>
              <a:rPr lang="sv-SE"/>
              <a:t>med omtanke</a:t>
            </a:r>
            <a:br>
              <a:rPr lang="sv-SE" dirty="0"/>
            </a:br>
            <a:endParaRPr lang="sv-SE" dirty="0"/>
          </a:p>
        </p:txBody>
      </p:sp>
      <p:sp>
        <p:nvSpPr>
          <p:cNvPr id="5" name="Underrubrik 4">
            <a:extLst>
              <a:ext uri="{FF2B5EF4-FFF2-40B4-BE49-F238E27FC236}">
                <a16:creationId xmlns:a16="http://schemas.microsoft.com/office/drawing/2014/main" id="{B5665974-B7C0-5BED-9F3F-192A78C90683}"/>
              </a:ext>
            </a:extLst>
          </p:cNvPr>
          <p:cNvSpPr>
            <a:spLocks noGrp="1"/>
          </p:cNvSpPr>
          <p:nvPr>
            <p:ph type="subTitle" idx="1"/>
          </p:nvPr>
        </p:nvSpPr>
        <p:spPr/>
        <p:txBody>
          <a:bodyPr/>
          <a:lstStyle/>
          <a:p>
            <a:r>
              <a:rPr lang="sv-SE" dirty="0"/>
              <a:t>Umeå planeras med invånarna i fokus. Tillväxten ska vara socialt-, ekologiskt-, kulturellt- och ekonomiskt hållbar. </a:t>
            </a:r>
          </a:p>
          <a:p>
            <a:endParaRPr lang="sv-SE" dirty="0"/>
          </a:p>
        </p:txBody>
      </p:sp>
    </p:spTree>
    <p:extLst>
      <p:ext uri="{BB962C8B-B14F-4D97-AF65-F5344CB8AC3E}">
        <p14:creationId xmlns:p14="http://schemas.microsoft.com/office/powerpoint/2010/main" val="922937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E062C4-F503-977B-384F-30735DCE866B}"/>
              </a:ext>
            </a:extLst>
          </p:cNvPr>
          <p:cNvSpPr>
            <a:spLocks noGrp="1"/>
          </p:cNvSpPr>
          <p:nvPr>
            <p:ph type="ctrTitle"/>
          </p:nvPr>
        </p:nvSpPr>
        <p:spPr/>
        <p:txBody>
          <a:bodyPr/>
          <a:lstStyle/>
          <a:p>
            <a:r>
              <a:rPr lang="sv-SE" dirty="0"/>
              <a:t>15-minuters -STADEN</a:t>
            </a:r>
            <a:br>
              <a:rPr lang="sv-SE" dirty="0"/>
            </a:br>
            <a:endParaRPr lang="sv-SE" dirty="0"/>
          </a:p>
        </p:txBody>
      </p:sp>
      <p:sp>
        <p:nvSpPr>
          <p:cNvPr id="3" name="Underrubrik 2">
            <a:extLst>
              <a:ext uri="{FF2B5EF4-FFF2-40B4-BE49-F238E27FC236}">
                <a16:creationId xmlns:a16="http://schemas.microsoft.com/office/drawing/2014/main" id="{61868C87-DE64-07DC-56FB-953C6526D3FC}"/>
              </a:ext>
            </a:extLst>
          </p:cNvPr>
          <p:cNvSpPr>
            <a:spLocks noGrp="1"/>
          </p:cNvSpPr>
          <p:nvPr>
            <p:ph type="subTitle" idx="1"/>
          </p:nvPr>
        </p:nvSpPr>
        <p:spPr/>
        <p:txBody>
          <a:bodyPr/>
          <a:lstStyle/>
          <a:p>
            <a:r>
              <a:rPr lang="sv-SE" dirty="0"/>
              <a:t>Umeå ska växa tätt – så många får nära</a:t>
            </a:r>
            <a:br>
              <a:rPr lang="sv-SE" dirty="0"/>
            </a:br>
            <a:r>
              <a:rPr lang="sv-SE" dirty="0"/>
              <a:t>till mycket, och kan göra hållbara val i vardagen.</a:t>
            </a:r>
          </a:p>
          <a:p>
            <a:endParaRPr lang="sv-SE" dirty="0"/>
          </a:p>
        </p:txBody>
      </p:sp>
      <p:pic>
        <p:nvPicPr>
          <p:cNvPr id="6" name="Platshållare för bild 5">
            <a:extLst>
              <a:ext uri="{FF2B5EF4-FFF2-40B4-BE49-F238E27FC236}">
                <a16:creationId xmlns:a16="http://schemas.microsoft.com/office/drawing/2014/main" id="{F00F518E-6530-5600-74C6-B9F528F0D00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0370" r="20370"/>
          <a:stretch/>
        </p:blipFill>
        <p:spPr/>
      </p:pic>
    </p:spTree>
    <p:extLst>
      <p:ext uri="{BB962C8B-B14F-4D97-AF65-F5344CB8AC3E}">
        <p14:creationId xmlns:p14="http://schemas.microsoft.com/office/powerpoint/2010/main" val="1321154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38F62-A939-868F-5480-9C631FB8251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3EDA234-7FAA-999A-F0B9-153B813B0670}"/>
              </a:ext>
            </a:extLst>
          </p:cNvPr>
          <p:cNvSpPr>
            <a:spLocks noGrp="1"/>
          </p:cNvSpPr>
          <p:nvPr>
            <p:ph type="ctrTitle"/>
          </p:nvPr>
        </p:nvSpPr>
        <p:spPr/>
        <p:txBody>
          <a:bodyPr/>
          <a:lstStyle/>
          <a:p>
            <a:r>
              <a:rPr lang="sv-SE" dirty="0"/>
              <a:t>En trygg</a:t>
            </a:r>
            <a:br>
              <a:rPr lang="sv-SE" dirty="0"/>
            </a:br>
            <a:r>
              <a:rPr lang="sv-SE" dirty="0"/>
              <a:t>Investering</a:t>
            </a:r>
            <a:br>
              <a:rPr lang="sv-SE" dirty="0"/>
            </a:br>
            <a:endParaRPr lang="sv-SE" dirty="0"/>
          </a:p>
        </p:txBody>
      </p:sp>
      <p:sp>
        <p:nvSpPr>
          <p:cNvPr id="3" name="Underrubrik 2">
            <a:extLst>
              <a:ext uri="{FF2B5EF4-FFF2-40B4-BE49-F238E27FC236}">
                <a16:creationId xmlns:a16="http://schemas.microsoft.com/office/drawing/2014/main" id="{9AB3263F-82EB-5820-DADE-73B87461AC38}"/>
              </a:ext>
            </a:extLst>
          </p:cNvPr>
          <p:cNvSpPr>
            <a:spLocks noGrp="1"/>
          </p:cNvSpPr>
          <p:nvPr>
            <p:ph type="subTitle" idx="1"/>
          </p:nvPr>
        </p:nvSpPr>
        <p:spPr/>
        <p:txBody>
          <a:bodyPr/>
          <a:lstStyle/>
          <a:p>
            <a:r>
              <a:rPr lang="sv-SE" dirty="0"/>
              <a:t>Umeå har en av Sveriges starkast växande fastighetsmarknader.</a:t>
            </a:r>
          </a:p>
          <a:p>
            <a:endParaRPr lang="sv-SE" dirty="0"/>
          </a:p>
        </p:txBody>
      </p:sp>
      <p:pic>
        <p:nvPicPr>
          <p:cNvPr id="6" name="Platshållare för bild 5">
            <a:extLst>
              <a:ext uri="{FF2B5EF4-FFF2-40B4-BE49-F238E27FC236}">
                <a16:creationId xmlns:a16="http://schemas.microsoft.com/office/drawing/2014/main" id="{630086AC-8127-BB99-63CC-5021BDD178B7}"/>
              </a:ext>
            </a:extLst>
          </p:cNvPr>
          <p:cNvPicPr>
            <a:picLocks noGrp="1" noChangeAspect="1"/>
          </p:cNvPicPr>
          <p:nvPr>
            <p:ph type="pic" sz="quarter" idx="10"/>
          </p:nvPr>
        </p:nvPicPr>
        <p:blipFill>
          <a:blip r:embed="rId3"/>
          <a:srcRect/>
          <a:stretch/>
        </p:blipFill>
        <p:spPr/>
      </p:pic>
    </p:spTree>
    <p:extLst>
      <p:ext uri="{BB962C8B-B14F-4D97-AF65-F5344CB8AC3E}">
        <p14:creationId xmlns:p14="http://schemas.microsoft.com/office/powerpoint/2010/main" val="7039725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F73274-C168-14E8-7502-A84C51C8A38F}"/>
              </a:ext>
            </a:extLst>
          </p:cNvPr>
          <p:cNvSpPr>
            <a:spLocks noGrp="1"/>
          </p:cNvSpPr>
          <p:nvPr>
            <p:ph type="ctrTitle"/>
          </p:nvPr>
        </p:nvSpPr>
        <p:spPr>
          <a:xfrm>
            <a:off x="695325" y="692150"/>
            <a:ext cx="5400676" cy="1843232"/>
          </a:xfrm>
        </p:spPr>
        <p:txBody>
          <a:bodyPr/>
          <a:lstStyle/>
          <a:p>
            <a:r>
              <a:rPr lang="sv-SE" dirty="0" err="1"/>
              <a:t>HÅLLBARt</a:t>
            </a:r>
            <a:br>
              <a:rPr lang="sv-SE" dirty="0"/>
            </a:br>
            <a:r>
              <a:rPr lang="sv-SE" dirty="0" err="1"/>
              <a:t>resamde</a:t>
            </a:r>
            <a:br>
              <a:rPr lang="sv-SE" dirty="0"/>
            </a:br>
            <a:endParaRPr lang="sv-SE" dirty="0"/>
          </a:p>
        </p:txBody>
      </p:sp>
      <p:sp>
        <p:nvSpPr>
          <p:cNvPr id="3" name="Underrubrik 2">
            <a:extLst>
              <a:ext uri="{FF2B5EF4-FFF2-40B4-BE49-F238E27FC236}">
                <a16:creationId xmlns:a16="http://schemas.microsoft.com/office/drawing/2014/main" id="{5F99D306-D5B2-3E6D-39BD-ABF25702F687}"/>
              </a:ext>
            </a:extLst>
          </p:cNvPr>
          <p:cNvSpPr>
            <a:spLocks noGrp="1"/>
          </p:cNvSpPr>
          <p:nvPr>
            <p:ph type="subTitle" idx="1"/>
          </p:nvPr>
        </p:nvSpPr>
        <p:spPr>
          <a:xfrm>
            <a:off x="695325" y="2925763"/>
            <a:ext cx="5400675" cy="3240087"/>
          </a:xfrm>
        </p:spPr>
        <p:txBody>
          <a:bodyPr/>
          <a:lstStyle/>
          <a:p>
            <a:r>
              <a:rPr lang="sv-SE" dirty="0"/>
              <a:t>90% av bostäderna som byggs i Umeå är i lägen där cykel eller buss är de smidigaste färdsätten till jobb och studier.</a:t>
            </a:r>
          </a:p>
          <a:p>
            <a:endParaRPr lang="sv-SE" dirty="0"/>
          </a:p>
        </p:txBody>
      </p:sp>
      <p:pic>
        <p:nvPicPr>
          <p:cNvPr id="5" name="Platshållare för bild 4">
            <a:extLst>
              <a:ext uri="{FF2B5EF4-FFF2-40B4-BE49-F238E27FC236}">
                <a16:creationId xmlns:a16="http://schemas.microsoft.com/office/drawing/2014/main" id="{60AFE556-0557-6E4E-0BB7-E9A537D3A839}"/>
              </a:ext>
            </a:extLst>
          </p:cNvPr>
          <p:cNvPicPr>
            <a:picLocks noGrp="1" noChangeAspect="1"/>
          </p:cNvPicPr>
          <p:nvPr>
            <p:ph type="pic" sz="quarter" idx="10"/>
          </p:nvPr>
        </p:nvPicPr>
        <p:blipFill>
          <a:blip r:embed="rId3"/>
          <a:srcRect/>
          <a:stretch/>
        </p:blipFill>
        <p:spPr>
          <a:xfrm>
            <a:off x="6096000" y="0"/>
            <a:ext cx="6096000" cy="6858000"/>
          </a:xfrm>
        </p:spPr>
      </p:pic>
      <p:sp>
        <p:nvSpPr>
          <p:cNvPr id="13" name="Bild 11">
            <a:extLst>
              <a:ext uri="{FF2B5EF4-FFF2-40B4-BE49-F238E27FC236}">
                <a16:creationId xmlns:a16="http://schemas.microsoft.com/office/drawing/2014/main" id="{E2C57D1E-1C72-03D3-25BF-B8B9653ADAB4}"/>
              </a:ext>
            </a:extLst>
          </p:cNvPr>
          <p:cNvSpPr/>
          <p:nvPr/>
        </p:nvSpPr>
        <p:spPr>
          <a:xfrm>
            <a:off x="8065450" y="1360394"/>
            <a:ext cx="2223687" cy="4257207"/>
          </a:xfrm>
          <a:custGeom>
            <a:avLst/>
            <a:gdLst>
              <a:gd name="connsiteX0" fmla="*/ 397952 w 3581514"/>
              <a:gd name="connsiteY0" fmla="*/ 5065033 h 6856742"/>
              <a:gd name="connsiteX1" fmla="*/ 397952 w 3581514"/>
              <a:gd name="connsiteY1" fmla="*/ 0 h 6856742"/>
              <a:gd name="connsiteX2" fmla="*/ 596900 w 3581514"/>
              <a:gd name="connsiteY2" fmla="*/ 0 h 6856742"/>
              <a:gd name="connsiteX3" fmla="*/ 596900 w 3581514"/>
              <a:gd name="connsiteY3" fmla="*/ 5065033 h 6856742"/>
              <a:gd name="connsiteX4" fmla="*/ 1790757 w 3581514"/>
              <a:gd name="connsiteY4" fmla="*/ 6259526 h 6856742"/>
              <a:gd name="connsiteX5" fmla="*/ 2984614 w 3581514"/>
              <a:gd name="connsiteY5" fmla="*/ 5065033 h 6856742"/>
              <a:gd name="connsiteX6" fmla="*/ 2984614 w 3581514"/>
              <a:gd name="connsiteY6" fmla="*/ 0 h 6856742"/>
              <a:gd name="connsiteX7" fmla="*/ 3183562 w 3581514"/>
              <a:gd name="connsiteY7" fmla="*/ 0 h 6856742"/>
              <a:gd name="connsiteX8" fmla="*/ 3183562 w 3581514"/>
              <a:gd name="connsiteY8" fmla="*/ 5065033 h 6856742"/>
              <a:gd name="connsiteX9" fmla="*/ 1790757 w 3581514"/>
              <a:gd name="connsiteY9" fmla="*/ 6458579 h 6856742"/>
              <a:gd name="connsiteX10" fmla="*/ 397952 w 3581514"/>
              <a:gd name="connsiteY10" fmla="*/ 5065033 h 6856742"/>
              <a:gd name="connsiteX11" fmla="*/ 1790757 w 3581514"/>
              <a:gd name="connsiteY11" fmla="*/ 6060415 h 6856742"/>
              <a:gd name="connsiteX12" fmla="*/ 2785610 w 3581514"/>
              <a:gd name="connsiteY12" fmla="*/ 5064976 h 6856742"/>
              <a:gd name="connsiteX13" fmla="*/ 2785610 w 3581514"/>
              <a:gd name="connsiteY13" fmla="*/ 0 h 6856742"/>
              <a:gd name="connsiteX14" fmla="*/ 2586662 w 3581514"/>
              <a:gd name="connsiteY14" fmla="*/ 0 h 6856742"/>
              <a:gd name="connsiteX15" fmla="*/ 2586662 w 3581514"/>
              <a:gd name="connsiteY15" fmla="*/ 5065033 h 6856742"/>
              <a:gd name="connsiteX16" fmla="*/ 1790757 w 3581514"/>
              <a:gd name="connsiteY16" fmla="*/ 5861361 h 6856742"/>
              <a:gd name="connsiteX17" fmla="*/ 994852 w 3581514"/>
              <a:gd name="connsiteY17" fmla="*/ 5065033 h 6856742"/>
              <a:gd name="connsiteX18" fmla="*/ 994852 w 3581514"/>
              <a:gd name="connsiteY18" fmla="*/ 0 h 6856742"/>
              <a:gd name="connsiteX19" fmla="*/ 795905 w 3581514"/>
              <a:gd name="connsiteY19" fmla="*/ 0 h 6856742"/>
              <a:gd name="connsiteX20" fmla="*/ 795905 w 3581514"/>
              <a:gd name="connsiteY20" fmla="*/ 5065033 h 6856742"/>
              <a:gd name="connsiteX21" fmla="*/ 1790757 w 3581514"/>
              <a:gd name="connsiteY21" fmla="*/ 6060472 h 6856742"/>
              <a:gd name="connsiteX22" fmla="*/ 1790757 w 3581514"/>
              <a:gd name="connsiteY22" fmla="*/ 5662308 h 6856742"/>
              <a:gd name="connsiteX23" fmla="*/ 2387714 w 3581514"/>
              <a:gd name="connsiteY23" fmla="*/ 5065033 h 6856742"/>
              <a:gd name="connsiteX24" fmla="*/ 2387714 w 3581514"/>
              <a:gd name="connsiteY24" fmla="*/ 0 h 6856742"/>
              <a:gd name="connsiteX25" fmla="*/ 2188767 w 3581514"/>
              <a:gd name="connsiteY25" fmla="*/ 0 h 6856742"/>
              <a:gd name="connsiteX26" fmla="*/ 2188767 w 3581514"/>
              <a:gd name="connsiteY26" fmla="*/ 5065033 h 6856742"/>
              <a:gd name="connsiteX27" fmla="*/ 1790814 w 3581514"/>
              <a:gd name="connsiteY27" fmla="*/ 5463255 h 6856742"/>
              <a:gd name="connsiteX28" fmla="*/ 1392862 w 3581514"/>
              <a:gd name="connsiteY28" fmla="*/ 5065033 h 6856742"/>
              <a:gd name="connsiteX29" fmla="*/ 1392862 w 3581514"/>
              <a:gd name="connsiteY29" fmla="*/ 0 h 6856742"/>
              <a:gd name="connsiteX30" fmla="*/ 1193914 w 3581514"/>
              <a:gd name="connsiteY30" fmla="*/ 0 h 6856742"/>
              <a:gd name="connsiteX31" fmla="*/ 1193914 w 3581514"/>
              <a:gd name="connsiteY31" fmla="*/ 5065033 h 6856742"/>
              <a:gd name="connsiteX32" fmla="*/ 1790871 w 3581514"/>
              <a:gd name="connsiteY32" fmla="*/ 5662308 h 6856742"/>
              <a:gd name="connsiteX33" fmla="*/ 3382510 w 3581514"/>
              <a:gd name="connsiteY33" fmla="*/ 0 h 6856742"/>
              <a:gd name="connsiteX34" fmla="*/ 3382510 w 3581514"/>
              <a:gd name="connsiteY34" fmla="*/ 5065033 h 6856742"/>
              <a:gd name="connsiteX35" fmla="*/ 1790757 w 3581514"/>
              <a:gd name="connsiteY35" fmla="*/ 6657689 h 6856742"/>
              <a:gd name="connsiteX36" fmla="*/ 198948 w 3581514"/>
              <a:gd name="connsiteY36" fmla="*/ 5065033 h 6856742"/>
              <a:gd name="connsiteX37" fmla="*/ 198948 w 3581514"/>
              <a:gd name="connsiteY37" fmla="*/ 0 h 6856742"/>
              <a:gd name="connsiteX38" fmla="*/ 0 w 3581514"/>
              <a:gd name="connsiteY38" fmla="*/ 0 h 6856742"/>
              <a:gd name="connsiteX39" fmla="*/ 0 w 3581514"/>
              <a:gd name="connsiteY39" fmla="*/ 5065033 h 6856742"/>
              <a:gd name="connsiteX40" fmla="*/ 1790757 w 3581514"/>
              <a:gd name="connsiteY40" fmla="*/ 6856743 h 6856742"/>
              <a:gd name="connsiteX41" fmla="*/ 1790757 w 3581514"/>
              <a:gd name="connsiteY41" fmla="*/ 6856743 h 6856742"/>
              <a:gd name="connsiteX42" fmla="*/ 3581514 w 3581514"/>
              <a:gd name="connsiteY42" fmla="*/ 5065033 h 6856742"/>
              <a:gd name="connsiteX43" fmla="*/ 3581514 w 3581514"/>
              <a:gd name="connsiteY43" fmla="*/ 0 h 6856742"/>
              <a:gd name="connsiteX44" fmla="*/ 3382567 w 3581514"/>
              <a:gd name="connsiteY44" fmla="*/ 0 h 685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581514" h="6856742">
                <a:moveTo>
                  <a:pt x="397952" y="5065033"/>
                </a:moveTo>
                <a:lnTo>
                  <a:pt x="397952" y="0"/>
                </a:lnTo>
                <a:lnTo>
                  <a:pt x="596900" y="0"/>
                </a:lnTo>
                <a:lnTo>
                  <a:pt x="596900" y="5065033"/>
                </a:lnTo>
                <a:cubicBezTo>
                  <a:pt x="596900" y="5723687"/>
                  <a:pt x="1132454" y="6259526"/>
                  <a:pt x="1790757" y="6259526"/>
                </a:cubicBezTo>
                <a:cubicBezTo>
                  <a:pt x="2449061" y="6259526"/>
                  <a:pt x="2984614" y="5723687"/>
                  <a:pt x="2984614" y="5065033"/>
                </a:cubicBezTo>
                <a:lnTo>
                  <a:pt x="2984614" y="0"/>
                </a:lnTo>
                <a:lnTo>
                  <a:pt x="3183562" y="0"/>
                </a:lnTo>
                <a:lnTo>
                  <a:pt x="3183562" y="5065033"/>
                </a:lnTo>
                <a:cubicBezTo>
                  <a:pt x="3183562" y="5833415"/>
                  <a:pt x="2558730" y="6458579"/>
                  <a:pt x="1790757" y="6458579"/>
                </a:cubicBezTo>
                <a:cubicBezTo>
                  <a:pt x="1022784" y="6458579"/>
                  <a:pt x="397952" y="5833415"/>
                  <a:pt x="397952" y="5065033"/>
                </a:cubicBezTo>
                <a:close/>
                <a:moveTo>
                  <a:pt x="1790757" y="6060415"/>
                </a:moveTo>
                <a:cubicBezTo>
                  <a:pt x="2339334" y="6060415"/>
                  <a:pt x="2785610" y="5613845"/>
                  <a:pt x="2785610" y="5064976"/>
                </a:cubicBezTo>
                <a:lnTo>
                  <a:pt x="2785610" y="0"/>
                </a:lnTo>
                <a:lnTo>
                  <a:pt x="2586662" y="0"/>
                </a:lnTo>
                <a:lnTo>
                  <a:pt x="2586662" y="5065033"/>
                </a:lnTo>
                <a:cubicBezTo>
                  <a:pt x="2586662" y="5504117"/>
                  <a:pt x="2229607" y="5861361"/>
                  <a:pt x="1790757" y="5861361"/>
                </a:cubicBezTo>
                <a:cubicBezTo>
                  <a:pt x="1351907" y="5861361"/>
                  <a:pt x="994852" y="5504117"/>
                  <a:pt x="994852" y="5065033"/>
                </a:cubicBezTo>
                <a:lnTo>
                  <a:pt x="994852" y="0"/>
                </a:lnTo>
                <a:lnTo>
                  <a:pt x="795905" y="0"/>
                </a:lnTo>
                <a:lnTo>
                  <a:pt x="795905" y="5065033"/>
                </a:lnTo>
                <a:cubicBezTo>
                  <a:pt x="795905" y="5613902"/>
                  <a:pt x="1242180" y="6060472"/>
                  <a:pt x="1790757" y="6060472"/>
                </a:cubicBezTo>
                <a:close/>
                <a:moveTo>
                  <a:pt x="1790757" y="5662308"/>
                </a:moveTo>
                <a:cubicBezTo>
                  <a:pt x="2119881" y="5662308"/>
                  <a:pt x="2387714" y="5394389"/>
                  <a:pt x="2387714" y="5065033"/>
                </a:cubicBezTo>
                <a:lnTo>
                  <a:pt x="2387714" y="0"/>
                </a:lnTo>
                <a:lnTo>
                  <a:pt x="2188767" y="0"/>
                </a:lnTo>
                <a:lnTo>
                  <a:pt x="2188767" y="5065033"/>
                </a:lnTo>
                <a:cubicBezTo>
                  <a:pt x="2188767" y="5284604"/>
                  <a:pt x="2010211" y="5463255"/>
                  <a:pt x="1790814" y="5463255"/>
                </a:cubicBezTo>
                <a:cubicBezTo>
                  <a:pt x="1571418" y="5463255"/>
                  <a:pt x="1392862" y="5284604"/>
                  <a:pt x="1392862" y="5065033"/>
                </a:cubicBezTo>
                <a:lnTo>
                  <a:pt x="1392862" y="0"/>
                </a:lnTo>
                <a:lnTo>
                  <a:pt x="1193914" y="0"/>
                </a:lnTo>
                <a:lnTo>
                  <a:pt x="1193914" y="5065033"/>
                </a:lnTo>
                <a:cubicBezTo>
                  <a:pt x="1193914" y="5394332"/>
                  <a:pt x="1461691" y="5662308"/>
                  <a:pt x="1790871" y="5662308"/>
                </a:cubicBezTo>
                <a:close/>
                <a:moveTo>
                  <a:pt x="3382510" y="0"/>
                </a:moveTo>
                <a:lnTo>
                  <a:pt x="3382510" y="5065033"/>
                </a:lnTo>
                <a:cubicBezTo>
                  <a:pt x="3382510" y="5943201"/>
                  <a:pt x="2668457" y="6657689"/>
                  <a:pt x="1790757" y="6657689"/>
                </a:cubicBezTo>
                <a:cubicBezTo>
                  <a:pt x="913057" y="6657689"/>
                  <a:pt x="198948" y="5943201"/>
                  <a:pt x="198948" y="5065033"/>
                </a:cubicBezTo>
                <a:lnTo>
                  <a:pt x="198948" y="0"/>
                </a:lnTo>
                <a:lnTo>
                  <a:pt x="0" y="0"/>
                </a:lnTo>
                <a:lnTo>
                  <a:pt x="0" y="5065033"/>
                </a:lnTo>
                <a:cubicBezTo>
                  <a:pt x="0" y="6054586"/>
                  <a:pt x="801731" y="6856743"/>
                  <a:pt x="1790757" y="6856743"/>
                </a:cubicBezTo>
                <a:lnTo>
                  <a:pt x="1790757" y="6856743"/>
                </a:lnTo>
                <a:cubicBezTo>
                  <a:pt x="2779783" y="6856743"/>
                  <a:pt x="3581514" y="6054586"/>
                  <a:pt x="3581514" y="5065033"/>
                </a:cubicBezTo>
                <a:lnTo>
                  <a:pt x="3581514" y="0"/>
                </a:lnTo>
                <a:lnTo>
                  <a:pt x="3382567" y="0"/>
                </a:lnTo>
                <a:close/>
              </a:path>
            </a:pathLst>
          </a:custGeom>
          <a:solidFill>
            <a:schemeClr val="tx1"/>
          </a:solidFill>
          <a:ln w="5712" cap="flat">
            <a:noFill/>
            <a:prstDash val="solid"/>
            <a:miter/>
          </a:ln>
        </p:spPr>
        <p:txBody>
          <a:bodyPr rtlCol="0" anchor="ctr"/>
          <a:lstStyle/>
          <a:p>
            <a:endParaRPr lang="sv-SE"/>
          </a:p>
        </p:txBody>
      </p:sp>
    </p:spTree>
    <p:extLst>
      <p:ext uri="{BB962C8B-B14F-4D97-AF65-F5344CB8AC3E}">
        <p14:creationId xmlns:p14="http://schemas.microsoft.com/office/powerpoint/2010/main" val="3361233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173EFC5-A807-4130-8689-9CA0E92C6E08}"/>
              </a:ext>
            </a:extLst>
          </p:cNvPr>
          <p:cNvSpPr>
            <a:spLocks noGrp="1"/>
          </p:cNvSpPr>
          <p:nvPr>
            <p:ph type="ctrTitle"/>
          </p:nvPr>
        </p:nvSpPr>
        <p:spPr/>
        <p:txBody>
          <a:bodyPr/>
          <a:lstStyle/>
          <a:p>
            <a:r>
              <a:rPr lang="sv-SE" dirty="0"/>
              <a:t>TRYGGHET</a:t>
            </a:r>
            <a:br>
              <a:rPr lang="sv-SE" dirty="0"/>
            </a:br>
            <a:r>
              <a:rPr lang="sv-SE" dirty="0"/>
              <a:t>FÖR ALLA</a:t>
            </a:r>
          </a:p>
        </p:txBody>
      </p:sp>
      <p:sp>
        <p:nvSpPr>
          <p:cNvPr id="8" name="Underrubrik 7">
            <a:extLst>
              <a:ext uri="{FF2B5EF4-FFF2-40B4-BE49-F238E27FC236}">
                <a16:creationId xmlns:a16="http://schemas.microsoft.com/office/drawing/2014/main" id="{2B1AA1BD-73C1-D313-6CEA-620959A7ACBD}"/>
              </a:ext>
            </a:extLst>
          </p:cNvPr>
          <p:cNvSpPr>
            <a:spLocks noGrp="1"/>
          </p:cNvSpPr>
          <p:nvPr>
            <p:ph type="subTitle" idx="1"/>
          </p:nvPr>
        </p:nvSpPr>
        <p:spPr/>
        <p:txBody>
          <a:bodyPr/>
          <a:lstStyle/>
          <a:p>
            <a:r>
              <a:rPr lang="sv-SE" dirty="0"/>
              <a:t>En av Sveriges största städer utan utsatta bostadsområden.</a:t>
            </a:r>
          </a:p>
          <a:p>
            <a:endParaRPr lang="sv-SE" dirty="0"/>
          </a:p>
          <a:p>
            <a:endParaRPr lang="sv-SE" dirty="0"/>
          </a:p>
          <a:p>
            <a:endParaRPr lang="sv-SE" dirty="0"/>
          </a:p>
          <a:p>
            <a:endParaRPr lang="sv-SE" dirty="0"/>
          </a:p>
        </p:txBody>
      </p:sp>
      <p:pic>
        <p:nvPicPr>
          <p:cNvPr id="5" name="Platshållare för bild 4">
            <a:extLst>
              <a:ext uri="{FF2B5EF4-FFF2-40B4-BE49-F238E27FC236}">
                <a16:creationId xmlns:a16="http://schemas.microsoft.com/office/drawing/2014/main" id="{0192C9AB-BCFE-51C5-CCA9-62398BB40832}"/>
              </a:ext>
            </a:extLst>
          </p:cNvPr>
          <p:cNvPicPr>
            <a:picLocks noGrp="1" noChangeAspect="1"/>
          </p:cNvPicPr>
          <p:nvPr>
            <p:ph type="pic" sz="quarter" idx="10"/>
          </p:nvPr>
        </p:nvPicPr>
        <p:blipFill>
          <a:blip r:embed="rId3"/>
          <a:srcRect l="32864" r="17898"/>
          <a:stretch/>
        </p:blipFill>
        <p:spPr>
          <a:xfrm>
            <a:off x="6096000" y="0"/>
            <a:ext cx="6096000" cy="6858000"/>
          </a:xfrm>
        </p:spPr>
      </p:pic>
    </p:spTree>
    <p:extLst>
      <p:ext uri="{BB962C8B-B14F-4D97-AF65-F5344CB8AC3E}">
        <p14:creationId xmlns:p14="http://schemas.microsoft.com/office/powerpoint/2010/main" val="317552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C3CE79-2BA6-72D6-7D36-A4B05CC19109}"/>
              </a:ext>
            </a:extLst>
          </p:cNvPr>
          <p:cNvSpPr>
            <a:spLocks noGrp="1"/>
          </p:cNvSpPr>
          <p:nvPr>
            <p:ph type="ctrTitle"/>
          </p:nvPr>
        </p:nvSpPr>
        <p:spPr>
          <a:xfrm>
            <a:off x="6096000" y="692150"/>
            <a:ext cx="5400675" cy="1843232"/>
          </a:xfrm>
        </p:spPr>
        <p:txBody>
          <a:bodyPr/>
          <a:lstStyle/>
          <a:p>
            <a:r>
              <a:rPr lang="sv-SE" dirty="0"/>
              <a:t>HELA UMEÅ</a:t>
            </a:r>
            <a:br>
              <a:rPr lang="sv-SE" dirty="0"/>
            </a:br>
            <a:r>
              <a:rPr lang="sv-SE" dirty="0"/>
              <a:t>SKA må bra</a:t>
            </a:r>
          </a:p>
        </p:txBody>
      </p:sp>
      <p:pic>
        <p:nvPicPr>
          <p:cNvPr id="5" name="Platshållare för bild 4">
            <a:extLst>
              <a:ext uri="{FF2B5EF4-FFF2-40B4-BE49-F238E27FC236}">
                <a16:creationId xmlns:a16="http://schemas.microsoft.com/office/drawing/2014/main" id="{3F3F2973-364E-852C-D994-BDC580B6B1C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6667" r="16667"/>
          <a:stretch/>
        </p:blipFill>
        <p:spPr>
          <a:xfrm>
            <a:off x="0" y="0"/>
            <a:ext cx="6096000" cy="6858000"/>
          </a:xfrm>
        </p:spPr>
      </p:pic>
      <p:sp>
        <p:nvSpPr>
          <p:cNvPr id="3" name="Underrubrik 2">
            <a:extLst>
              <a:ext uri="{FF2B5EF4-FFF2-40B4-BE49-F238E27FC236}">
                <a16:creationId xmlns:a16="http://schemas.microsoft.com/office/drawing/2014/main" id="{8661222E-B936-F313-65BA-6FB8752995FE}"/>
              </a:ext>
            </a:extLst>
          </p:cNvPr>
          <p:cNvSpPr>
            <a:spLocks noGrp="1"/>
          </p:cNvSpPr>
          <p:nvPr>
            <p:ph type="subTitle" idx="1"/>
          </p:nvPr>
        </p:nvSpPr>
        <p:spPr>
          <a:xfrm>
            <a:off x="6096000" y="2946400"/>
            <a:ext cx="5400675" cy="3219450"/>
          </a:xfrm>
        </p:spPr>
        <p:txBody>
          <a:bodyPr/>
          <a:lstStyle/>
          <a:p>
            <a:r>
              <a:rPr lang="sv-SE" dirty="0"/>
              <a:t>Umeå är både land och stad. Var tredje Umeåbo bor utanför stan och landsbygd och stad växer i samma takt. </a:t>
            </a:r>
          </a:p>
          <a:p>
            <a:endParaRPr lang="sv-SE" dirty="0"/>
          </a:p>
          <a:p>
            <a:endParaRPr lang="sv-SE" dirty="0"/>
          </a:p>
        </p:txBody>
      </p:sp>
    </p:spTree>
    <p:extLst>
      <p:ext uri="{BB962C8B-B14F-4D97-AF65-F5344CB8AC3E}">
        <p14:creationId xmlns:p14="http://schemas.microsoft.com/office/powerpoint/2010/main" val="1922692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98933B-1327-4AAA-3210-F7F669EB2EF4}"/>
              </a:ext>
            </a:extLst>
          </p:cNvPr>
          <p:cNvSpPr>
            <a:spLocks noGrp="1"/>
          </p:cNvSpPr>
          <p:nvPr>
            <p:ph type="ctrTitle"/>
          </p:nvPr>
        </p:nvSpPr>
        <p:spPr>
          <a:xfrm>
            <a:off x="6096000" y="692150"/>
            <a:ext cx="5400675" cy="1843232"/>
          </a:xfrm>
        </p:spPr>
        <p:txBody>
          <a:bodyPr/>
          <a:lstStyle/>
          <a:p>
            <a:r>
              <a:rPr lang="sv-SE" dirty="0"/>
              <a:t>JÄMSTÄLLT</a:t>
            </a:r>
            <a:br>
              <a:rPr lang="sv-SE" dirty="0"/>
            </a:br>
            <a:r>
              <a:rPr lang="sv-SE" dirty="0"/>
              <a:t>PÅ RIKTIGT</a:t>
            </a:r>
          </a:p>
        </p:txBody>
      </p:sp>
      <p:pic>
        <p:nvPicPr>
          <p:cNvPr id="6" name="Platshållare för bild 5">
            <a:extLst>
              <a:ext uri="{FF2B5EF4-FFF2-40B4-BE49-F238E27FC236}">
                <a16:creationId xmlns:a16="http://schemas.microsoft.com/office/drawing/2014/main" id="{52592DB9-7481-9136-34AD-72C789375D94}"/>
              </a:ext>
            </a:extLst>
          </p:cNvPr>
          <p:cNvPicPr>
            <a:picLocks noGrp="1" noChangeAspect="1"/>
          </p:cNvPicPr>
          <p:nvPr>
            <p:ph type="pic" sz="quarter" idx="10"/>
          </p:nvPr>
        </p:nvPicPr>
        <p:blipFill>
          <a:blip r:embed="rId3"/>
          <a:srcRect l="20370" r="20370"/>
          <a:stretch/>
        </p:blipFill>
        <p:spPr>
          <a:xfrm>
            <a:off x="0" y="0"/>
            <a:ext cx="6096000" cy="6858000"/>
          </a:xfrm>
        </p:spPr>
      </p:pic>
      <p:sp>
        <p:nvSpPr>
          <p:cNvPr id="3" name="Underrubrik 2">
            <a:extLst>
              <a:ext uri="{FF2B5EF4-FFF2-40B4-BE49-F238E27FC236}">
                <a16:creationId xmlns:a16="http://schemas.microsoft.com/office/drawing/2014/main" id="{09875072-F9F4-2DD9-124E-DA114C63BDC6}"/>
              </a:ext>
            </a:extLst>
          </p:cNvPr>
          <p:cNvSpPr>
            <a:spLocks noGrp="1"/>
          </p:cNvSpPr>
          <p:nvPr>
            <p:ph type="subTitle" idx="1"/>
          </p:nvPr>
        </p:nvSpPr>
        <p:spPr>
          <a:xfrm>
            <a:off x="6096001" y="2945675"/>
            <a:ext cx="5400674" cy="3220175"/>
          </a:xfrm>
        </p:spPr>
        <p:txBody>
          <a:bodyPr/>
          <a:lstStyle/>
          <a:p>
            <a:r>
              <a:rPr lang="sv-SE" dirty="0"/>
              <a:t>30 år av strategiskt jämställdhetsarbete har bidragit till att skapa en trygg stad </a:t>
            </a:r>
            <a:r>
              <a:rPr lang="sv-SE"/>
              <a:t>med hög tillit och </a:t>
            </a:r>
            <a:r>
              <a:rPr lang="sv-SE" dirty="0"/>
              <a:t>trivsel.</a:t>
            </a:r>
          </a:p>
          <a:p>
            <a:endParaRPr lang="sv-SE" dirty="0"/>
          </a:p>
          <a:p>
            <a:r>
              <a:rPr lang="sv-SE" dirty="0"/>
              <a:t>EU pekar ut vårt jämställdhetsarbete som ett föregångsexempel för andra i Europa att ta efter.</a:t>
            </a:r>
          </a:p>
          <a:p>
            <a:endParaRPr lang="sv-SE" dirty="0"/>
          </a:p>
          <a:p>
            <a:endParaRPr lang="sv-SE" dirty="0"/>
          </a:p>
        </p:txBody>
      </p:sp>
    </p:spTree>
    <p:extLst>
      <p:ext uri="{BB962C8B-B14F-4D97-AF65-F5344CB8AC3E}">
        <p14:creationId xmlns:p14="http://schemas.microsoft.com/office/powerpoint/2010/main" val="3340426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5BDD46B8-36D7-AD55-8154-2F7D23EE2271}"/>
              </a:ext>
            </a:extLst>
          </p:cNvPr>
          <p:cNvSpPr>
            <a:spLocks noGrp="1"/>
          </p:cNvSpPr>
          <p:nvPr>
            <p:ph type="ctrTitle"/>
          </p:nvPr>
        </p:nvSpPr>
        <p:spPr/>
        <p:txBody>
          <a:bodyPr/>
          <a:lstStyle/>
          <a:p>
            <a:r>
              <a:rPr lang="sv-SE" dirty="0"/>
              <a:t>Kompetens i många yrken</a:t>
            </a:r>
          </a:p>
        </p:txBody>
      </p:sp>
      <p:sp>
        <p:nvSpPr>
          <p:cNvPr id="5" name="Underrubrik 4">
            <a:extLst>
              <a:ext uri="{FF2B5EF4-FFF2-40B4-BE49-F238E27FC236}">
                <a16:creationId xmlns:a16="http://schemas.microsoft.com/office/drawing/2014/main" id="{CD55E079-0396-766A-FD1F-BEF98298B589}"/>
              </a:ext>
            </a:extLst>
          </p:cNvPr>
          <p:cNvSpPr>
            <a:spLocks noGrp="1"/>
          </p:cNvSpPr>
          <p:nvPr>
            <p:ph type="subTitle" idx="1"/>
          </p:nvPr>
        </p:nvSpPr>
        <p:spPr/>
        <p:txBody>
          <a:bodyPr/>
          <a:lstStyle/>
          <a:p>
            <a:r>
              <a:rPr lang="sv-SE" dirty="0"/>
              <a:t>Arbetsmarknaden är bred – med god tillgång på arbetskraft från de två universiteten, ett flertal folkhögskolor och YH-utbildningar, samt av gymnasium med specialistinriktningar.</a:t>
            </a:r>
          </a:p>
          <a:p>
            <a:endParaRPr lang="sv-SE" dirty="0"/>
          </a:p>
          <a:p>
            <a:endParaRPr lang="sv-SE" dirty="0"/>
          </a:p>
        </p:txBody>
      </p:sp>
    </p:spTree>
    <p:extLst>
      <p:ext uri="{BB962C8B-B14F-4D97-AF65-F5344CB8AC3E}">
        <p14:creationId xmlns:p14="http://schemas.microsoft.com/office/powerpoint/2010/main" val="3622780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C31FB7-2F64-3C08-BAF2-263814594A55}"/>
              </a:ext>
            </a:extLst>
          </p:cNvPr>
          <p:cNvSpPr>
            <a:spLocks noGrp="1"/>
          </p:cNvSpPr>
          <p:nvPr>
            <p:ph type="ctrTitle"/>
          </p:nvPr>
        </p:nvSpPr>
        <p:spPr/>
        <p:txBody>
          <a:bodyPr/>
          <a:lstStyle/>
          <a:p>
            <a:r>
              <a:rPr lang="sv-SE" dirty="0"/>
              <a:t>VÄLUTBILDAD BEFOLKNING</a:t>
            </a:r>
          </a:p>
        </p:txBody>
      </p:sp>
      <p:sp>
        <p:nvSpPr>
          <p:cNvPr id="3" name="Underrubrik 2">
            <a:extLst>
              <a:ext uri="{FF2B5EF4-FFF2-40B4-BE49-F238E27FC236}">
                <a16:creationId xmlns:a16="http://schemas.microsoft.com/office/drawing/2014/main" id="{1C4065DD-A3C8-AAA6-A807-B7D3F6E94972}"/>
              </a:ext>
            </a:extLst>
          </p:cNvPr>
          <p:cNvSpPr>
            <a:spLocks noGrp="1"/>
          </p:cNvSpPr>
          <p:nvPr>
            <p:ph type="subTitle" idx="1"/>
          </p:nvPr>
        </p:nvSpPr>
        <p:spPr/>
        <p:txBody>
          <a:bodyPr/>
          <a:lstStyle/>
          <a:p>
            <a:r>
              <a:rPr lang="sv-SE" dirty="0"/>
              <a:t>Över 50% har akademisk examen och nästan 90% har gymnasieexamen eller högre.</a:t>
            </a:r>
          </a:p>
          <a:p>
            <a:endParaRPr lang="sv-SE" dirty="0"/>
          </a:p>
          <a:p>
            <a:endParaRPr lang="sv-SE" dirty="0"/>
          </a:p>
        </p:txBody>
      </p:sp>
      <p:pic>
        <p:nvPicPr>
          <p:cNvPr id="5" name="Platshållare för bild 4">
            <a:extLst>
              <a:ext uri="{FF2B5EF4-FFF2-40B4-BE49-F238E27FC236}">
                <a16:creationId xmlns:a16="http://schemas.microsoft.com/office/drawing/2014/main" id="{FCDF187A-9B71-8FB6-0F0A-387D8274C25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6631" r="16631"/>
          <a:stretch/>
        </p:blipFill>
        <p:spPr/>
      </p:pic>
    </p:spTree>
    <p:extLst>
      <p:ext uri="{BB962C8B-B14F-4D97-AF65-F5344CB8AC3E}">
        <p14:creationId xmlns:p14="http://schemas.microsoft.com/office/powerpoint/2010/main" val="1097991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0961B4-FB2C-A011-D3D6-286A3525CFE7}"/>
              </a:ext>
            </a:extLst>
          </p:cNvPr>
          <p:cNvSpPr>
            <a:spLocks noGrp="1"/>
          </p:cNvSpPr>
          <p:nvPr>
            <p:ph type="ctrTitle"/>
          </p:nvPr>
        </p:nvSpPr>
        <p:spPr/>
        <p:txBody>
          <a:bodyPr/>
          <a:lstStyle/>
          <a:p>
            <a:r>
              <a:rPr lang="sv-SE" dirty="0"/>
              <a:t>ALLTID BÄST</a:t>
            </a:r>
            <a:br>
              <a:rPr lang="sv-SE" dirty="0"/>
            </a:br>
            <a:r>
              <a:rPr lang="sv-SE" dirty="0"/>
              <a:t>TILLSAMMANS</a:t>
            </a:r>
            <a:br>
              <a:rPr lang="sv-SE" dirty="0"/>
            </a:br>
            <a:endParaRPr lang="sv-SE" dirty="0"/>
          </a:p>
        </p:txBody>
      </p:sp>
      <p:sp>
        <p:nvSpPr>
          <p:cNvPr id="3" name="Underrubrik 2">
            <a:extLst>
              <a:ext uri="{FF2B5EF4-FFF2-40B4-BE49-F238E27FC236}">
                <a16:creationId xmlns:a16="http://schemas.microsoft.com/office/drawing/2014/main" id="{F12BF776-4D86-5B81-2643-4110E6E9CF78}"/>
              </a:ext>
            </a:extLst>
          </p:cNvPr>
          <p:cNvSpPr>
            <a:spLocks noGrp="1"/>
          </p:cNvSpPr>
          <p:nvPr>
            <p:ph type="subTitle" idx="1"/>
          </p:nvPr>
        </p:nvSpPr>
        <p:spPr/>
        <p:txBody>
          <a:bodyPr/>
          <a:lstStyle/>
          <a:p>
            <a:r>
              <a:rPr lang="sv-SE" dirty="0"/>
              <a:t>Hög uppmätt tillit och förmåga att samverka tros bidra till Umeås snabba tillväxt och höga livskvalitet. </a:t>
            </a:r>
          </a:p>
          <a:p>
            <a:endParaRPr lang="sv-SE" dirty="0"/>
          </a:p>
        </p:txBody>
      </p:sp>
    </p:spTree>
    <p:extLst>
      <p:ext uri="{BB962C8B-B14F-4D97-AF65-F5344CB8AC3E}">
        <p14:creationId xmlns:p14="http://schemas.microsoft.com/office/powerpoint/2010/main" val="1063416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9EEE5E-7F5A-40DB-AFD5-7B5119FB2C6D}"/>
              </a:ext>
            </a:extLst>
          </p:cNvPr>
          <p:cNvSpPr>
            <a:spLocks noGrp="1"/>
          </p:cNvSpPr>
          <p:nvPr>
            <p:ph type="ctrTitle"/>
          </p:nvPr>
        </p:nvSpPr>
        <p:spPr/>
        <p:txBody>
          <a:bodyPr/>
          <a:lstStyle/>
          <a:p>
            <a:r>
              <a:rPr lang="sv-SE" dirty="0"/>
              <a:t>hållbar</a:t>
            </a:r>
            <a:br>
              <a:rPr lang="sv-SE" dirty="0"/>
            </a:br>
            <a:r>
              <a:rPr lang="sv-SE" dirty="0"/>
              <a:t>tillväxt</a:t>
            </a:r>
          </a:p>
        </p:txBody>
      </p:sp>
      <p:sp>
        <p:nvSpPr>
          <p:cNvPr id="3" name="Underrubrik 2">
            <a:extLst>
              <a:ext uri="{FF2B5EF4-FFF2-40B4-BE49-F238E27FC236}">
                <a16:creationId xmlns:a16="http://schemas.microsoft.com/office/drawing/2014/main" id="{79C214DD-4CEF-020C-46B1-BF8519E61CCE}"/>
              </a:ext>
            </a:extLst>
          </p:cNvPr>
          <p:cNvSpPr>
            <a:spLocks noGrp="1"/>
          </p:cNvSpPr>
          <p:nvPr>
            <p:ph type="subTitle" idx="1"/>
          </p:nvPr>
        </p:nvSpPr>
        <p:spPr/>
        <p:txBody>
          <a:bodyPr/>
          <a:lstStyle/>
          <a:p>
            <a:r>
              <a:rPr lang="sv-SE" dirty="0"/>
              <a:t>Umeå attraherar unga. Det bidrar till den starka befolkningstillväxten i norra Sveriges snabbast hållbart växande region.</a:t>
            </a:r>
          </a:p>
        </p:txBody>
      </p:sp>
    </p:spTree>
    <p:extLst>
      <p:ext uri="{BB962C8B-B14F-4D97-AF65-F5344CB8AC3E}">
        <p14:creationId xmlns:p14="http://schemas.microsoft.com/office/powerpoint/2010/main" val="81328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A279AD-D89A-CEEE-651F-961DB4F3BE64}"/>
              </a:ext>
            </a:extLst>
          </p:cNvPr>
          <p:cNvSpPr>
            <a:spLocks noGrp="1"/>
          </p:cNvSpPr>
          <p:nvPr>
            <p:ph type="ctrTitle"/>
          </p:nvPr>
        </p:nvSpPr>
        <p:spPr/>
        <p:txBody>
          <a:bodyPr/>
          <a:lstStyle/>
          <a:p>
            <a:r>
              <a:rPr lang="sv-SE" dirty="0"/>
              <a:t>NÄRA TILL</a:t>
            </a:r>
            <a:br>
              <a:rPr lang="sv-SE" dirty="0"/>
            </a:br>
            <a:r>
              <a:rPr lang="sv-SE" dirty="0"/>
              <a:t>KUNSKAP</a:t>
            </a:r>
          </a:p>
        </p:txBody>
      </p:sp>
      <p:pic>
        <p:nvPicPr>
          <p:cNvPr id="7" name="Platshållare för bild 6">
            <a:extLst>
              <a:ext uri="{FF2B5EF4-FFF2-40B4-BE49-F238E27FC236}">
                <a16:creationId xmlns:a16="http://schemas.microsoft.com/office/drawing/2014/main" id="{C71F0BB9-6434-8AE0-2898-60FC247D14F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0370" r="20370"/>
          <a:stretch/>
        </p:blipFill>
        <p:spPr/>
      </p:pic>
      <p:sp>
        <p:nvSpPr>
          <p:cNvPr id="3" name="Underrubrik 2">
            <a:extLst>
              <a:ext uri="{FF2B5EF4-FFF2-40B4-BE49-F238E27FC236}">
                <a16:creationId xmlns:a16="http://schemas.microsoft.com/office/drawing/2014/main" id="{9CE1D6DA-B06B-7BE3-82DF-2CEDD8937781}"/>
              </a:ext>
            </a:extLst>
          </p:cNvPr>
          <p:cNvSpPr>
            <a:spLocks noGrp="1"/>
          </p:cNvSpPr>
          <p:nvPr>
            <p:ph type="subTitle" idx="1"/>
          </p:nvPr>
        </p:nvSpPr>
        <p:spPr/>
        <p:txBody>
          <a:bodyPr/>
          <a:lstStyle/>
          <a:p>
            <a:r>
              <a:rPr lang="sv-SE" dirty="0"/>
              <a:t>Det lyhörda utbildningssystemet möter efterfrågan på olika nivåer av kompetens och specialisering.</a:t>
            </a:r>
          </a:p>
          <a:p>
            <a:endParaRPr lang="sv-SE" dirty="0"/>
          </a:p>
        </p:txBody>
      </p:sp>
      <p:sp>
        <p:nvSpPr>
          <p:cNvPr id="4" name="Bild 11">
            <a:extLst>
              <a:ext uri="{FF2B5EF4-FFF2-40B4-BE49-F238E27FC236}">
                <a16:creationId xmlns:a16="http://schemas.microsoft.com/office/drawing/2014/main" id="{A1157FB3-6A62-4FAA-1424-3F5353D0BB49}"/>
              </a:ext>
            </a:extLst>
          </p:cNvPr>
          <p:cNvSpPr/>
          <p:nvPr/>
        </p:nvSpPr>
        <p:spPr>
          <a:xfrm>
            <a:off x="1931350" y="1360394"/>
            <a:ext cx="2223687" cy="4257207"/>
          </a:xfrm>
          <a:custGeom>
            <a:avLst/>
            <a:gdLst>
              <a:gd name="connsiteX0" fmla="*/ 397952 w 3581514"/>
              <a:gd name="connsiteY0" fmla="*/ 5065033 h 6856742"/>
              <a:gd name="connsiteX1" fmla="*/ 397952 w 3581514"/>
              <a:gd name="connsiteY1" fmla="*/ 0 h 6856742"/>
              <a:gd name="connsiteX2" fmla="*/ 596900 w 3581514"/>
              <a:gd name="connsiteY2" fmla="*/ 0 h 6856742"/>
              <a:gd name="connsiteX3" fmla="*/ 596900 w 3581514"/>
              <a:gd name="connsiteY3" fmla="*/ 5065033 h 6856742"/>
              <a:gd name="connsiteX4" fmla="*/ 1790757 w 3581514"/>
              <a:gd name="connsiteY4" fmla="*/ 6259526 h 6856742"/>
              <a:gd name="connsiteX5" fmla="*/ 2984614 w 3581514"/>
              <a:gd name="connsiteY5" fmla="*/ 5065033 h 6856742"/>
              <a:gd name="connsiteX6" fmla="*/ 2984614 w 3581514"/>
              <a:gd name="connsiteY6" fmla="*/ 0 h 6856742"/>
              <a:gd name="connsiteX7" fmla="*/ 3183562 w 3581514"/>
              <a:gd name="connsiteY7" fmla="*/ 0 h 6856742"/>
              <a:gd name="connsiteX8" fmla="*/ 3183562 w 3581514"/>
              <a:gd name="connsiteY8" fmla="*/ 5065033 h 6856742"/>
              <a:gd name="connsiteX9" fmla="*/ 1790757 w 3581514"/>
              <a:gd name="connsiteY9" fmla="*/ 6458579 h 6856742"/>
              <a:gd name="connsiteX10" fmla="*/ 397952 w 3581514"/>
              <a:gd name="connsiteY10" fmla="*/ 5065033 h 6856742"/>
              <a:gd name="connsiteX11" fmla="*/ 1790757 w 3581514"/>
              <a:gd name="connsiteY11" fmla="*/ 6060415 h 6856742"/>
              <a:gd name="connsiteX12" fmla="*/ 2785610 w 3581514"/>
              <a:gd name="connsiteY12" fmla="*/ 5064976 h 6856742"/>
              <a:gd name="connsiteX13" fmla="*/ 2785610 w 3581514"/>
              <a:gd name="connsiteY13" fmla="*/ 0 h 6856742"/>
              <a:gd name="connsiteX14" fmla="*/ 2586662 w 3581514"/>
              <a:gd name="connsiteY14" fmla="*/ 0 h 6856742"/>
              <a:gd name="connsiteX15" fmla="*/ 2586662 w 3581514"/>
              <a:gd name="connsiteY15" fmla="*/ 5065033 h 6856742"/>
              <a:gd name="connsiteX16" fmla="*/ 1790757 w 3581514"/>
              <a:gd name="connsiteY16" fmla="*/ 5861361 h 6856742"/>
              <a:gd name="connsiteX17" fmla="*/ 994852 w 3581514"/>
              <a:gd name="connsiteY17" fmla="*/ 5065033 h 6856742"/>
              <a:gd name="connsiteX18" fmla="*/ 994852 w 3581514"/>
              <a:gd name="connsiteY18" fmla="*/ 0 h 6856742"/>
              <a:gd name="connsiteX19" fmla="*/ 795905 w 3581514"/>
              <a:gd name="connsiteY19" fmla="*/ 0 h 6856742"/>
              <a:gd name="connsiteX20" fmla="*/ 795905 w 3581514"/>
              <a:gd name="connsiteY20" fmla="*/ 5065033 h 6856742"/>
              <a:gd name="connsiteX21" fmla="*/ 1790757 w 3581514"/>
              <a:gd name="connsiteY21" fmla="*/ 6060472 h 6856742"/>
              <a:gd name="connsiteX22" fmla="*/ 1790757 w 3581514"/>
              <a:gd name="connsiteY22" fmla="*/ 5662308 h 6856742"/>
              <a:gd name="connsiteX23" fmla="*/ 2387714 w 3581514"/>
              <a:gd name="connsiteY23" fmla="*/ 5065033 h 6856742"/>
              <a:gd name="connsiteX24" fmla="*/ 2387714 w 3581514"/>
              <a:gd name="connsiteY24" fmla="*/ 0 h 6856742"/>
              <a:gd name="connsiteX25" fmla="*/ 2188767 w 3581514"/>
              <a:gd name="connsiteY25" fmla="*/ 0 h 6856742"/>
              <a:gd name="connsiteX26" fmla="*/ 2188767 w 3581514"/>
              <a:gd name="connsiteY26" fmla="*/ 5065033 h 6856742"/>
              <a:gd name="connsiteX27" fmla="*/ 1790814 w 3581514"/>
              <a:gd name="connsiteY27" fmla="*/ 5463255 h 6856742"/>
              <a:gd name="connsiteX28" fmla="*/ 1392862 w 3581514"/>
              <a:gd name="connsiteY28" fmla="*/ 5065033 h 6856742"/>
              <a:gd name="connsiteX29" fmla="*/ 1392862 w 3581514"/>
              <a:gd name="connsiteY29" fmla="*/ 0 h 6856742"/>
              <a:gd name="connsiteX30" fmla="*/ 1193914 w 3581514"/>
              <a:gd name="connsiteY30" fmla="*/ 0 h 6856742"/>
              <a:gd name="connsiteX31" fmla="*/ 1193914 w 3581514"/>
              <a:gd name="connsiteY31" fmla="*/ 5065033 h 6856742"/>
              <a:gd name="connsiteX32" fmla="*/ 1790871 w 3581514"/>
              <a:gd name="connsiteY32" fmla="*/ 5662308 h 6856742"/>
              <a:gd name="connsiteX33" fmla="*/ 3382510 w 3581514"/>
              <a:gd name="connsiteY33" fmla="*/ 0 h 6856742"/>
              <a:gd name="connsiteX34" fmla="*/ 3382510 w 3581514"/>
              <a:gd name="connsiteY34" fmla="*/ 5065033 h 6856742"/>
              <a:gd name="connsiteX35" fmla="*/ 1790757 w 3581514"/>
              <a:gd name="connsiteY35" fmla="*/ 6657689 h 6856742"/>
              <a:gd name="connsiteX36" fmla="*/ 198948 w 3581514"/>
              <a:gd name="connsiteY36" fmla="*/ 5065033 h 6856742"/>
              <a:gd name="connsiteX37" fmla="*/ 198948 w 3581514"/>
              <a:gd name="connsiteY37" fmla="*/ 0 h 6856742"/>
              <a:gd name="connsiteX38" fmla="*/ 0 w 3581514"/>
              <a:gd name="connsiteY38" fmla="*/ 0 h 6856742"/>
              <a:gd name="connsiteX39" fmla="*/ 0 w 3581514"/>
              <a:gd name="connsiteY39" fmla="*/ 5065033 h 6856742"/>
              <a:gd name="connsiteX40" fmla="*/ 1790757 w 3581514"/>
              <a:gd name="connsiteY40" fmla="*/ 6856743 h 6856742"/>
              <a:gd name="connsiteX41" fmla="*/ 1790757 w 3581514"/>
              <a:gd name="connsiteY41" fmla="*/ 6856743 h 6856742"/>
              <a:gd name="connsiteX42" fmla="*/ 3581514 w 3581514"/>
              <a:gd name="connsiteY42" fmla="*/ 5065033 h 6856742"/>
              <a:gd name="connsiteX43" fmla="*/ 3581514 w 3581514"/>
              <a:gd name="connsiteY43" fmla="*/ 0 h 6856742"/>
              <a:gd name="connsiteX44" fmla="*/ 3382567 w 3581514"/>
              <a:gd name="connsiteY44" fmla="*/ 0 h 685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581514" h="6856742">
                <a:moveTo>
                  <a:pt x="397952" y="5065033"/>
                </a:moveTo>
                <a:lnTo>
                  <a:pt x="397952" y="0"/>
                </a:lnTo>
                <a:lnTo>
                  <a:pt x="596900" y="0"/>
                </a:lnTo>
                <a:lnTo>
                  <a:pt x="596900" y="5065033"/>
                </a:lnTo>
                <a:cubicBezTo>
                  <a:pt x="596900" y="5723687"/>
                  <a:pt x="1132454" y="6259526"/>
                  <a:pt x="1790757" y="6259526"/>
                </a:cubicBezTo>
                <a:cubicBezTo>
                  <a:pt x="2449061" y="6259526"/>
                  <a:pt x="2984614" y="5723687"/>
                  <a:pt x="2984614" y="5065033"/>
                </a:cubicBezTo>
                <a:lnTo>
                  <a:pt x="2984614" y="0"/>
                </a:lnTo>
                <a:lnTo>
                  <a:pt x="3183562" y="0"/>
                </a:lnTo>
                <a:lnTo>
                  <a:pt x="3183562" y="5065033"/>
                </a:lnTo>
                <a:cubicBezTo>
                  <a:pt x="3183562" y="5833415"/>
                  <a:pt x="2558730" y="6458579"/>
                  <a:pt x="1790757" y="6458579"/>
                </a:cubicBezTo>
                <a:cubicBezTo>
                  <a:pt x="1022784" y="6458579"/>
                  <a:pt x="397952" y="5833415"/>
                  <a:pt x="397952" y="5065033"/>
                </a:cubicBezTo>
                <a:close/>
                <a:moveTo>
                  <a:pt x="1790757" y="6060415"/>
                </a:moveTo>
                <a:cubicBezTo>
                  <a:pt x="2339334" y="6060415"/>
                  <a:pt x="2785610" y="5613845"/>
                  <a:pt x="2785610" y="5064976"/>
                </a:cubicBezTo>
                <a:lnTo>
                  <a:pt x="2785610" y="0"/>
                </a:lnTo>
                <a:lnTo>
                  <a:pt x="2586662" y="0"/>
                </a:lnTo>
                <a:lnTo>
                  <a:pt x="2586662" y="5065033"/>
                </a:lnTo>
                <a:cubicBezTo>
                  <a:pt x="2586662" y="5504117"/>
                  <a:pt x="2229607" y="5861361"/>
                  <a:pt x="1790757" y="5861361"/>
                </a:cubicBezTo>
                <a:cubicBezTo>
                  <a:pt x="1351907" y="5861361"/>
                  <a:pt x="994852" y="5504117"/>
                  <a:pt x="994852" y="5065033"/>
                </a:cubicBezTo>
                <a:lnTo>
                  <a:pt x="994852" y="0"/>
                </a:lnTo>
                <a:lnTo>
                  <a:pt x="795905" y="0"/>
                </a:lnTo>
                <a:lnTo>
                  <a:pt x="795905" y="5065033"/>
                </a:lnTo>
                <a:cubicBezTo>
                  <a:pt x="795905" y="5613902"/>
                  <a:pt x="1242180" y="6060472"/>
                  <a:pt x="1790757" y="6060472"/>
                </a:cubicBezTo>
                <a:close/>
                <a:moveTo>
                  <a:pt x="1790757" y="5662308"/>
                </a:moveTo>
                <a:cubicBezTo>
                  <a:pt x="2119881" y="5662308"/>
                  <a:pt x="2387714" y="5394389"/>
                  <a:pt x="2387714" y="5065033"/>
                </a:cubicBezTo>
                <a:lnTo>
                  <a:pt x="2387714" y="0"/>
                </a:lnTo>
                <a:lnTo>
                  <a:pt x="2188767" y="0"/>
                </a:lnTo>
                <a:lnTo>
                  <a:pt x="2188767" y="5065033"/>
                </a:lnTo>
                <a:cubicBezTo>
                  <a:pt x="2188767" y="5284604"/>
                  <a:pt x="2010211" y="5463255"/>
                  <a:pt x="1790814" y="5463255"/>
                </a:cubicBezTo>
                <a:cubicBezTo>
                  <a:pt x="1571418" y="5463255"/>
                  <a:pt x="1392862" y="5284604"/>
                  <a:pt x="1392862" y="5065033"/>
                </a:cubicBezTo>
                <a:lnTo>
                  <a:pt x="1392862" y="0"/>
                </a:lnTo>
                <a:lnTo>
                  <a:pt x="1193914" y="0"/>
                </a:lnTo>
                <a:lnTo>
                  <a:pt x="1193914" y="5065033"/>
                </a:lnTo>
                <a:cubicBezTo>
                  <a:pt x="1193914" y="5394332"/>
                  <a:pt x="1461691" y="5662308"/>
                  <a:pt x="1790871" y="5662308"/>
                </a:cubicBezTo>
                <a:close/>
                <a:moveTo>
                  <a:pt x="3382510" y="0"/>
                </a:moveTo>
                <a:lnTo>
                  <a:pt x="3382510" y="5065033"/>
                </a:lnTo>
                <a:cubicBezTo>
                  <a:pt x="3382510" y="5943201"/>
                  <a:pt x="2668457" y="6657689"/>
                  <a:pt x="1790757" y="6657689"/>
                </a:cubicBezTo>
                <a:cubicBezTo>
                  <a:pt x="913057" y="6657689"/>
                  <a:pt x="198948" y="5943201"/>
                  <a:pt x="198948" y="5065033"/>
                </a:cubicBezTo>
                <a:lnTo>
                  <a:pt x="198948" y="0"/>
                </a:lnTo>
                <a:lnTo>
                  <a:pt x="0" y="0"/>
                </a:lnTo>
                <a:lnTo>
                  <a:pt x="0" y="5065033"/>
                </a:lnTo>
                <a:cubicBezTo>
                  <a:pt x="0" y="6054586"/>
                  <a:pt x="801731" y="6856743"/>
                  <a:pt x="1790757" y="6856743"/>
                </a:cubicBezTo>
                <a:lnTo>
                  <a:pt x="1790757" y="6856743"/>
                </a:lnTo>
                <a:cubicBezTo>
                  <a:pt x="2779783" y="6856743"/>
                  <a:pt x="3581514" y="6054586"/>
                  <a:pt x="3581514" y="5065033"/>
                </a:cubicBezTo>
                <a:lnTo>
                  <a:pt x="3581514" y="0"/>
                </a:lnTo>
                <a:lnTo>
                  <a:pt x="3382567" y="0"/>
                </a:lnTo>
                <a:close/>
              </a:path>
            </a:pathLst>
          </a:custGeom>
          <a:solidFill>
            <a:schemeClr val="bg1"/>
          </a:solidFill>
          <a:ln w="5712" cap="flat">
            <a:noFill/>
            <a:prstDash val="solid"/>
            <a:miter/>
          </a:ln>
        </p:spPr>
        <p:txBody>
          <a:bodyPr rtlCol="0" anchor="ctr"/>
          <a:lstStyle/>
          <a:p>
            <a:endParaRPr lang="sv-SE"/>
          </a:p>
        </p:txBody>
      </p:sp>
    </p:spTree>
    <p:extLst>
      <p:ext uri="{BB962C8B-B14F-4D97-AF65-F5344CB8AC3E}">
        <p14:creationId xmlns:p14="http://schemas.microsoft.com/office/powerpoint/2010/main" val="3037714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D1425DF8-553D-AFD2-A472-985E5654F54A}"/>
              </a:ext>
            </a:extLst>
          </p:cNvPr>
          <p:cNvSpPr>
            <a:spLocks noGrp="1"/>
          </p:cNvSpPr>
          <p:nvPr>
            <p:ph type="subTitle" idx="1"/>
          </p:nvPr>
        </p:nvSpPr>
        <p:spPr/>
        <p:txBody>
          <a:bodyPr/>
          <a:lstStyle/>
          <a:p>
            <a:r>
              <a:rPr lang="sv-SE" dirty="0"/>
              <a:t>När det finns tillit blir det enklare att göra affärer och utveckla det gemensamma.</a:t>
            </a:r>
          </a:p>
        </p:txBody>
      </p:sp>
      <p:pic>
        <p:nvPicPr>
          <p:cNvPr id="7" name="Platshållare för bild 6">
            <a:extLst>
              <a:ext uri="{FF2B5EF4-FFF2-40B4-BE49-F238E27FC236}">
                <a16:creationId xmlns:a16="http://schemas.microsoft.com/office/drawing/2014/main" id="{603F8850-14BA-799E-ABDA-FC5C041BB22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5313" r="40469"/>
          <a:stretch/>
        </p:blipFill>
        <p:spPr>
          <a:xfrm>
            <a:off x="1" y="0"/>
            <a:ext cx="4043362" cy="6858000"/>
          </a:xfrm>
          <a:prstGeom prst="rect">
            <a:avLst/>
          </a:prstGeom>
        </p:spPr>
      </p:pic>
      <p:pic>
        <p:nvPicPr>
          <p:cNvPr id="9" name="Platshållare för bild 8">
            <a:extLst>
              <a:ext uri="{FF2B5EF4-FFF2-40B4-BE49-F238E27FC236}">
                <a16:creationId xmlns:a16="http://schemas.microsoft.com/office/drawing/2014/main" id="{A4558547-AE98-71E2-F806-4A66979CD41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l="55782"/>
          <a:stretch/>
        </p:blipFill>
        <p:spPr>
          <a:xfrm>
            <a:off x="8148635" y="0"/>
            <a:ext cx="4043362" cy="6858000"/>
          </a:xfrm>
        </p:spPr>
      </p:pic>
      <p:sp>
        <p:nvSpPr>
          <p:cNvPr id="5" name="Rubrik 4">
            <a:extLst>
              <a:ext uri="{FF2B5EF4-FFF2-40B4-BE49-F238E27FC236}">
                <a16:creationId xmlns:a16="http://schemas.microsoft.com/office/drawing/2014/main" id="{618C7010-C5C5-A981-9874-297A09D0C192}"/>
              </a:ext>
            </a:extLst>
          </p:cNvPr>
          <p:cNvSpPr>
            <a:spLocks noGrp="1"/>
          </p:cNvSpPr>
          <p:nvPr>
            <p:ph type="ctrTitle"/>
          </p:nvPr>
        </p:nvSpPr>
        <p:spPr/>
        <p:txBody>
          <a:bodyPr/>
          <a:lstStyle/>
          <a:p>
            <a:r>
              <a:rPr lang="sv-SE" dirty="0"/>
              <a:t>Tillit &amp;</a:t>
            </a:r>
            <a:br>
              <a:rPr lang="sv-SE" dirty="0"/>
            </a:br>
            <a:r>
              <a:rPr lang="sv-SE" dirty="0"/>
              <a:t>tillväxt</a:t>
            </a:r>
          </a:p>
        </p:txBody>
      </p:sp>
    </p:spTree>
    <p:extLst>
      <p:ext uri="{BB962C8B-B14F-4D97-AF65-F5344CB8AC3E}">
        <p14:creationId xmlns:p14="http://schemas.microsoft.com/office/powerpoint/2010/main" val="1088378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6FE536-0316-79DB-1B5D-7D08FCAC690D}"/>
              </a:ext>
            </a:extLst>
          </p:cNvPr>
          <p:cNvSpPr>
            <a:spLocks noGrp="1"/>
          </p:cNvSpPr>
          <p:nvPr>
            <p:ph type="ctrTitle"/>
          </p:nvPr>
        </p:nvSpPr>
        <p:spPr/>
        <p:txBody>
          <a:bodyPr/>
          <a:lstStyle/>
          <a:p>
            <a:r>
              <a:rPr lang="sv-SE" dirty="0"/>
              <a:t>Forskning</a:t>
            </a:r>
            <a:br>
              <a:rPr lang="sv-SE" dirty="0"/>
            </a:br>
            <a:r>
              <a:rPr lang="sv-SE" dirty="0"/>
              <a:t>&amp; utbildning</a:t>
            </a:r>
            <a:br>
              <a:rPr lang="sv-SE" dirty="0"/>
            </a:br>
            <a:endParaRPr lang="sv-SE" dirty="0"/>
          </a:p>
        </p:txBody>
      </p:sp>
      <p:sp>
        <p:nvSpPr>
          <p:cNvPr id="3" name="Underrubrik 2">
            <a:extLst>
              <a:ext uri="{FF2B5EF4-FFF2-40B4-BE49-F238E27FC236}">
                <a16:creationId xmlns:a16="http://schemas.microsoft.com/office/drawing/2014/main" id="{F0EE08BA-5205-8F00-D168-17FAF3C096D4}"/>
              </a:ext>
            </a:extLst>
          </p:cNvPr>
          <p:cNvSpPr>
            <a:spLocks noGrp="1"/>
          </p:cNvSpPr>
          <p:nvPr>
            <p:ph type="subTitle" idx="1"/>
          </p:nvPr>
        </p:nvSpPr>
        <p:spPr/>
        <p:txBody>
          <a:bodyPr/>
          <a:lstStyle/>
          <a:p>
            <a:r>
              <a:rPr lang="sv-SE" dirty="0"/>
              <a:t>Umeå erbjuder ledande forskningsmiljöer som fostrat nobelpristagare, och ett brett utbildningsutbud med internationellt erkända utbildningar vid två universitet.</a:t>
            </a:r>
          </a:p>
          <a:p>
            <a:endParaRPr lang="sv-SE" dirty="0"/>
          </a:p>
        </p:txBody>
      </p:sp>
    </p:spTree>
    <p:extLst>
      <p:ext uri="{BB962C8B-B14F-4D97-AF65-F5344CB8AC3E}">
        <p14:creationId xmlns:p14="http://schemas.microsoft.com/office/powerpoint/2010/main" val="3366084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1A2A2863-D4C7-2982-9FCF-8ACB4FB12DEC}"/>
              </a:ext>
            </a:extLst>
          </p:cNvPr>
          <p:cNvSpPr>
            <a:spLocks noGrp="1"/>
          </p:cNvSpPr>
          <p:nvPr>
            <p:ph type="subTitle" idx="1"/>
          </p:nvPr>
        </p:nvSpPr>
        <p:spPr/>
        <p:txBody>
          <a:bodyPr/>
          <a:lstStyle/>
          <a:p>
            <a:r>
              <a:rPr lang="sv-SE" dirty="0"/>
              <a:t>Umeå universitet bedriver ledande forskning och är ett fullbreddsuniversitet med ca </a:t>
            </a:r>
            <a:r>
              <a:rPr lang="sv-SE"/>
              <a:t>44 000 </a:t>
            </a:r>
            <a:r>
              <a:rPr lang="sv-SE" dirty="0"/>
              <a:t>studenter och drygt 4 500 anställda.</a:t>
            </a:r>
          </a:p>
          <a:p>
            <a:endParaRPr lang="sv-SE" dirty="0"/>
          </a:p>
        </p:txBody>
      </p:sp>
      <p:pic>
        <p:nvPicPr>
          <p:cNvPr id="7" name="Platshållare för bild 6" descr="En bild som visar klädsel, person, Människoansikte, inomhus&#10;&#10;AI-genererat innehåll kan vara felaktigt.">
            <a:extLst>
              <a:ext uri="{FF2B5EF4-FFF2-40B4-BE49-F238E27FC236}">
                <a16:creationId xmlns:a16="http://schemas.microsoft.com/office/drawing/2014/main" id="{B76BD009-57FA-32BF-CD4D-CFCE0475BE28}"/>
              </a:ext>
            </a:extLst>
          </p:cNvPr>
          <p:cNvPicPr>
            <a:picLocks noGrp="1" noChangeAspect="1"/>
          </p:cNvPicPr>
          <p:nvPr>
            <p:ph type="pic" sz="quarter" idx="10"/>
          </p:nvPr>
        </p:nvPicPr>
        <p:blipFill>
          <a:blip r:embed="rId3"/>
          <a:srcRect t="29" b="29"/>
          <a:stretch>
            <a:fillRect/>
          </a:stretch>
        </p:blipFill>
        <p:spPr/>
      </p:pic>
      <p:sp>
        <p:nvSpPr>
          <p:cNvPr id="4" name="Platshållare för text 3">
            <a:extLst>
              <a:ext uri="{FF2B5EF4-FFF2-40B4-BE49-F238E27FC236}">
                <a16:creationId xmlns:a16="http://schemas.microsoft.com/office/drawing/2014/main" id="{73CD2082-E3DB-E425-8CEA-2D05CE822854}"/>
              </a:ext>
            </a:extLst>
          </p:cNvPr>
          <p:cNvSpPr>
            <a:spLocks noGrp="1"/>
          </p:cNvSpPr>
          <p:nvPr>
            <p:ph type="body" sz="quarter" idx="12"/>
          </p:nvPr>
        </p:nvSpPr>
        <p:spPr/>
        <p:txBody>
          <a:bodyPr/>
          <a:lstStyle/>
          <a:p>
            <a:r>
              <a:rPr lang="sv-SE" dirty="0"/>
              <a:t>SLU Umeå bedriver världsledande skogs-vetenskaplig forskning, samt forskning om norrländskt jordbruk.</a:t>
            </a:r>
          </a:p>
          <a:p>
            <a:endParaRPr lang="sv-SE" dirty="0"/>
          </a:p>
        </p:txBody>
      </p:sp>
      <p:pic>
        <p:nvPicPr>
          <p:cNvPr id="9" name="Platshållare för bild 8" descr="En bild som visar utomhus, fotbeklädnader, gräs, byggnad&#10;&#10;AI-genererat innehåll kan vara felaktigt.">
            <a:extLst>
              <a:ext uri="{FF2B5EF4-FFF2-40B4-BE49-F238E27FC236}">
                <a16:creationId xmlns:a16="http://schemas.microsoft.com/office/drawing/2014/main" id="{8C1B107C-3126-9271-46A9-7BB6433869EA}"/>
              </a:ext>
            </a:extLst>
          </p:cNvPr>
          <p:cNvPicPr>
            <a:picLocks noGrp="1" noChangeAspect="1"/>
          </p:cNvPicPr>
          <p:nvPr>
            <p:ph type="pic" sz="quarter" idx="13"/>
          </p:nvPr>
        </p:nvPicPr>
        <p:blipFill>
          <a:blip r:embed="rId4"/>
          <a:srcRect t="29" b="29"/>
          <a:stretch>
            <a:fillRect/>
          </a:stretch>
        </p:blipFill>
        <p:spPr/>
      </p:pic>
    </p:spTree>
    <p:extLst>
      <p:ext uri="{BB962C8B-B14F-4D97-AF65-F5344CB8AC3E}">
        <p14:creationId xmlns:p14="http://schemas.microsoft.com/office/powerpoint/2010/main" val="695785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29D63AC5-73B6-F316-4EF2-955FE0A25782}"/>
              </a:ext>
            </a:extLst>
          </p:cNvPr>
          <p:cNvSpPr>
            <a:spLocks noGrp="1"/>
          </p:cNvSpPr>
          <p:nvPr>
            <p:ph type="subTitle" idx="1"/>
          </p:nvPr>
        </p:nvSpPr>
        <p:spPr/>
        <p:txBody>
          <a:bodyPr/>
          <a:lstStyle/>
          <a:p>
            <a:r>
              <a:rPr lang="sv-SE"/>
              <a:t>Konstnärligt campus samlar konstnärliga utbildningar och verksamheter.</a:t>
            </a:r>
          </a:p>
          <a:p>
            <a:endParaRPr lang="sv-SE"/>
          </a:p>
          <a:p>
            <a:endParaRPr lang="sv-SE" dirty="0"/>
          </a:p>
        </p:txBody>
      </p:sp>
      <p:pic>
        <p:nvPicPr>
          <p:cNvPr id="8" name="Platshållare för bild 7">
            <a:extLst>
              <a:ext uri="{FF2B5EF4-FFF2-40B4-BE49-F238E27FC236}">
                <a16:creationId xmlns:a16="http://schemas.microsoft.com/office/drawing/2014/main" id="{59B9CC6E-3815-0B29-92F6-085C6AF49B2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04" r="104"/>
          <a:stretch/>
        </p:blipFill>
        <p:spPr/>
      </p:pic>
      <p:pic>
        <p:nvPicPr>
          <p:cNvPr id="10" name="Platshållare för bild 9">
            <a:extLst>
              <a:ext uri="{FF2B5EF4-FFF2-40B4-BE49-F238E27FC236}">
                <a16:creationId xmlns:a16="http://schemas.microsoft.com/office/drawing/2014/main" id="{443A31A8-D491-3FE9-42B0-8E728F89D574}"/>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l="18044" r="4906" b="13139"/>
          <a:stretch>
            <a:fillRect/>
          </a:stretch>
        </p:blipFill>
        <p:spPr>
          <a:xfrm>
            <a:off x="6096000" y="-1"/>
            <a:ext cx="6095999" cy="4581525"/>
          </a:xfrm>
          <a:blipFill dpi="0" rotWithShape="1">
            <a:blip r:embed="rId5"/>
            <a:srcRect/>
            <a:stretch>
              <a:fillRect/>
            </a:stretch>
          </a:blipFill>
        </p:spPr>
      </p:pic>
      <p:sp>
        <p:nvSpPr>
          <p:cNvPr id="5" name="Platshållare för text 4">
            <a:extLst>
              <a:ext uri="{FF2B5EF4-FFF2-40B4-BE49-F238E27FC236}">
                <a16:creationId xmlns:a16="http://schemas.microsoft.com/office/drawing/2014/main" id="{993D5558-5F77-8CE0-CDD5-1198DAEBEB08}"/>
              </a:ext>
            </a:extLst>
          </p:cNvPr>
          <p:cNvSpPr>
            <a:spLocks noGrp="1"/>
          </p:cNvSpPr>
          <p:nvPr>
            <p:ph type="body" sz="quarter" idx="12"/>
          </p:nvPr>
        </p:nvSpPr>
        <p:spPr/>
        <p:txBody>
          <a:bodyPr/>
          <a:lstStyle/>
          <a:p>
            <a:r>
              <a:rPr lang="sv-SE" dirty="0"/>
              <a:t>Den banbrytande upptäckten av </a:t>
            </a:r>
            <a:r>
              <a:rPr lang="sv-SE" dirty="0" err="1"/>
              <a:t>gensaxen</a:t>
            </a:r>
            <a:r>
              <a:rPr lang="sv-SE" dirty="0"/>
              <a:t> CRISPR-Cas9, som tilldelats Nobelpriset i kemi, gjordes av Emmanuelle Charpentier vid Umeå universitet.</a:t>
            </a:r>
          </a:p>
          <a:p>
            <a:endParaRPr lang="sv-SE" dirty="0"/>
          </a:p>
          <a:p>
            <a:endParaRPr lang="sv-SE" dirty="0"/>
          </a:p>
        </p:txBody>
      </p:sp>
    </p:spTree>
    <p:extLst>
      <p:ext uri="{BB962C8B-B14F-4D97-AF65-F5344CB8AC3E}">
        <p14:creationId xmlns:p14="http://schemas.microsoft.com/office/powerpoint/2010/main" val="745873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D6676C-DC75-4EF5-4FE9-385A6866AF4B}"/>
              </a:ext>
            </a:extLst>
          </p:cNvPr>
          <p:cNvSpPr>
            <a:spLocks noGrp="1"/>
          </p:cNvSpPr>
          <p:nvPr>
            <p:ph type="ctrTitle"/>
          </p:nvPr>
        </p:nvSpPr>
        <p:spPr/>
        <p:txBody>
          <a:bodyPr/>
          <a:lstStyle/>
          <a:p>
            <a:r>
              <a:rPr lang="sv-SE" dirty="0">
                <a:solidFill>
                  <a:schemeClr val="bg1"/>
                </a:solidFill>
              </a:rPr>
              <a:t>Ett nav</a:t>
            </a:r>
            <a:br>
              <a:rPr lang="sv-SE" dirty="0">
                <a:solidFill>
                  <a:schemeClr val="bg1"/>
                </a:solidFill>
              </a:rPr>
            </a:br>
            <a:r>
              <a:rPr lang="sv-SE" dirty="0">
                <a:solidFill>
                  <a:schemeClr val="bg1"/>
                </a:solidFill>
              </a:rPr>
              <a:t>I norr</a:t>
            </a:r>
          </a:p>
        </p:txBody>
      </p:sp>
      <p:sp>
        <p:nvSpPr>
          <p:cNvPr id="3" name="Underrubrik 2">
            <a:extLst>
              <a:ext uri="{FF2B5EF4-FFF2-40B4-BE49-F238E27FC236}">
                <a16:creationId xmlns:a16="http://schemas.microsoft.com/office/drawing/2014/main" id="{1DD119A1-9AB2-87E4-AB8C-95B7A2F3EFAD}"/>
              </a:ext>
            </a:extLst>
          </p:cNvPr>
          <p:cNvSpPr>
            <a:spLocks noGrp="1"/>
          </p:cNvSpPr>
          <p:nvPr>
            <p:ph type="subTitle" idx="1"/>
          </p:nvPr>
        </p:nvSpPr>
        <p:spPr/>
        <p:txBody>
          <a:bodyPr/>
          <a:lstStyle/>
          <a:p>
            <a:r>
              <a:rPr lang="sv-SE" dirty="0">
                <a:solidFill>
                  <a:schemeClr val="bg1"/>
                </a:solidFill>
              </a:rPr>
              <a:t>God infrastruktur regionalt,</a:t>
            </a:r>
          </a:p>
          <a:p>
            <a:r>
              <a:rPr lang="sv-SE" dirty="0">
                <a:solidFill>
                  <a:schemeClr val="bg1"/>
                </a:solidFill>
              </a:rPr>
              <a:t>nationellt och internationellt.</a:t>
            </a:r>
          </a:p>
          <a:p>
            <a:endParaRPr lang="sv-SE" dirty="0">
              <a:solidFill>
                <a:schemeClr val="bg1"/>
              </a:solidFill>
            </a:endParaRPr>
          </a:p>
        </p:txBody>
      </p:sp>
    </p:spTree>
    <p:extLst>
      <p:ext uri="{BB962C8B-B14F-4D97-AF65-F5344CB8AC3E}">
        <p14:creationId xmlns:p14="http://schemas.microsoft.com/office/powerpoint/2010/main" val="3968678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utomhus, plan, mark, flygplan&#10;&#10;Automatiskt genererad beskrivning">
            <a:extLst>
              <a:ext uri="{FF2B5EF4-FFF2-40B4-BE49-F238E27FC236}">
                <a16:creationId xmlns:a16="http://schemas.microsoft.com/office/drawing/2014/main" id="{ACAAFC2B-5F15-E13B-17C6-8C4402151F09}"/>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7273" b="7273"/>
          <a:stretch/>
        </p:blipFill>
        <p:spPr/>
      </p:pic>
      <p:pic>
        <p:nvPicPr>
          <p:cNvPr id="9" name="Platshållare för bild 8">
            <a:extLst>
              <a:ext uri="{FF2B5EF4-FFF2-40B4-BE49-F238E27FC236}">
                <a16:creationId xmlns:a16="http://schemas.microsoft.com/office/drawing/2014/main" id="{4FCF3340-BC5A-125C-607F-6577D9722CB9}"/>
              </a:ext>
            </a:extLst>
          </p:cNvPr>
          <p:cNvPicPr>
            <a:picLocks noGrp="1" noChangeAspect="1"/>
          </p:cNvPicPr>
          <p:nvPr>
            <p:ph type="pic" sz="quarter" idx="11"/>
          </p:nvPr>
        </p:nvPicPr>
        <p:blipFill>
          <a:blip r:embed="rId4"/>
          <a:srcRect l="13" r="13"/>
          <a:stretch/>
        </p:blipFill>
        <p:spPr>
          <a:xfrm>
            <a:off x="4043363" y="-1"/>
            <a:ext cx="4105275" cy="4581525"/>
          </a:xfrm>
        </p:spPr>
      </p:pic>
      <p:pic>
        <p:nvPicPr>
          <p:cNvPr id="10" name="Platshållare för bild 9">
            <a:extLst>
              <a:ext uri="{FF2B5EF4-FFF2-40B4-BE49-F238E27FC236}">
                <a16:creationId xmlns:a16="http://schemas.microsoft.com/office/drawing/2014/main" id="{0F4C09FF-1599-CFD7-23F1-895CACEA074C}"/>
              </a:ext>
            </a:extLst>
          </p:cNvPr>
          <p:cNvPicPr>
            <a:picLocks noGrp="1" noChangeAspect="1"/>
          </p:cNvPicPr>
          <p:nvPr>
            <p:ph type="pic" sz="quarter" idx="13"/>
          </p:nvPr>
        </p:nvPicPr>
        <p:blipFill>
          <a:blip r:embed="rId5"/>
          <a:srcRect l="747" r="747"/>
          <a:stretch/>
        </p:blipFill>
        <p:spPr>
          <a:xfrm>
            <a:off x="8147050" y="0"/>
            <a:ext cx="4044950" cy="4581525"/>
          </a:xfrm>
        </p:spPr>
      </p:pic>
      <p:sp>
        <p:nvSpPr>
          <p:cNvPr id="2" name="Underrubrik 1">
            <a:extLst>
              <a:ext uri="{FF2B5EF4-FFF2-40B4-BE49-F238E27FC236}">
                <a16:creationId xmlns:a16="http://schemas.microsoft.com/office/drawing/2014/main" id="{F55293DC-FD97-6C6A-92E3-CDC6C2BD85A4}"/>
              </a:ext>
            </a:extLst>
          </p:cNvPr>
          <p:cNvSpPr>
            <a:spLocks noGrp="1"/>
          </p:cNvSpPr>
          <p:nvPr>
            <p:ph type="subTitle" idx="1"/>
          </p:nvPr>
        </p:nvSpPr>
        <p:spPr/>
        <p:txBody>
          <a:bodyPr/>
          <a:lstStyle/>
          <a:p>
            <a:r>
              <a:rPr lang="sv-SE" dirty="0"/>
              <a:t>Umeå flygplats – tio minuter från centrum.</a:t>
            </a:r>
          </a:p>
          <a:p>
            <a:endParaRPr lang="sv-SE" dirty="0"/>
          </a:p>
        </p:txBody>
      </p:sp>
      <p:sp>
        <p:nvSpPr>
          <p:cNvPr id="5" name="Platshållare för text 4">
            <a:extLst>
              <a:ext uri="{FF2B5EF4-FFF2-40B4-BE49-F238E27FC236}">
                <a16:creationId xmlns:a16="http://schemas.microsoft.com/office/drawing/2014/main" id="{FEB8DA82-D2A0-67C2-EF5A-B13E630B3EB2}"/>
              </a:ext>
            </a:extLst>
          </p:cNvPr>
          <p:cNvSpPr>
            <a:spLocks noGrp="1"/>
          </p:cNvSpPr>
          <p:nvPr>
            <p:ph type="body" sz="quarter" idx="12"/>
          </p:nvPr>
        </p:nvSpPr>
        <p:spPr/>
        <p:txBody>
          <a:bodyPr/>
          <a:lstStyle/>
          <a:p>
            <a:r>
              <a:rPr lang="sv-SE" dirty="0"/>
              <a:t>Botniabanan och </a:t>
            </a:r>
            <a:r>
              <a:rPr lang="sv-SE" dirty="0" err="1"/>
              <a:t>Norrbotniabanan</a:t>
            </a:r>
            <a:r>
              <a:rPr lang="sv-SE" dirty="0"/>
              <a:t>.</a:t>
            </a:r>
          </a:p>
          <a:p>
            <a:endParaRPr lang="sv-SE" dirty="0"/>
          </a:p>
        </p:txBody>
      </p:sp>
      <p:sp>
        <p:nvSpPr>
          <p:cNvPr id="7" name="Platshållare för text 6">
            <a:extLst>
              <a:ext uri="{FF2B5EF4-FFF2-40B4-BE49-F238E27FC236}">
                <a16:creationId xmlns:a16="http://schemas.microsoft.com/office/drawing/2014/main" id="{FA0D7C24-B3B5-050D-7736-616C2D50D0B8}"/>
              </a:ext>
            </a:extLst>
          </p:cNvPr>
          <p:cNvSpPr>
            <a:spLocks noGrp="1"/>
          </p:cNvSpPr>
          <p:nvPr>
            <p:ph type="body" sz="quarter" idx="14"/>
          </p:nvPr>
        </p:nvSpPr>
        <p:spPr/>
        <p:txBody>
          <a:bodyPr/>
          <a:lstStyle/>
          <a:p>
            <a:r>
              <a:rPr lang="sv-SE" dirty="0"/>
              <a:t>Stora investeringar i hamn- och logistikverksamhet. </a:t>
            </a:r>
          </a:p>
          <a:p>
            <a:endParaRPr lang="sv-SE" dirty="0"/>
          </a:p>
          <a:p>
            <a:endParaRPr lang="sv-SE" dirty="0"/>
          </a:p>
        </p:txBody>
      </p:sp>
    </p:spTree>
    <p:extLst>
      <p:ext uri="{BB962C8B-B14F-4D97-AF65-F5344CB8AC3E}">
        <p14:creationId xmlns:p14="http://schemas.microsoft.com/office/powerpoint/2010/main" val="1261584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69DFEF09-ECD3-1C00-271D-0E01E9F97340}"/>
              </a:ext>
            </a:extLst>
          </p:cNvPr>
          <p:cNvPicPr>
            <a:picLocks noGrp="1" noChangeAspect="1"/>
          </p:cNvPicPr>
          <p:nvPr>
            <p:ph type="pic" sz="quarter" idx="12"/>
          </p:nvPr>
        </p:nvPicPr>
        <p:blipFill>
          <a:blip r:embed="rId3" cstate="screen">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a:ext>
            </a:extLst>
          </a:blip>
          <a:srcRect l="4723" r="4723"/>
          <a:stretch/>
        </p:blipFill>
        <p:spPr>
          <a:xfrm>
            <a:off x="4043363" y="0"/>
            <a:ext cx="8148637" cy="6858000"/>
          </a:xfrm>
        </p:spPr>
      </p:pic>
      <p:sp>
        <p:nvSpPr>
          <p:cNvPr id="3" name="Underrubrik 2">
            <a:extLst>
              <a:ext uri="{FF2B5EF4-FFF2-40B4-BE49-F238E27FC236}">
                <a16:creationId xmlns:a16="http://schemas.microsoft.com/office/drawing/2014/main" id="{70F4986A-B1E2-86CA-3B65-9135DDAEE43A}"/>
              </a:ext>
            </a:extLst>
          </p:cNvPr>
          <p:cNvSpPr>
            <a:spLocks noGrp="1"/>
          </p:cNvSpPr>
          <p:nvPr>
            <p:ph type="subTitle" idx="1"/>
          </p:nvPr>
        </p:nvSpPr>
        <p:spPr>
          <a:xfrm>
            <a:off x="695326" y="1879600"/>
            <a:ext cx="3348038" cy="4286249"/>
          </a:xfrm>
        </p:spPr>
        <p:txBody>
          <a:bodyPr/>
          <a:lstStyle/>
          <a:p>
            <a:r>
              <a:rPr lang="sv-SE" dirty="0"/>
              <a:t>Miljömedvetna medborgare och ambitiösa klimatmål. </a:t>
            </a:r>
          </a:p>
          <a:p>
            <a:endParaRPr lang="sv-SE" dirty="0"/>
          </a:p>
          <a:p>
            <a:r>
              <a:rPr lang="sv-SE" dirty="0"/>
              <a:t>Kommunen ska vara klimatneutral senast 2040.</a:t>
            </a:r>
          </a:p>
          <a:p>
            <a:endParaRPr lang="sv-SE" dirty="0"/>
          </a:p>
          <a:p>
            <a:endParaRPr lang="sv-SE" dirty="0"/>
          </a:p>
          <a:p>
            <a:endParaRPr lang="sv-SE" dirty="0"/>
          </a:p>
        </p:txBody>
      </p:sp>
      <p:sp>
        <p:nvSpPr>
          <p:cNvPr id="4" name="Platshållare för text 3">
            <a:extLst>
              <a:ext uri="{FF2B5EF4-FFF2-40B4-BE49-F238E27FC236}">
                <a16:creationId xmlns:a16="http://schemas.microsoft.com/office/drawing/2014/main" id="{D85ACEA3-C4A0-877F-9701-316937F386D4}"/>
              </a:ext>
            </a:extLst>
          </p:cNvPr>
          <p:cNvSpPr>
            <a:spLocks noGrp="1"/>
          </p:cNvSpPr>
          <p:nvPr>
            <p:ph type="body" sz="quarter" idx="11"/>
          </p:nvPr>
        </p:nvSpPr>
        <p:spPr>
          <a:xfrm>
            <a:off x="695325" y="692150"/>
            <a:ext cx="3348038" cy="1187449"/>
          </a:xfrm>
        </p:spPr>
        <p:txBody>
          <a:bodyPr/>
          <a:lstStyle/>
          <a:p>
            <a:r>
              <a:rPr lang="sv-SE" dirty="0"/>
              <a:t>Hållbarhet </a:t>
            </a:r>
            <a:br>
              <a:rPr lang="sv-SE" dirty="0"/>
            </a:br>
            <a:r>
              <a:rPr lang="sv-SE" dirty="0"/>
              <a:t>i varje val</a:t>
            </a:r>
          </a:p>
        </p:txBody>
      </p:sp>
    </p:spTree>
    <p:extLst>
      <p:ext uri="{BB962C8B-B14F-4D97-AF65-F5344CB8AC3E}">
        <p14:creationId xmlns:p14="http://schemas.microsoft.com/office/powerpoint/2010/main" val="1355629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8">
            <a:extLst>
              <a:ext uri="{FF2B5EF4-FFF2-40B4-BE49-F238E27FC236}">
                <a16:creationId xmlns:a16="http://schemas.microsoft.com/office/drawing/2014/main" id="{98212D9E-A457-105B-9374-CA6E6A241ACC}"/>
              </a:ext>
            </a:extLst>
          </p:cNvPr>
          <p:cNvPicPr>
            <a:picLocks noGrp="1" noChangeAspect="1"/>
          </p:cNvPicPr>
          <p:nvPr>
            <p:ph type="pic" sz="quarter" idx="10"/>
          </p:nvPr>
        </p:nvPicPr>
        <p:blipFill>
          <a:blip r:embed="rId3"/>
          <a:srcRect l="13313" r="13313"/>
          <a:stretch/>
        </p:blipFill>
        <p:spPr/>
      </p:pic>
      <p:pic>
        <p:nvPicPr>
          <p:cNvPr id="7" name="Platshållare för bild 7">
            <a:extLst>
              <a:ext uri="{FF2B5EF4-FFF2-40B4-BE49-F238E27FC236}">
                <a16:creationId xmlns:a16="http://schemas.microsoft.com/office/drawing/2014/main" id="{602D2826-9092-1AB4-4633-EBC357F14B0B}"/>
              </a:ext>
            </a:extLst>
          </p:cNvPr>
          <p:cNvPicPr>
            <a:picLocks noGrp="1" noChangeAspect="1"/>
          </p:cNvPicPr>
          <p:nvPr>
            <p:ph type="pic" sz="quarter" idx="11"/>
          </p:nvPr>
        </p:nvPicPr>
        <p:blipFill>
          <a:blip r:embed="rId4"/>
          <a:srcRect t="16697" b="16697"/>
          <a:stretch/>
        </p:blipFill>
        <p:spPr/>
      </p:pic>
      <p:sp>
        <p:nvSpPr>
          <p:cNvPr id="4" name="Platshållare för text 3">
            <a:extLst>
              <a:ext uri="{FF2B5EF4-FFF2-40B4-BE49-F238E27FC236}">
                <a16:creationId xmlns:a16="http://schemas.microsoft.com/office/drawing/2014/main" id="{149BABEB-605C-E7C2-271F-2BD870B4B6B3}"/>
              </a:ext>
            </a:extLst>
          </p:cNvPr>
          <p:cNvSpPr>
            <a:spLocks noGrp="1"/>
          </p:cNvSpPr>
          <p:nvPr>
            <p:ph type="body" sz="quarter" idx="12"/>
          </p:nvPr>
        </p:nvSpPr>
        <p:spPr/>
        <p:txBody>
          <a:bodyPr/>
          <a:lstStyle/>
          <a:p>
            <a:r>
              <a:rPr lang="sv-SE" dirty="0"/>
              <a:t>Ett livspussel där bitarna faller på plats. Umeå erbjuder ett brett utbud och en tillåtande atmosfär – som gör det möjligt att både göra det du vill och att vara den du är.</a:t>
            </a:r>
          </a:p>
          <a:p>
            <a:endParaRPr lang="sv-SE" dirty="0"/>
          </a:p>
          <a:p>
            <a:endParaRPr lang="sv-SE" dirty="0"/>
          </a:p>
          <a:p>
            <a:endParaRPr lang="sv-SE" dirty="0"/>
          </a:p>
        </p:txBody>
      </p:sp>
      <p:sp>
        <p:nvSpPr>
          <p:cNvPr id="5" name="Rubrik 4">
            <a:extLst>
              <a:ext uri="{FF2B5EF4-FFF2-40B4-BE49-F238E27FC236}">
                <a16:creationId xmlns:a16="http://schemas.microsoft.com/office/drawing/2014/main" id="{95A538A5-370E-2069-A870-CBBEC9460663}"/>
              </a:ext>
            </a:extLst>
          </p:cNvPr>
          <p:cNvSpPr>
            <a:spLocks noGrp="1"/>
          </p:cNvSpPr>
          <p:nvPr>
            <p:ph type="ctrTitle"/>
          </p:nvPr>
        </p:nvSpPr>
        <p:spPr/>
        <p:txBody>
          <a:bodyPr/>
          <a:lstStyle/>
          <a:p>
            <a:r>
              <a:rPr lang="sv-SE" dirty="0"/>
              <a:t>Balans i livet</a:t>
            </a:r>
            <a:br>
              <a:rPr lang="sv-SE" dirty="0"/>
            </a:br>
            <a:br>
              <a:rPr lang="sv-SE" dirty="0"/>
            </a:br>
            <a:endParaRPr lang="sv-SE" dirty="0"/>
          </a:p>
        </p:txBody>
      </p:sp>
    </p:spTree>
    <p:extLst>
      <p:ext uri="{BB962C8B-B14F-4D97-AF65-F5344CB8AC3E}">
        <p14:creationId xmlns:p14="http://schemas.microsoft.com/office/powerpoint/2010/main" val="1354799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43698891-4033-B875-FE91-27F873432C4C}"/>
              </a:ext>
            </a:extLst>
          </p:cNvPr>
          <p:cNvSpPr>
            <a:spLocks noGrp="1"/>
          </p:cNvSpPr>
          <p:nvPr>
            <p:ph type="subTitle" idx="1"/>
          </p:nvPr>
        </p:nvSpPr>
        <p:spPr/>
        <p:txBody>
          <a:bodyPr/>
          <a:lstStyle/>
          <a:p>
            <a:r>
              <a:rPr lang="sv-SE" dirty="0"/>
              <a:t>Norra Sverige är i topp när EU mäter vilken region i Europa som har de bästa levnadsvillkoren.</a:t>
            </a:r>
          </a:p>
          <a:p>
            <a:endParaRPr lang="sv-SE" dirty="0"/>
          </a:p>
          <a:p>
            <a:r>
              <a:rPr lang="sv-SE" dirty="0"/>
              <a:t>Umeå är Sveriges bästa kommun att leva och bo i, enligt en oberoende undersökning 2024. </a:t>
            </a:r>
          </a:p>
          <a:p>
            <a:endParaRPr lang="sv-SE" dirty="0"/>
          </a:p>
        </p:txBody>
      </p:sp>
      <p:sp>
        <p:nvSpPr>
          <p:cNvPr id="3" name="Platshållare för text 2">
            <a:extLst>
              <a:ext uri="{FF2B5EF4-FFF2-40B4-BE49-F238E27FC236}">
                <a16:creationId xmlns:a16="http://schemas.microsoft.com/office/drawing/2014/main" id="{B2EAE867-93CC-41EE-7D5D-D5A93D98C9EF}"/>
              </a:ext>
            </a:extLst>
          </p:cNvPr>
          <p:cNvSpPr>
            <a:spLocks noGrp="1"/>
          </p:cNvSpPr>
          <p:nvPr>
            <p:ph type="body" sz="quarter" idx="11"/>
          </p:nvPr>
        </p:nvSpPr>
        <p:spPr/>
        <p:txBody>
          <a:bodyPr/>
          <a:lstStyle/>
          <a:p>
            <a:r>
              <a:rPr lang="sv-SE" dirty="0"/>
              <a:t>Det goda livet i norr</a:t>
            </a:r>
          </a:p>
        </p:txBody>
      </p:sp>
      <p:pic>
        <p:nvPicPr>
          <p:cNvPr id="6" name="Platshållare för bild 5" descr="En bild som visar utomhus, himmel, person, klädsel&#10;&#10;AI-genererat innehåll kan vara felaktigt.">
            <a:extLst>
              <a:ext uri="{FF2B5EF4-FFF2-40B4-BE49-F238E27FC236}">
                <a16:creationId xmlns:a16="http://schemas.microsoft.com/office/drawing/2014/main" id="{9369012F-2B2E-E481-55C3-77A19C147AD2}"/>
              </a:ext>
            </a:extLst>
          </p:cNvPr>
          <p:cNvPicPr>
            <a:picLocks noGrp="1" noChangeAspect="1"/>
          </p:cNvPicPr>
          <p:nvPr>
            <p:ph type="pic" sz="quarter" idx="10"/>
          </p:nvPr>
        </p:nvPicPr>
        <p:blipFill>
          <a:blip r:embed="rId2"/>
          <a:srcRect l="29" r="29"/>
          <a:stretch>
            <a:fillRect/>
          </a:stretch>
        </p:blipFill>
        <p:spPr/>
      </p:pic>
    </p:spTree>
    <p:extLst>
      <p:ext uri="{BB962C8B-B14F-4D97-AF65-F5344CB8AC3E}">
        <p14:creationId xmlns:p14="http://schemas.microsoft.com/office/powerpoint/2010/main" val="897104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D8E733AC-6FF4-269B-963C-78ED51EBDF47}"/>
              </a:ext>
            </a:extLst>
          </p:cNvPr>
          <p:cNvSpPr/>
          <p:nvPr/>
        </p:nvSpPr>
        <p:spPr>
          <a:xfrm>
            <a:off x="0" y="0"/>
            <a:ext cx="406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0" name="Rektangel 19">
            <a:extLst>
              <a:ext uri="{FF2B5EF4-FFF2-40B4-BE49-F238E27FC236}">
                <a16:creationId xmlns:a16="http://schemas.microsoft.com/office/drawing/2014/main" id="{DC10BEE8-C969-9DC0-51B1-2D6FFD0D4B35}"/>
              </a:ext>
            </a:extLst>
          </p:cNvPr>
          <p:cNvSpPr/>
          <p:nvPr/>
        </p:nvSpPr>
        <p:spPr>
          <a:xfrm>
            <a:off x="4068000" y="0"/>
            <a:ext cx="4068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1" name="Rektangel 20">
            <a:extLst>
              <a:ext uri="{FF2B5EF4-FFF2-40B4-BE49-F238E27FC236}">
                <a16:creationId xmlns:a16="http://schemas.microsoft.com/office/drawing/2014/main" id="{E3F40736-4FCD-ED77-3D32-7BF9D00EF832}"/>
              </a:ext>
            </a:extLst>
          </p:cNvPr>
          <p:cNvSpPr/>
          <p:nvPr/>
        </p:nvSpPr>
        <p:spPr>
          <a:xfrm>
            <a:off x="8136000" y="0"/>
            <a:ext cx="406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4" name="Bild 3" descr="Användare kontur">
            <a:extLst>
              <a:ext uri="{FF2B5EF4-FFF2-40B4-BE49-F238E27FC236}">
                <a16:creationId xmlns:a16="http://schemas.microsoft.com/office/drawing/2014/main" id="{2D5D42E9-3645-9FBB-0012-B5AFB2DA0D9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3808" y="1217871"/>
            <a:ext cx="2120384" cy="2120384"/>
          </a:xfrm>
          <a:prstGeom prst="rect">
            <a:avLst/>
          </a:prstGeom>
        </p:spPr>
      </p:pic>
      <p:pic>
        <p:nvPicPr>
          <p:cNvPr id="9" name="Bild 8" descr="Cykel med människor kontur">
            <a:extLst>
              <a:ext uri="{FF2B5EF4-FFF2-40B4-BE49-F238E27FC236}">
                <a16:creationId xmlns:a16="http://schemas.microsoft.com/office/drawing/2014/main" id="{0D0E5A69-3EC3-E343-053A-C5CF2BE4300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37070" y="1088008"/>
            <a:ext cx="2129860" cy="2129860"/>
          </a:xfrm>
          <a:prstGeom prst="rect">
            <a:avLst/>
          </a:prstGeom>
        </p:spPr>
      </p:pic>
      <p:sp>
        <p:nvSpPr>
          <p:cNvPr id="13" name="Rektangel: rundade hörn 29">
            <a:extLst>
              <a:ext uri="{FF2B5EF4-FFF2-40B4-BE49-F238E27FC236}">
                <a16:creationId xmlns:a16="http://schemas.microsoft.com/office/drawing/2014/main" id="{3EA1816E-4752-344C-58E7-C340F9C1C0D6}"/>
              </a:ext>
            </a:extLst>
          </p:cNvPr>
          <p:cNvSpPr/>
          <p:nvPr/>
        </p:nvSpPr>
        <p:spPr>
          <a:xfrm>
            <a:off x="687654" y="3429000"/>
            <a:ext cx="2692693" cy="11525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sv-SE" sz="4400" b="0" i="0" u="none" strike="noStrike" kern="1200" cap="none" spc="0" normalizeH="0" baseline="0" noProof="0" dirty="0">
                <a:ln>
                  <a:noFill/>
                </a:ln>
                <a:solidFill>
                  <a:srgbClr val="000000"/>
                </a:solidFill>
                <a:effectLst/>
                <a:uLnTx/>
                <a:uFillTx/>
                <a:latin typeface="UMEA-EXTRABOLD" pitchFamily="2" charset="0"/>
                <a:ea typeface="+mn-ea"/>
                <a:cs typeface="+mn-cs"/>
              </a:rPr>
              <a:t>+ 5 500</a:t>
            </a:r>
          </a:p>
          <a:p>
            <a:pPr marL="0" marR="0" lvl="0" indent="0" algn="ctr" defTabSz="914400" rtl="0" eaLnBrk="1" fontAlgn="auto" latinLnBrk="0" hangingPunct="1">
              <a:lnSpc>
                <a:spcPts val="4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000000"/>
                </a:solidFill>
                <a:effectLst/>
                <a:uLnTx/>
                <a:uFillTx/>
                <a:latin typeface="Figtree SemiBold" pitchFamily="2" charset="0"/>
                <a:ea typeface="+mn-ea"/>
                <a:cs typeface="+mn-cs"/>
              </a:rPr>
              <a:t>Residents</a:t>
            </a:r>
          </a:p>
        </p:txBody>
      </p:sp>
      <p:grpSp>
        <p:nvGrpSpPr>
          <p:cNvPr id="15" name="Grupp 14">
            <a:extLst>
              <a:ext uri="{FF2B5EF4-FFF2-40B4-BE49-F238E27FC236}">
                <a16:creationId xmlns:a16="http://schemas.microsoft.com/office/drawing/2014/main" id="{4B2AD0F2-0E21-C83C-39A5-E4029D6ABAEC}"/>
              </a:ext>
            </a:extLst>
          </p:cNvPr>
          <p:cNvGrpSpPr/>
          <p:nvPr/>
        </p:nvGrpSpPr>
        <p:grpSpPr>
          <a:xfrm>
            <a:off x="8862090" y="1156457"/>
            <a:ext cx="2589195" cy="1992962"/>
            <a:chOff x="9046066" y="3717802"/>
            <a:chExt cx="1598353" cy="1198464"/>
          </a:xfrm>
          <a:solidFill>
            <a:schemeClr val="tx1"/>
          </a:solidFill>
        </p:grpSpPr>
        <p:pic>
          <p:nvPicPr>
            <p:cNvPr id="17" name="Bild 16" descr="Byggnad kontur">
              <a:extLst>
                <a:ext uri="{FF2B5EF4-FFF2-40B4-BE49-F238E27FC236}">
                  <a16:creationId xmlns:a16="http://schemas.microsoft.com/office/drawing/2014/main" id="{BFAC10CA-78E4-A7EC-8131-5F336FB4127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046066" y="3717802"/>
              <a:ext cx="839551" cy="1102039"/>
            </a:xfrm>
            <a:prstGeom prst="rect">
              <a:avLst/>
            </a:prstGeom>
          </p:spPr>
        </p:pic>
        <p:pic>
          <p:nvPicPr>
            <p:cNvPr id="18" name="Bild 17" descr="Stad kontur">
              <a:extLst>
                <a:ext uri="{FF2B5EF4-FFF2-40B4-BE49-F238E27FC236}">
                  <a16:creationId xmlns:a16="http://schemas.microsoft.com/office/drawing/2014/main" id="{44D3AF50-634B-726E-756C-F52DB2B4737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584081" y="3855928"/>
              <a:ext cx="1060338" cy="1060338"/>
            </a:xfrm>
            <a:prstGeom prst="rect">
              <a:avLst/>
            </a:prstGeom>
          </p:spPr>
        </p:pic>
      </p:grpSp>
      <p:sp>
        <p:nvSpPr>
          <p:cNvPr id="24" name="Rektangel: rundade hörn 29">
            <a:extLst>
              <a:ext uri="{FF2B5EF4-FFF2-40B4-BE49-F238E27FC236}">
                <a16:creationId xmlns:a16="http://schemas.microsoft.com/office/drawing/2014/main" id="{846668B0-C79A-8519-0471-B8B0787F1B3E}"/>
              </a:ext>
            </a:extLst>
          </p:cNvPr>
          <p:cNvSpPr/>
          <p:nvPr/>
        </p:nvSpPr>
        <p:spPr>
          <a:xfrm>
            <a:off x="8810341" y="3440050"/>
            <a:ext cx="2692693" cy="11525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sv-SE" sz="4400" b="0" i="0" u="none" strike="noStrike" kern="1200" cap="none" spc="0" normalizeH="0" baseline="0" noProof="0" dirty="0">
                <a:ln>
                  <a:noFill/>
                </a:ln>
                <a:solidFill>
                  <a:srgbClr val="000000"/>
                </a:solidFill>
                <a:effectLst/>
                <a:uLnTx/>
                <a:uFillTx/>
                <a:latin typeface="UMEA-EXTRABOLD" pitchFamily="2" charset="0"/>
                <a:ea typeface="+mn-ea"/>
                <a:cs typeface="+mn-cs"/>
              </a:rPr>
              <a:t>+ 4 000</a:t>
            </a:r>
          </a:p>
          <a:p>
            <a:pPr marL="0" marR="0" lvl="0" indent="0" algn="ctr" defTabSz="914400" rtl="0" eaLnBrk="1" fontAlgn="auto" latinLnBrk="0" hangingPunct="1">
              <a:lnSpc>
                <a:spcPts val="4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000000"/>
                </a:solidFill>
                <a:effectLst/>
                <a:uLnTx/>
                <a:uFillTx/>
                <a:latin typeface="Figtree SemiBold" pitchFamily="2" charset="0"/>
                <a:ea typeface="+mn-ea"/>
                <a:cs typeface="+mn-cs"/>
              </a:rPr>
              <a:t>Bostäder</a:t>
            </a:r>
          </a:p>
        </p:txBody>
      </p:sp>
      <p:sp>
        <p:nvSpPr>
          <p:cNvPr id="25" name="Rektangel 24">
            <a:extLst>
              <a:ext uri="{FF2B5EF4-FFF2-40B4-BE49-F238E27FC236}">
                <a16:creationId xmlns:a16="http://schemas.microsoft.com/office/drawing/2014/main" id="{220A0794-E905-B078-0F3E-3D02A780AD9D}"/>
              </a:ext>
            </a:extLst>
          </p:cNvPr>
          <p:cNvSpPr/>
          <p:nvPr/>
        </p:nvSpPr>
        <p:spPr>
          <a:xfrm>
            <a:off x="9039034" y="2572840"/>
            <a:ext cx="192505" cy="48126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 name="Rektangel: rundade hörn 29">
            <a:extLst>
              <a:ext uri="{FF2B5EF4-FFF2-40B4-BE49-F238E27FC236}">
                <a16:creationId xmlns:a16="http://schemas.microsoft.com/office/drawing/2014/main" id="{7DE2EA16-3198-A666-9D22-D29D41EBC078}"/>
              </a:ext>
            </a:extLst>
          </p:cNvPr>
          <p:cNvSpPr/>
          <p:nvPr/>
        </p:nvSpPr>
        <p:spPr>
          <a:xfrm>
            <a:off x="4755654" y="3429000"/>
            <a:ext cx="2692693" cy="11525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000"/>
              </a:lnSpc>
            </a:pPr>
            <a:r>
              <a:rPr lang="sv-SE" sz="4400" dirty="0">
                <a:solidFill>
                  <a:schemeClr val="tx1"/>
                </a:solidFill>
                <a:latin typeface="UMEA-EXTRABOLD" pitchFamily="2" charset="0"/>
              </a:rPr>
              <a:t>+ 6 000</a:t>
            </a:r>
          </a:p>
          <a:p>
            <a:pPr algn="ctr">
              <a:lnSpc>
                <a:spcPts val="4000"/>
              </a:lnSpc>
            </a:pPr>
            <a:r>
              <a:rPr lang="sv-SE" sz="2800" b="1" dirty="0">
                <a:solidFill>
                  <a:schemeClr val="tx1"/>
                </a:solidFill>
                <a:latin typeface="Figtree SemiBold" pitchFamily="2" charset="0"/>
              </a:rPr>
              <a:t>Arbetstillfällen</a:t>
            </a:r>
          </a:p>
        </p:txBody>
      </p:sp>
    </p:spTree>
    <p:extLst>
      <p:ext uri="{BB962C8B-B14F-4D97-AF65-F5344CB8AC3E}">
        <p14:creationId xmlns:p14="http://schemas.microsoft.com/office/powerpoint/2010/main" val="409352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FAD3E8-3FFD-4DB5-A101-6E6A3237BD8F}"/>
              </a:ext>
            </a:extLst>
          </p:cNvPr>
          <p:cNvSpPr>
            <a:spLocks noGrp="1"/>
          </p:cNvSpPr>
          <p:nvPr>
            <p:ph type="ctrTitle"/>
          </p:nvPr>
        </p:nvSpPr>
        <p:spPr/>
        <p:txBody>
          <a:bodyPr/>
          <a:lstStyle/>
          <a:p>
            <a:r>
              <a:rPr lang="sv-SE" dirty="0"/>
              <a:t>jämnare</a:t>
            </a:r>
            <a:br>
              <a:rPr lang="sv-SE" dirty="0"/>
            </a:br>
            <a:r>
              <a:rPr lang="sv-SE" dirty="0"/>
              <a:t>fördelning</a:t>
            </a:r>
          </a:p>
        </p:txBody>
      </p:sp>
      <p:sp>
        <p:nvSpPr>
          <p:cNvPr id="3" name="Underrubrik 2">
            <a:extLst>
              <a:ext uri="{FF2B5EF4-FFF2-40B4-BE49-F238E27FC236}">
                <a16:creationId xmlns:a16="http://schemas.microsoft.com/office/drawing/2014/main" id="{B83747B8-D83B-7978-9E0A-1D2BCC636B3A}"/>
              </a:ext>
            </a:extLst>
          </p:cNvPr>
          <p:cNvSpPr>
            <a:spLocks noGrp="1"/>
          </p:cNvSpPr>
          <p:nvPr>
            <p:ph type="subTitle" idx="1"/>
          </p:nvPr>
        </p:nvSpPr>
        <p:spPr/>
        <p:txBody>
          <a:bodyPr/>
          <a:lstStyle/>
          <a:p>
            <a:r>
              <a:rPr lang="sv-SE" dirty="0"/>
              <a:t>Umeå sätter standarden för ett jämställt uttag av föräldraledighet. Här delar invånarna ledigheten mer jämnt mellan könen än i andra delar av Sverige.</a:t>
            </a:r>
          </a:p>
          <a:p>
            <a:endParaRPr lang="sv-SE" dirty="0"/>
          </a:p>
        </p:txBody>
      </p:sp>
      <p:pic>
        <p:nvPicPr>
          <p:cNvPr id="7" name="Platshållare för bild 6">
            <a:extLst>
              <a:ext uri="{FF2B5EF4-FFF2-40B4-BE49-F238E27FC236}">
                <a16:creationId xmlns:a16="http://schemas.microsoft.com/office/drawing/2014/main" id="{2521FB23-3F9D-DE8E-73FD-5BD5DE1975C1}"/>
              </a:ext>
            </a:extLst>
          </p:cNvPr>
          <p:cNvPicPr>
            <a:picLocks noGrp="1" noChangeAspect="1"/>
          </p:cNvPicPr>
          <p:nvPr>
            <p:ph type="pic" sz="quarter" idx="10"/>
          </p:nvPr>
        </p:nvPicPr>
        <p:blipFill>
          <a:blip r:embed="rId3"/>
          <a:srcRect t="12500" b="12500"/>
          <a:stretch/>
        </p:blipFill>
        <p:spPr/>
      </p:pic>
    </p:spTree>
    <p:extLst>
      <p:ext uri="{BB962C8B-B14F-4D97-AF65-F5344CB8AC3E}">
        <p14:creationId xmlns:p14="http://schemas.microsoft.com/office/powerpoint/2010/main" val="3212641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Platshållare för bild 5" descr="En bild som visar Människoansikte, person, vatten, leende">
            <a:extLst>
              <a:ext uri="{FF2B5EF4-FFF2-40B4-BE49-F238E27FC236}">
                <a16:creationId xmlns:a16="http://schemas.microsoft.com/office/drawing/2014/main" id="{7D4E5572-FAA5-1160-63A1-09B1409D78F2}"/>
              </a:ext>
            </a:extLst>
          </p:cNvPr>
          <p:cNvPicPr>
            <a:picLocks noGrp="1" noChangeAspect="1"/>
          </p:cNvPicPr>
          <p:nvPr>
            <p:ph type="pic" sz="quarter" idx="12"/>
          </p:nvPr>
        </p:nvPicPr>
        <p:blipFill>
          <a:blip r:embed="rId3"/>
          <a:srcRect l="11" r="11"/>
          <a:stretch>
            <a:fillRect/>
          </a:stretch>
        </p:blipFill>
        <p:spPr>
          <a:solidFill>
            <a:schemeClr val="accent4"/>
          </a:solidFill>
        </p:spPr>
      </p:pic>
      <p:sp>
        <p:nvSpPr>
          <p:cNvPr id="3" name="Underrubrik 2">
            <a:extLst>
              <a:ext uri="{FF2B5EF4-FFF2-40B4-BE49-F238E27FC236}">
                <a16:creationId xmlns:a16="http://schemas.microsoft.com/office/drawing/2014/main" id="{DCD64453-AA35-81AF-C328-0D2ACFC89A23}"/>
              </a:ext>
            </a:extLst>
          </p:cNvPr>
          <p:cNvSpPr>
            <a:spLocks noGrp="1"/>
          </p:cNvSpPr>
          <p:nvPr>
            <p:ph type="subTitle" idx="1"/>
          </p:nvPr>
        </p:nvSpPr>
        <p:spPr/>
        <p:txBody>
          <a:bodyPr/>
          <a:lstStyle/>
          <a:p>
            <a:r>
              <a:rPr lang="sv-SE" dirty="0"/>
              <a:t>Umeå är en av de svenska städer där kvinnor trivs allra bäst.</a:t>
            </a:r>
          </a:p>
          <a:p>
            <a:endParaRPr lang="sv-SE" dirty="0"/>
          </a:p>
          <a:p>
            <a:r>
              <a:rPr lang="sv-SE" dirty="0"/>
              <a:t>Och en av de städer som flest kvinnor rekommenderar andra att flytta till.</a:t>
            </a:r>
          </a:p>
        </p:txBody>
      </p:sp>
      <p:sp>
        <p:nvSpPr>
          <p:cNvPr id="4" name="Platshållare för text 3">
            <a:extLst>
              <a:ext uri="{FF2B5EF4-FFF2-40B4-BE49-F238E27FC236}">
                <a16:creationId xmlns:a16="http://schemas.microsoft.com/office/drawing/2014/main" id="{354BF9F6-78DA-D052-509E-A4BE6C982C94}"/>
              </a:ext>
            </a:extLst>
          </p:cNvPr>
          <p:cNvSpPr>
            <a:spLocks noGrp="1"/>
          </p:cNvSpPr>
          <p:nvPr>
            <p:ph type="body" sz="quarter" idx="11"/>
          </p:nvPr>
        </p:nvSpPr>
        <p:spPr/>
        <p:txBody>
          <a:bodyPr>
            <a:normAutofit fontScale="92500"/>
          </a:bodyPr>
          <a:lstStyle/>
          <a:p>
            <a:r>
              <a:rPr lang="sv-SE" dirty="0"/>
              <a:t>Kvinnor tycker om Umeå</a:t>
            </a:r>
          </a:p>
        </p:txBody>
      </p:sp>
    </p:spTree>
    <p:extLst>
      <p:ext uri="{BB962C8B-B14F-4D97-AF65-F5344CB8AC3E}">
        <p14:creationId xmlns:p14="http://schemas.microsoft.com/office/powerpoint/2010/main" val="4160076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E8835F-1928-7FED-0DAC-E5F1B9591DBD}"/>
              </a:ext>
            </a:extLst>
          </p:cNvPr>
          <p:cNvSpPr>
            <a:spLocks noGrp="1"/>
          </p:cNvSpPr>
          <p:nvPr>
            <p:ph type="ctrTitle"/>
          </p:nvPr>
        </p:nvSpPr>
        <p:spPr/>
        <p:txBody>
          <a:bodyPr/>
          <a:lstStyle/>
          <a:p>
            <a:r>
              <a:rPr lang="sv-SE" dirty="0"/>
              <a:t>jämställd</a:t>
            </a:r>
            <a:br>
              <a:rPr lang="sv-SE" dirty="0"/>
            </a:br>
            <a:r>
              <a:rPr lang="sv-SE" dirty="0"/>
              <a:t>idrott</a:t>
            </a:r>
          </a:p>
        </p:txBody>
      </p:sp>
      <p:sp>
        <p:nvSpPr>
          <p:cNvPr id="3" name="Underrubrik 2">
            <a:extLst>
              <a:ext uri="{FF2B5EF4-FFF2-40B4-BE49-F238E27FC236}">
                <a16:creationId xmlns:a16="http://schemas.microsoft.com/office/drawing/2014/main" id="{A1F6FCBF-FD29-83F3-F079-E751604A46A8}"/>
              </a:ext>
            </a:extLst>
          </p:cNvPr>
          <p:cNvSpPr>
            <a:spLocks noGrp="1"/>
          </p:cNvSpPr>
          <p:nvPr>
            <p:ph type="subTitle" idx="1"/>
          </p:nvPr>
        </p:nvSpPr>
        <p:spPr/>
        <p:txBody>
          <a:bodyPr/>
          <a:lstStyle/>
          <a:p>
            <a:r>
              <a:rPr lang="sv-SE" dirty="0"/>
              <a:t>Satsning på jämställd idrott syns med en bredd av elitföreningar på dam- och herrsidan.</a:t>
            </a:r>
          </a:p>
          <a:p>
            <a:endParaRPr lang="sv-SE" dirty="0"/>
          </a:p>
          <a:p>
            <a:r>
              <a:rPr lang="sv-SE" dirty="0"/>
              <a:t>Umeå är en av Sveriges främsta idrottskommuner och tar återkommande topplaceringar i nationella rankningar.</a:t>
            </a:r>
          </a:p>
        </p:txBody>
      </p:sp>
      <p:pic>
        <p:nvPicPr>
          <p:cNvPr id="6" name="Platshållare för bild 5" descr="En bild som visar person, fotbeklädnader, idrott, lagsport&#10;&#10;AI-genererat innehåll kan vara felaktigt.">
            <a:extLst>
              <a:ext uri="{FF2B5EF4-FFF2-40B4-BE49-F238E27FC236}">
                <a16:creationId xmlns:a16="http://schemas.microsoft.com/office/drawing/2014/main" id="{69683C09-EFDC-B7D8-7CD4-9569F38B94A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6205" t="11276" r="21217"/>
          <a:stretch/>
        </p:blipFill>
        <p:spPr>
          <a:xfrm>
            <a:off x="6096000" y="0"/>
            <a:ext cx="6096000" cy="6858000"/>
          </a:xfrm>
        </p:spPr>
      </p:pic>
    </p:spTree>
    <p:extLst>
      <p:ext uri="{BB962C8B-B14F-4D97-AF65-F5344CB8AC3E}">
        <p14:creationId xmlns:p14="http://schemas.microsoft.com/office/powerpoint/2010/main" val="1072928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C3E9D0-B01E-A5EE-D921-B233D185F3E5}"/>
              </a:ext>
            </a:extLst>
          </p:cNvPr>
          <p:cNvSpPr>
            <a:spLocks noGrp="1"/>
          </p:cNvSpPr>
          <p:nvPr>
            <p:ph type="ctrTitle"/>
          </p:nvPr>
        </p:nvSpPr>
        <p:spPr/>
        <p:txBody>
          <a:bodyPr/>
          <a:lstStyle/>
          <a:p>
            <a:r>
              <a:rPr lang="sv-SE" dirty="0"/>
              <a:t>Hållbart</a:t>
            </a:r>
            <a:br>
              <a:rPr lang="sv-SE" dirty="0"/>
            </a:br>
            <a:r>
              <a:rPr lang="sv-SE" dirty="0"/>
              <a:t>samhälle</a:t>
            </a:r>
          </a:p>
        </p:txBody>
      </p:sp>
      <p:sp>
        <p:nvSpPr>
          <p:cNvPr id="3" name="Underrubrik 2">
            <a:extLst>
              <a:ext uri="{FF2B5EF4-FFF2-40B4-BE49-F238E27FC236}">
                <a16:creationId xmlns:a16="http://schemas.microsoft.com/office/drawing/2014/main" id="{9917F9F5-BAE9-3F87-18AC-B53DDCD4AE3F}"/>
              </a:ext>
            </a:extLst>
          </p:cNvPr>
          <p:cNvSpPr>
            <a:spLocks noGrp="1"/>
          </p:cNvSpPr>
          <p:nvPr>
            <p:ph type="subTitle" idx="1"/>
          </p:nvPr>
        </p:nvSpPr>
        <p:spPr/>
        <p:txBody>
          <a:bodyPr/>
          <a:lstStyle/>
          <a:p>
            <a:r>
              <a:rPr lang="sv-SE" dirty="0"/>
              <a:t>Hållbarhetsarbete med människan i fokus. Alltid.</a:t>
            </a:r>
          </a:p>
          <a:p>
            <a:endParaRPr lang="sv-SE" dirty="0"/>
          </a:p>
          <a:p>
            <a:pPr marL="285750" indent="-285750">
              <a:spcAft>
                <a:spcPts val="1200"/>
              </a:spcAft>
              <a:buFont typeface="Arial" panose="020B0604020202020204" pitchFamily="34" charset="0"/>
              <a:buChar char="•"/>
            </a:pPr>
            <a:r>
              <a:rPr lang="sv-SE" dirty="0"/>
              <a:t>Aktivt miljöarbete i samverkan mellan kommun, universitet och näringsliv</a:t>
            </a:r>
          </a:p>
          <a:p>
            <a:pPr marL="285750" indent="-285750">
              <a:spcAft>
                <a:spcPts val="1200"/>
              </a:spcAft>
              <a:buFont typeface="Arial" panose="020B0604020202020204" pitchFamily="34" charset="0"/>
              <a:buChar char="•"/>
            </a:pPr>
            <a:r>
              <a:rPr lang="sv-SE" dirty="0"/>
              <a:t>Årets klimatstad 2016. Europas miljö-huvudstad  – finalist 2014, 2015 och 2016</a:t>
            </a:r>
          </a:p>
          <a:p>
            <a:pPr marL="285750" indent="-285750">
              <a:spcAft>
                <a:spcPts val="1200"/>
              </a:spcAft>
              <a:buFont typeface="Arial" panose="020B0604020202020204" pitchFamily="34" charset="0"/>
              <a:buChar char="•"/>
            </a:pPr>
            <a:r>
              <a:rPr lang="sv-SE" dirty="0"/>
              <a:t>Klimatfärdplan – Umeå ska vara klimatneutralt senast år 2040</a:t>
            </a:r>
          </a:p>
          <a:p>
            <a:endParaRPr lang="sv-SE" dirty="0"/>
          </a:p>
          <a:p>
            <a:endParaRPr lang="sv-SE" dirty="0"/>
          </a:p>
          <a:p>
            <a:endParaRPr lang="sv-SE" dirty="0"/>
          </a:p>
          <a:p>
            <a:endParaRPr lang="sv-SE" dirty="0"/>
          </a:p>
        </p:txBody>
      </p:sp>
      <p:pic>
        <p:nvPicPr>
          <p:cNvPr id="6" name="Platshållare för bild 5">
            <a:extLst>
              <a:ext uri="{FF2B5EF4-FFF2-40B4-BE49-F238E27FC236}">
                <a16:creationId xmlns:a16="http://schemas.microsoft.com/office/drawing/2014/main" id="{B59F94FC-6F8C-CFDB-73A9-9B2BB64B081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3495" r="37245"/>
          <a:stretch/>
        </p:blipFill>
        <p:spPr>
          <a:xfrm>
            <a:off x="6096000" y="0"/>
            <a:ext cx="6096000" cy="6858000"/>
          </a:xfrm>
        </p:spPr>
      </p:pic>
    </p:spTree>
    <p:extLst>
      <p:ext uri="{BB962C8B-B14F-4D97-AF65-F5344CB8AC3E}">
        <p14:creationId xmlns:p14="http://schemas.microsoft.com/office/powerpoint/2010/main" val="2847887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8473F2-98F9-3311-442C-5A1FDE6EDA33}"/>
              </a:ext>
            </a:extLst>
          </p:cNvPr>
          <p:cNvSpPr>
            <a:spLocks noGrp="1"/>
          </p:cNvSpPr>
          <p:nvPr>
            <p:ph type="ctrTitle"/>
          </p:nvPr>
        </p:nvSpPr>
        <p:spPr/>
        <p:txBody>
          <a:bodyPr/>
          <a:lstStyle/>
          <a:p>
            <a:r>
              <a:rPr lang="sv-SE" dirty="0"/>
              <a:t>Musiken</a:t>
            </a:r>
            <a:br>
              <a:rPr lang="sv-SE" dirty="0"/>
            </a:br>
            <a:r>
              <a:rPr lang="sv-SE" dirty="0"/>
              <a:t>I blodet</a:t>
            </a:r>
            <a:br>
              <a:rPr lang="sv-SE" dirty="0"/>
            </a:br>
            <a:br>
              <a:rPr lang="sv-SE" dirty="0"/>
            </a:br>
            <a:endParaRPr lang="sv-SE" dirty="0"/>
          </a:p>
        </p:txBody>
      </p:sp>
      <p:sp>
        <p:nvSpPr>
          <p:cNvPr id="4" name="Underrubrik 3">
            <a:extLst>
              <a:ext uri="{FF2B5EF4-FFF2-40B4-BE49-F238E27FC236}">
                <a16:creationId xmlns:a16="http://schemas.microsoft.com/office/drawing/2014/main" id="{C5F26E18-8E95-0D31-26D5-C6ADE6C0F71C}"/>
              </a:ext>
            </a:extLst>
          </p:cNvPr>
          <p:cNvSpPr>
            <a:spLocks noGrp="1"/>
          </p:cNvSpPr>
          <p:nvPr>
            <p:ph type="subTitle" idx="1"/>
          </p:nvPr>
        </p:nvSpPr>
        <p:spPr/>
        <p:txBody>
          <a:bodyPr/>
          <a:lstStyle/>
          <a:p>
            <a:r>
              <a:rPr lang="sv-SE" dirty="0"/>
              <a:t>Musikstad med mängder av hyllade band</a:t>
            </a:r>
          </a:p>
          <a:p>
            <a:r>
              <a:rPr lang="sv-SE" dirty="0"/>
              <a:t>och stark tradition av DIY</a:t>
            </a:r>
          </a:p>
          <a:p>
            <a:endParaRPr lang="sv-SE" dirty="0"/>
          </a:p>
        </p:txBody>
      </p:sp>
    </p:spTree>
    <p:extLst>
      <p:ext uri="{BB962C8B-B14F-4D97-AF65-F5344CB8AC3E}">
        <p14:creationId xmlns:p14="http://schemas.microsoft.com/office/powerpoint/2010/main" val="526949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7B7751-D9DD-B13F-D57D-0C42CE607978}"/>
              </a:ext>
            </a:extLst>
          </p:cNvPr>
          <p:cNvSpPr>
            <a:spLocks noGrp="1"/>
          </p:cNvSpPr>
          <p:nvPr>
            <p:ph type="ctrTitle"/>
          </p:nvPr>
        </p:nvSpPr>
        <p:spPr/>
        <p:txBody>
          <a:bodyPr/>
          <a:lstStyle/>
          <a:p>
            <a:r>
              <a:rPr lang="sv-SE" dirty="0"/>
              <a:t>Idrott på lika villkor</a:t>
            </a:r>
          </a:p>
        </p:txBody>
      </p:sp>
      <p:sp>
        <p:nvSpPr>
          <p:cNvPr id="3" name="Underrubrik 2">
            <a:extLst>
              <a:ext uri="{FF2B5EF4-FFF2-40B4-BE49-F238E27FC236}">
                <a16:creationId xmlns:a16="http://schemas.microsoft.com/office/drawing/2014/main" id="{FA14BA8C-2C24-09D2-4EA5-46C1E8765D24}"/>
              </a:ext>
            </a:extLst>
          </p:cNvPr>
          <p:cNvSpPr>
            <a:spLocks noGrp="1"/>
          </p:cNvSpPr>
          <p:nvPr>
            <p:ph type="subTitle" idx="1"/>
          </p:nvPr>
        </p:nvSpPr>
        <p:spPr/>
        <p:txBody>
          <a:bodyPr/>
          <a:lstStyle/>
          <a:p>
            <a:r>
              <a:rPr lang="sv-SE" dirty="0"/>
              <a:t>Umeå var tidiga med jämställd fördelning av träningstider.</a:t>
            </a:r>
          </a:p>
          <a:p>
            <a:endParaRPr lang="sv-SE" dirty="0"/>
          </a:p>
          <a:p>
            <a:r>
              <a:rPr lang="sv-SE" dirty="0"/>
              <a:t>En satsning som visat resultat genom stora sportsliga framgångar, särskilt på damsidan.</a:t>
            </a:r>
          </a:p>
          <a:p>
            <a:endParaRPr lang="sv-SE" dirty="0"/>
          </a:p>
          <a:p>
            <a:endParaRPr lang="sv-SE" dirty="0"/>
          </a:p>
        </p:txBody>
      </p:sp>
      <p:pic>
        <p:nvPicPr>
          <p:cNvPr id="5" name="Platshållare för bild 4">
            <a:extLst>
              <a:ext uri="{FF2B5EF4-FFF2-40B4-BE49-F238E27FC236}">
                <a16:creationId xmlns:a16="http://schemas.microsoft.com/office/drawing/2014/main" id="{B033B9A5-187C-44E5-ECB7-B1C0BE56A097}"/>
              </a:ext>
            </a:extLst>
          </p:cNvPr>
          <p:cNvPicPr>
            <a:picLocks noGrp="1" noChangeAspect="1"/>
          </p:cNvPicPr>
          <p:nvPr>
            <p:ph type="pic" sz="quarter" idx="10"/>
          </p:nvPr>
        </p:nvPicPr>
        <p:blipFill>
          <a:blip r:embed="rId3"/>
          <a:srcRect l="30156" r="19844"/>
          <a:stretch/>
        </p:blipFill>
        <p:spPr>
          <a:xfrm>
            <a:off x="6096000" y="0"/>
            <a:ext cx="6096000" cy="6858000"/>
          </a:xfrm>
        </p:spPr>
      </p:pic>
    </p:spTree>
    <p:extLst>
      <p:ext uri="{BB962C8B-B14F-4D97-AF65-F5344CB8AC3E}">
        <p14:creationId xmlns:p14="http://schemas.microsoft.com/office/powerpoint/2010/main" val="3864579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98CAE9-5E25-5FE3-598E-C0AA20206CA9}"/>
              </a:ext>
            </a:extLst>
          </p:cNvPr>
          <p:cNvSpPr>
            <a:spLocks noGrp="1"/>
          </p:cNvSpPr>
          <p:nvPr>
            <p:ph type="ctrTitle"/>
          </p:nvPr>
        </p:nvSpPr>
        <p:spPr/>
        <p:txBody>
          <a:bodyPr/>
          <a:lstStyle/>
          <a:p>
            <a:r>
              <a:rPr lang="sv-SE" dirty="0"/>
              <a:t>Välj idrott och studier</a:t>
            </a:r>
          </a:p>
        </p:txBody>
      </p:sp>
      <p:sp>
        <p:nvSpPr>
          <p:cNvPr id="3" name="Underrubrik 2">
            <a:extLst>
              <a:ext uri="{FF2B5EF4-FFF2-40B4-BE49-F238E27FC236}">
                <a16:creationId xmlns:a16="http://schemas.microsoft.com/office/drawing/2014/main" id="{BD5286ED-C9C9-4C1F-ACB9-BDC4027C2471}"/>
              </a:ext>
            </a:extLst>
          </p:cNvPr>
          <p:cNvSpPr>
            <a:spLocks noGrp="1"/>
          </p:cNvSpPr>
          <p:nvPr>
            <p:ph type="subTitle" idx="1"/>
          </p:nvPr>
        </p:nvSpPr>
        <p:spPr/>
        <p:txBody>
          <a:bodyPr/>
          <a:lstStyle/>
          <a:p>
            <a:r>
              <a:rPr lang="sv-SE" dirty="0"/>
              <a:t>I Umeå kan elitsatsning kombineras med universitetsstudier. Genom dubbla karriärer kan elitidrottare fortsätta utvecklas – samtidigt som de bygger grunden för livet efter idrotten.</a:t>
            </a:r>
          </a:p>
        </p:txBody>
      </p:sp>
      <p:pic>
        <p:nvPicPr>
          <p:cNvPr id="6" name="Platshållare för bild 5">
            <a:extLst>
              <a:ext uri="{FF2B5EF4-FFF2-40B4-BE49-F238E27FC236}">
                <a16:creationId xmlns:a16="http://schemas.microsoft.com/office/drawing/2014/main" id="{20019F99-0BC4-1C2A-D25D-65684F3A8241}"/>
              </a:ext>
            </a:extLst>
          </p:cNvPr>
          <p:cNvPicPr>
            <a:picLocks noGrp="1" noChangeAspect="1"/>
          </p:cNvPicPr>
          <p:nvPr>
            <p:ph type="pic" sz="quarter" idx="10"/>
          </p:nvPr>
        </p:nvPicPr>
        <p:blipFill>
          <a:blip r:embed="rId3"/>
          <a:srcRect l="36338" r="4403"/>
          <a:stretch>
            <a:fillRect/>
          </a:stretch>
        </p:blipFill>
        <p:spPr>
          <a:xfrm>
            <a:off x="6096000" y="0"/>
            <a:ext cx="6096000" cy="6858000"/>
          </a:xfrm>
          <a:custGeom>
            <a:avLst/>
            <a:gdLst>
              <a:gd name="connsiteX0" fmla="*/ 3861479 w 6096000"/>
              <a:gd name="connsiteY0" fmla="*/ 5240650 h 6858000"/>
              <a:gd name="connsiteX1" fmla="*/ 3861479 w 6096000"/>
              <a:gd name="connsiteY1" fmla="*/ 5618090 h 6858000"/>
              <a:gd name="connsiteX2" fmla="*/ 3861479 w 6096000"/>
              <a:gd name="connsiteY2" fmla="*/ 5786308 h 6858000"/>
              <a:gd name="connsiteX3" fmla="*/ 3861479 w 6096000"/>
              <a:gd name="connsiteY3" fmla="*/ 6164799 h 6858000"/>
              <a:gd name="connsiteX4" fmla="*/ 5401515 w 6096000"/>
              <a:gd name="connsiteY4" fmla="*/ 6164799 h 6858000"/>
              <a:gd name="connsiteX5" fmla="*/ 5401515 w 6096000"/>
              <a:gd name="connsiteY5" fmla="*/ 5618090 h 6858000"/>
              <a:gd name="connsiteX6" fmla="*/ 4937740 w 6096000"/>
              <a:gd name="connsiteY6" fmla="*/ 5618090 h 6858000"/>
              <a:gd name="connsiteX7" fmla="*/ 4937740 w 6096000"/>
              <a:gd name="connsiteY7" fmla="*/ 5240650 h 6858000"/>
              <a:gd name="connsiteX8" fmla="*/ 0 w 6096000"/>
              <a:gd name="connsiteY8" fmla="*/ 0 h 6858000"/>
              <a:gd name="connsiteX9" fmla="*/ 6096000 w 6096000"/>
              <a:gd name="connsiteY9" fmla="*/ 0 h 6858000"/>
              <a:gd name="connsiteX10" fmla="*/ 6096000 w 6096000"/>
              <a:gd name="connsiteY10" fmla="*/ 6858000 h 6858000"/>
              <a:gd name="connsiteX11" fmla="*/ 0 w 6096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3861479" y="5240650"/>
                </a:moveTo>
                <a:lnTo>
                  <a:pt x="3861479" y="5618090"/>
                </a:lnTo>
                <a:lnTo>
                  <a:pt x="3861479" y="5786308"/>
                </a:lnTo>
                <a:lnTo>
                  <a:pt x="3861479" y="6164799"/>
                </a:lnTo>
                <a:lnTo>
                  <a:pt x="5401515" y="6164799"/>
                </a:lnTo>
                <a:lnTo>
                  <a:pt x="5401515" y="5618090"/>
                </a:lnTo>
                <a:lnTo>
                  <a:pt x="4937740" y="5618090"/>
                </a:lnTo>
                <a:lnTo>
                  <a:pt x="4937740" y="5240650"/>
                </a:lnTo>
                <a:close/>
                <a:moveTo>
                  <a:pt x="0" y="0"/>
                </a:moveTo>
                <a:lnTo>
                  <a:pt x="6096000" y="0"/>
                </a:lnTo>
                <a:lnTo>
                  <a:pt x="6096000" y="6858000"/>
                </a:lnTo>
                <a:lnTo>
                  <a:pt x="0" y="6858000"/>
                </a:lnTo>
                <a:close/>
              </a:path>
            </a:pathLst>
          </a:custGeom>
          <a:solidFill>
            <a:srgbClr val="D7FB96"/>
          </a:solidFill>
        </p:spPr>
      </p:pic>
    </p:spTree>
    <p:extLst>
      <p:ext uri="{BB962C8B-B14F-4D97-AF65-F5344CB8AC3E}">
        <p14:creationId xmlns:p14="http://schemas.microsoft.com/office/powerpoint/2010/main" val="1935173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C197C8-7E61-E051-E1FA-075EB9C28B3D}"/>
              </a:ext>
            </a:extLst>
          </p:cNvPr>
          <p:cNvSpPr>
            <a:spLocks noGrp="1"/>
          </p:cNvSpPr>
          <p:nvPr>
            <p:ph type="ctrTitle"/>
          </p:nvPr>
        </p:nvSpPr>
        <p:spPr/>
        <p:txBody>
          <a:bodyPr/>
          <a:lstStyle/>
          <a:p>
            <a:r>
              <a:rPr lang="sv-SE" dirty="0"/>
              <a:t>Hälsa och välmående</a:t>
            </a:r>
          </a:p>
        </p:txBody>
      </p:sp>
      <p:sp>
        <p:nvSpPr>
          <p:cNvPr id="3" name="Underrubrik 2">
            <a:extLst>
              <a:ext uri="{FF2B5EF4-FFF2-40B4-BE49-F238E27FC236}">
                <a16:creationId xmlns:a16="http://schemas.microsoft.com/office/drawing/2014/main" id="{B4480627-5158-9358-DE27-05D7F3A687E6}"/>
              </a:ext>
            </a:extLst>
          </p:cNvPr>
          <p:cNvSpPr>
            <a:spLocks noGrp="1"/>
          </p:cNvSpPr>
          <p:nvPr>
            <p:ph type="subTitle" idx="1"/>
          </p:nvPr>
        </p:nvSpPr>
        <p:spPr/>
        <p:txBody>
          <a:bodyPr/>
          <a:lstStyle/>
          <a:p>
            <a:r>
              <a:rPr lang="sv-SE" dirty="0"/>
              <a:t>IKSU har en av Europas största idrottsanläggningar och är en av de många anläggningar och rekreationsområden som finns i regionen. </a:t>
            </a:r>
          </a:p>
          <a:p>
            <a:endParaRPr lang="sv-SE" dirty="0"/>
          </a:p>
          <a:p>
            <a:endParaRPr lang="sv-SE" dirty="0"/>
          </a:p>
        </p:txBody>
      </p:sp>
      <p:pic>
        <p:nvPicPr>
          <p:cNvPr id="6" name="Platshållare för bild 5" descr="En bild som visar vatten, sport, simning, under vatten&#10;&#10;AI-genererat innehåll kan vara felaktigt.">
            <a:extLst>
              <a:ext uri="{FF2B5EF4-FFF2-40B4-BE49-F238E27FC236}">
                <a16:creationId xmlns:a16="http://schemas.microsoft.com/office/drawing/2014/main" id="{A289AF3E-BCCE-2B33-7EDE-841A742E7708}"/>
              </a:ext>
            </a:extLst>
          </p:cNvPr>
          <p:cNvPicPr>
            <a:picLocks noGrp="1" noChangeAspect="1"/>
          </p:cNvPicPr>
          <p:nvPr>
            <p:ph type="pic" sz="quarter" idx="10"/>
          </p:nvPr>
        </p:nvPicPr>
        <p:blipFill>
          <a:blip r:embed="rId3"/>
          <a:srcRect t="14901" b="14901"/>
          <a:stretch/>
        </p:blipFill>
        <p:spPr/>
      </p:pic>
    </p:spTree>
    <p:extLst>
      <p:ext uri="{BB962C8B-B14F-4D97-AF65-F5344CB8AC3E}">
        <p14:creationId xmlns:p14="http://schemas.microsoft.com/office/powerpoint/2010/main" val="915897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320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271F5F-F197-F770-D5AD-77583DC30DBC}"/>
              </a:ext>
            </a:extLst>
          </p:cNvPr>
          <p:cNvSpPr>
            <a:spLocks noGrp="1"/>
          </p:cNvSpPr>
          <p:nvPr>
            <p:ph type="ctrTitle"/>
          </p:nvPr>
        </p:nvSpPr>
        <p:spPr/>
        <p:txBody>
          <a:bodyPr/>
          <a:lstStyle/>
          <a:p>
            <a:r>
              <a:rPr lang="sv-SE" dirty="0"/>
              <a:t>EN UNG STAD</a:t>
            </a:r>
            <a:br>
              <a:rPr lang="sv-SE" dirty="0"/>
            </a:br>
            <a:r>
              <a:rPr lang="sv-SE" dirty="0"/>
              <a:t>SOM VÄXER</a:t>
            </a:r>
          </a:p>
        </p:txBody>
      </p:sp>
      <p:sp>
        <p:nvSpPr>
          <p:cNvPr id="3" name="Underrubrik 2">
            <a:extLst>
              <a:ext uri="{FF2B5EF4-FFF2-40B4-BE49-F238E27FC236}">
                <a16:creationId xmlns:a16="http://schemas.microsoft.com/office/drawing/2014/main" id="{45749201-F20F-47C4-8CBC-E9989ED884C1}"/>
              </a:ext>
            </a:extLst>
          </p:cNvPr>
          <p:cNvSpPr>
            <a:spLocks noGrp="1"/>
          </p:cNvSpPr>
          <p:nvPr>
            <p:ph type="subTitle" idx="1"/>
          </p:nvPr>
        </p:nvSpPr>
        <p:spPr/>
        <p:txBody>
          <a:bodyPr/>
          <a:lstStyle/>
          <a:p>
            <a:r>
              <a:rPr lang="sv-SE" dirty="0"/>
              <a:t>Umeå attraherar unga och det bidrar till en stark befolkningstillväxt.</a:t>
            </a:r>
          </a:p>
          <a:p>
            <a:endParaRPr lang="sv-SE" dirty="0"/>
          </a:p>
          <a:p>
            <a:pPr marL="285750" indent="-285750">
              <a:buFont typeface="Arial" panose="020B0604020202020204" pitchFamily="34" charset="0"/>
              <a:buChar char="•"/>
            </a:pPr>
            <a:r>
              <a:rPr lang="sv-SE" dirty="0"/>
              <a:t>De senaste fem åren + 5 500 befolkning</a:t>
            </a:r>
          </a:p>
          <a:p>
            <a:pPr marL="285750" indent="-285750">
              <a:buFont typeface="Arial" panose="020B0604020202020204" pitchFamily="34" charset="0"/>
              <a:buChar char="•"/>
            </a:pPr>
            <a:r>
              <a:rPr lang="sv-SE" dirty="0"/>
              <a:t>Medelålder: 40 år</a:t>
            </a:r>
          </a:p>
          <a:p>
            <a:endParaRPr lang="sv-SE" dirty="0"/>
          </a:p>
          <a:p>
            <a:endParaRPr lang="sv-SE" dirty="0"/>
          </a:p>
          <a:p>
            <a:endParaRPr lang="sv-SE" dirty="0"/>
          </a:p>
          <a:p>
            <a:endParaRPr lang="sv-SE" dirty="0"/>
          </a:p>
        </p:txBody>
      </p:sp>
      <p:pic>
        <p:nvPicPr>
          <p:cNvPr id="5" name="Platshållare för bild 4">
            <a:extLst>
              <a:ext uri="{FF2B5EF4-FFF2-40B4-BE49-F238E27FC236}">
                <a16:creationId xmlns:a16="http://schemas.microsoft.com/office/drawing/2014/main" id="{BE21A2BC-52C0-2BF8-5657-143F4384EAB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2727" t="31819" r="6465"/>
          <a:stretch/>
        </p:blipFill>
        <p:spPr>
          <a:xfrm>
            <a:off x="6096000" y="0"/>
            <a:ext cx="6096000" cy="6858000"/>
          </a:xfrm>
        </p:spPr>
      </p:pic>
    </p:spTree>
    <p:extLst>
      <p:ext uri="{BB962C8B-B14F-4D97-AF65-F5344CB8AC3E}">
        <p14:creationId xmlns:p14="http://schemas.microsoft.com/office/powerpoint/2010/main" val="3590150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234EEB-B974-A73D-C5B1-95EA07D54C1A}"/>
              </a:ext>
            </a:extLst>
          </p:cNvPr>
          <p:cNvSpPr>
            <a:spLocks noGrp="1"/>
          </p:cNvSpPr>
          <p:nvPr>
            <p:ph type="ctrTitle"/>
          </p:nvPr>
        </p:nvSpPr>
        <p:spPr/>
        <p:txBody>
          <a:bodyPr/>
          <a:lstStyle/>
          <a:p>
            <a:r>
              <a:rPr lang="sv-SE" dirty="0"/>
              <a:t>STARKT</a:t>
            </a:r>
            <a:br>
              <a:rPr lang="sv-SE" dirty="0"/>
            </a:br>
            <a:r>
              <a:rPr lang="sv-SE" dirty="0"/>
              <a:t>NÄRINGSLIV</a:t>
            </a:r>
            <a:br>
              <a:rPr lang="sv-SE" dirty="0"/>
            </a:br>
            <a:endParaRPr lang="sv-SE" dirty="0"/>
          </a:p>
        </p:txBody>
      </p:sp>
      <p:sp>
        <p:nvSpPr>
          <p:cNvPr id="3" name="Underrubrik 2">
            <a:extLst>
              <a:ext uri="{FF2B5EF4-FFF2-40B4-BE49-F238E27FC236}">
                <a16:creationId xmlns:a16="http://schemas.microsoft.com/office/drawing/2014/main" id="{ED3AFCD8-BD23-F508-05F5-02F5CC9182A4}"/>
              </a:ext>
            </a:extLst>
          </p:cNvPr>
          <p:cNvSpPr>
            <a:spLocks noGrp="1"/>
          </p:cNvSpPr>
          <p:nvPr>
            <p:ph type="subTitle" idx="1"/>
          </p:nvPr>
        </p:nvSpPr>
        <p:spPr/>
        <p:txBody>
          <a:bodyPr/>
          <a:lstStyle/>
          <a:p>
            <a:r>
              <a:rPr lang="sv-SE" dirty="0"/>
              <a:t>Det innovationsdrivna och breda näringslivet skapar arbetstillfällen och nya typer av jobb.</a:t>
            </a:r>
          </a:p>
          <a:p>
            <a:endParaRPr lang="sv-SE" dirty="0"/>
          </a:p>
          <a:p>
            <a:r>
              <a:rPr lang="sv-SE" b="1" dirty="0"/>
              <a:t>De senaste fem åren:</a:t>
            </a:r>
          </a:p>
          <a:p>
            <a:r>
              <a:rPr lang="sv-SE" dirty="0"/>
              <a:t>+ 6 000 arbetstillfällen</a:t>
            </a:r>
          </a:p>
        </p:txBody>
      </p:sp>
      <p:pic>
        <p:nvPicPr>
          <p:cNvPr id="5" name="Platshållare för bild 4">
            <a:extLst>
              <a:ext uri="{FF2B5EF4-FFF2-40B4-BE49-F238E27FC236}">
                <a16:creationId xmlns:a16="http://schemas.microsoft.com/office/drawing/2014/main" id="{C6D6BAEF-47AA-77D5-BD54-63ED3EF91D89}"/>
              </a:ext>
            </a:extLst>
          </p:cNvPr>
          <p:cNvPicPr>
            <a:picLocks noGrp="1" noChangeAspect="1"/>
          </p:cNvPicPr>
          <p:nvPr>
            <p:ph type="pic" sz="quarter" idx="10"/>
          </p:nvPr>
        </p:nvPicPr>
        <p:blipFill>
          <a:blip r:embed="rId3"/>
          <a:srcRect l="20370" r="20370"/>
          <a:stretch/>
        </p:blipFill>
        <p:spPr/>
      </p:pic>
    </p:spTree>
    <p:extLst>
      <p:ext uri="{BB962C8B-B14F-4D97-AF65-F5344CB8AC3E}">
        <p14:creationId xmlns:p14="http://schemas.microsoft.com/office/powerpoint/2010/main" val="2777154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50B1D0-60BD-B458-05BF-1373389FEF00}"/>
              </a:ext>
            </a:extLst>
          </p:cNvPr>
          <p:cNvSpPr>
            <a:spLocks noGrp="1"/>
          </p:cNvSpPr>
          <p:nvPr>
            <p:ph type="ctrTitle"/>
          </p:nvPr>
        </p:nvSpPr>
        <p:spPr/>
        <p:txBody>
          <a:bodyPr/>
          <a:lstStyle/>
          <a:p>
            <a:r>
              <a:rPr lang="sv-SE" dirty="0"/>
              <a:t>Gör plats</a:t>
            </a:r>
            <a:br>
              <a:rPr lang="sv-SE" dirty="0"/>
            </a:br>
            <a:r>
              <a:rPr lang="sv-SE" dirty="0"/>
              <a:t>För fler</a:t>
            </a:r>
          </a:p>
        </p:txBody>
      </p:sp>
      <p:sp>
        <p:nvSpPr>
          <p:cNvPr id="3" name="Underrubrik 2">
            <a:extLst>
              <a:ext uri="{FF2B5EF4-FFF2-40B4-BE49-F238E27FC236}">
                <a16:creationId xmlns:a16="http://schemas.microsoft.com/office/drawing/2014/main" id="{A59BE99F-C09C-4324-271A-83E69AA07BC6}"/>
              </a:ext>
            </a:extLst>
          </p:cNvPr>
          <p:cNvSpPr>
            <a:spLocks noGrp="1"/>
          </p:cNvSpPr>
          <p:nvPr>
            <p:ph type="subTitle" idx="1"/>
          </p:nvPr>
        </p:nvSpPr>
        <p:spPr/>
        <p:txBody>
          <a:bodyPr/>
          <a:lstStyle/>
          <a:p>
            <a:r>
              <a:rPr lang="sv-SE" dirty="0"/>
              <a:t>Målsättning: 2 000 nya bostäder ska byggas varje år.</a:t>
            </a:r>
          </a:p>
          <a:p>
            <a:endParaRPr lang="sv-SE" dirty="0"/>
          </a:p>
          <a:p>
            <a:r>
              <a:rPr lang="sv-SE" b="1" dirty="0"/>
              <a:t>De senaste fem åren:</a:t>
            </a:r>
          </a:p>
          <a:p>
            <a:r>
              <a:rPr lang="sv-SE" dirty="0"/>
              <a:t>+ 4 000 bostäder</a:t>
            </a:r>
          </a:p>
          <a:p>
            <a:endParaRPr lang="sv-SE" dirty="0"/>
          </a:p>
          <a:p>
            <a:endParaRPr lang="sv-SE" dirty="0"/>
          </a:p>
        </p:txBody>
      </p:sp>
      <p:pic>
        <p:nvPicPr>
          <p:cNvPr id="6" name="Platshållare för bild 5">
            <a:extLst>
              <a:ext uri="{FF2B5EF4-FFF2-40B4-BE49-F238E27FC236}">
                <a16:creationId xmlns:a16="http://schemas.microsoft.com/office/drawing/2014/main" id="{0CAB14CD-CE98-623C-8C5A-439A4183B785}"/>
              </a:ext>
            </a:extLst>
          </p:cNvPr>
          <p:cNvPicPr>
            <a:picLocks noGrp="1" noChangeAspect="1"/>
          </p:cNvPicPr>
          <p:nvPr>
            <p:ph type="pic" sz="quarter" idx="10"/>
          </p:nvPr>
        </p:nvPicPr>
        <p:blipFill>
          <a:blip r:embed="rId3"/>
          <a:srcRect l="19880" t="21771" r="27967"/>
          <a:stretch/>
        </p:blipFill>
        <p:spPr>
          <a:xfrm>
            <a:off x="6096000" y="0"/>
            <a:ext cx="6096000" cy="6858000"/>
          </a:xfrm>
        </p:spPr>
      </p:pic>
    </p:spTree>
    <p:extLst>
      <p:ext uri="{BB962C8B-B14F-4D97-AF65-F5344CB8AC3E}">
        <p14:creationId xmlns:p14="http://schemas.microsoft.com/office/powerpoint/2010/main" val="2125165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A90991-6396-4170-69BA-786C1B5CAB2C}"/>
              </a:ext>
            </a:extLst>
          </p:cNvPr>
          <p:cNvSpPr>
            <a:spLocks noGrp="1"/>
          </p:cNvSpPr>
          <p:nvPr>
            <p:ph type="ctrTitle"/>
          </p:nvPr>
        </p:nvSpPr>
        <p:spPr/>
        <p:txBody>
          <a:bodyPr/>
          <a:lstStyle/>
          <a:p>
            <a:r>
              <a:rPr lang="sv-SE" dirty="0"/>
              <a:t>Umeås</a:t>
            </a:r>
            <a:br>
              <a:rPr lang="sv-SE" dirty="0"/>
            </a:br>
            <a:r>
              <a:rPr lang="sv-SE" dirty="0"/>
              <a:t>vision: </a:t>
            </a:r>
            <a:br>
              <a:rPr lang="sv-SE" dirty="0"/>
            </a:br>
            <a:endParaRPr lang="sv-SE" dirty="0"/>
          </a:p>
        </p:txBody>
      </p:sp>
      <p:sp>
        <p:nvSpPr>
          <p:cNvPr id="3" name="Underrubrik 2">
            <a:extLst>
              <a:ext uri="{FF2B5EF4-FFF2-40B4-BE49-F238E27FC236}">
                <a16:creationId xmlns:a16="http://schemas.microsoft.com/office/drawing/2014/main" id="{6E0B62D2-CF12-099F-1CA4-CF5AAB2B424B}"/>
              </a:ext>
            </a:extLst>
          </p:cNvPr>
          <p:cNvSpPr>
            <a:spLocks noGrp="1"/>
          </p:cNvSpPr>
          <p:nvPr>
            <p:ph type="subTitle" idx="1"/>
          </p:nvPr>
        </p:nvSpPr>
        <p:spPr/>
        <p:txBody>
          <a:bodyPr/>
          <a:lstStyle/>
          <a:p>
            <a:r>
              <a:rPr lang="sv-SE" dirty="0"/>
              <a:t>200 000 invånare år 2050</a:t>
            </a:r>
          </a:p>
          <a:p>
            <a:endParaRPr lang="sv-SE" dirty="0"/>
          </a:p>
        </p:txBody>
      </p:sp>
    </p:spTree>
    <p:extLst>
      <p:ext uri="{BB962C8B-B14F-4D97-AF65-F5344CB8AC3E}">
        <p14:creationId xmlns:p14="http://schemas.microsoft.com/office/powerpoint/2010/main" val="1563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8E4D7759-2EFE-2BC5-D47E-A3832106A654}"/>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l="24406" t="15171"/>
          <a:stretch/>
        </p:blipFill>
        <p:spPr>
          <a:xfrm>
            <a:off x="4043363" y="0"/>
            <a:ext cx="8148637" cy="6858000"/>
          </a:xfrm>
        </p:spPr>
      </p:pic>
      <p:sp>
        <p:nvSpPr>
          <p:cNvPr id="3" name="Underrubrik 2">
            <a:extLst>
              <a:ext uri="{FF2B5EF4-FFF2-40B4-BE49-F238E27FC236}">
                <a16:creationId xmlns:a16="http://schemas.microsoft.com/office/drawing/2014/main" id="{33E5625B-3A5C-FA1C-CD8D-6C57CA2E69DC}"/>
              </a:ext>
            </a:extLst>
          </p:cNvPr>
          <p:cNvSpPr>
            <a:spLocks noGrp="1"/>
          </p:cNvSpPr>
          <p:nvPr>
            <p:ph type="subTitle" idx="1"/>
          </p:nvPr>
        </p:nvSpPr>
        <p:spPr>
          <a:xfrm>
            <a:off x="695326" y="2359292"/>
            <a:ext cx="3348038" cy="3806557"/>
          </a:xfrm>
        </p:spPr>
        <p:txBody>
          <a:bodyPr/>
          <a:lstStyle/>
          <a:p>
            <a:r>
              <a:rPr lang="sv-SE" dirty="0"/>
              <a:t>Umeå har en ung och </a:t>
            </a:r>
          </a:p>
          <a:p>
            <a:r>
              <a:rPr lang="sv-SE" dirty="0"/>
              <a:t>högutbildad befolkning.</a:t>
            </a:r>
          </a:p>
          <a:p>
            <a:endParaRPr lang="sv-SE" dirty="0"/>
          </a:p>
          <a:p>
            <a:r>
              <a:rPr lang="sv-SE" dirty="0"/>
              <a:t>Här bor idag över</a:t>
            </a:r>
          </a:p>
          <a:p>
            <a:r>
              <a:rPr lang="sv-SE" dirty="0"/>
              <a:t>135 000 människor från jordens alla hörn!</a:t>
            </a:r>
          </a:p>
          <a:p>
            <a:endParaRPr lang="sv-SE" dirty="0"/>
          </a:p>
          <a:p>
            <a:endParaRPr lang="sv-SE" dirty="0"/>
          </a:p>
          <a:p>
            <a:endParaRPr lang="sv-SE" dirty="0"/>
          </a:p>
        </p:txBody>
      </p:sp>
      <p:sp>
        <p:nvSpPr>
          <p:cNvPr id="5" name="Platshållare för text 4">
            <a:extLst>
              <a:ext uri="{FF2B5EF4-FFF2-40B4-BE49-F238E27FC236}">
                <a16:creationId xmlns:a16="http://schemas.microsoft.com/office/drawing/2014/main" id="{C577114C-33DB-79AE-13C3-4E20FA70FACA}"/>
              </a:ext>
            </a:extLst>
          </p:cNvPr>
          <p:cNvSpPr>
            <a:spLocks noGrp="1"/>
          </p:cNvSpPr>
          <p:nvPr>
            <p:ph type="body" sz="quarter" idx="11"/>
          </p:nvPr>
        </p:nvSpPr>
        <p:spPr/>
        <p:txBody>
          <a:bodyPr>
            <a:noAutofit/>
          </a:bodyPr>
          <a:lstStyle/>
          <a:p>
            <a:r>
              <a:rPr lang="sv-SE"/>
              <a:t>Befolknings-ökning i alla kategorier</a:t>
            </a:r>
            <a:endParaRPr lang="sv-SE" dirty="0"/>
          </a:p>
        </p:txBody>
      </p:sp>
    </p:spTree>
    <p:extLst>
      <p:ext uri="{BB962C8B-B14F-4D97-AF65-F5344CB8AC3E}">
        <p14:creationId xmlns:p14="http://schemas.microsoft.com/office/powerpoint/2010/main" val="1652256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DF1FA-4392-7B34-310F-1C3C5E1F711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58D2623-7BDC-7433-E966-B99BD3A990F4}"/>
              </a:ext>
            </a:extLst>
          </p:cNvPr>
          <p:cNvSpPr>
            <a:spLocks noGrp="1"/>
          </p:cNvSpPr>
          <p:nvPr>
            <p:ph type="ctrTitle"/>
          </p:nvPr>
        </p:nvSpPr>
        <p:spPr>
          <a:xfrm>
            <a:off x="695324" y="349249"/>
            <a:ext cx="10801351" cy="1033523"/>
          </a:xfrm>
        </p:spPr>
        <p:txBody>
          <a:bodyPr/>
          <a:lstStyle/>
          <a:p>
            <a:r>
              <a:rPr lang="sv-SE" sz="3200" b="1" dirty="0">
                <a:latin typeface="Figtree" pitchFamily="2" charset="0"/>
                <a:ea typeface="+mn-ea"/>
                <a:cs typeface="+mn-cs"/>
              </a:rPr>
              <a:t>Snabbt växande befolkning</a:t>
            </a:r>
            <a:br>
              <a:rPr lang="sv-SE" dirty="0"/>
            </a:br>
            <a:br>
              <a:rPr lang="sv-SE" dirty="0"/>
            </a:br>
            <a:endParaRPr lang="sv-SE" dirty="0"/>
          </a:p>
        </p:txBody>
      </p:sp>
      <p:graphicFrame>
        <p:nvGraphicFramePr>
          <p:cNvPr id="4" name="Platshållare för innehåll 10">
            <a:extLst>
              <a:ext uri="{FF2B5EF4-FFF2-40B4-BE49-F238E27FC236}">
                <a16:creationId xmlns:a16="http://schemas.microsoft.com/office/drawing/2014/main" id="{79C7502B-ED67-8501-5ADD-4612A872A1B8}"/>
              </a:ext>
            </a:extLst>
          </p:cNvPr>
          <p:cNvGraphicFramePr>
            <a:graphicFrameLocks/>
          </p:cNvGraphicFramePr>
          <p:nvPr>
            <p:extLst>
              <p:ext uri="{D42A27DB-BD31-4B8C-83A1-F6EECF244321}">
                <p14:modId xmlns:p14="http://schemas.microsoft.com/office/powerpoint/2010/main" val="2957283786"/>
              </p:ext>
            </p:extLst>
          </p:nvPr>
        </p:nvGraphicFramePr>
        <p:xfrm>
          <a:off x="407746" y="1543049"/>
          <a:ext cx="10850031" cy="480217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ruta 2">
            <a:extLst>
              <a:ext uri="{FF2B5EF4-FFF2-40B4-BE49-F238E27FC236}">
                <a16:creationId xmlns:a16="http://schemas.microsoft.com/office/drawing/2014/main" id="{69EB30A8-93E7-B1A5-0C67-11933E9A3E8E}"/>
              </a:ext>
            </a:extLst>
          </p:cNvPr>
          <p:cNvSpPr txBox="1"/>
          <p:nvPr/>
        </p:nvSpPr>
        <p:spPr>
          <a:xfrm>
            <a:off x="658812" y="1211960"/>
            <a:ext cx="1352550" cy="246221"/>
          </a:xfrm>
          <a:prstGeom prst="rect">
            <a:avLst/>
          </a:prstGeom>
          <a:noFill/>
        </p:spPr>
        <p:txBody>
          <a:bodyPr wrap="square" rtlCol="0">
            <a:spAutoFit/>
          </a:bodyPr>
          <a:lstStyle/>
          <a:p>
            <a:r>
              <a:rPr lang="sv-SE" sz="1000" dirty="0">
                <a:latin typeface="Figtree" pitchFamily="2" charset="0"/>
              </a:rPr>
              <a:t>Index = 100</a:t>
            </a:r>
          </a:p>
        </p:txBody>
      </p:sp>
      <p:sp>
        <p:nvSpPr>
          <p:cNvPr id="5" name="textruta 4">
            <a:extLst>
              <a:ext uri="{FF2B5EF4-FFF2-40B4-BE49-F238E27FC236}">
                <a16:creationId xmlns:a16="http://schemas.microsoft.com/office/drawing/2014/main" id="{D7071576-81F9-D762-0A7A-C4AE0DA5E87A}"/>
              </a:ext>
            </a:extLst>
          </p:cNvPr>
          <p:cNvSpPr txBox="1"/>
          <p:nvPr/>
        </p:nvSpPr>
        <p:spPr>
          <a:xfrm>
            <a:off x="6332538" y="1211959"/>
            <a:ext cx="3867150" cy="246221"/>
          </a:xfrm>
          <a:prstGeom prst="rect">
            <a:avLst/>
          </a:prstGeom>
          <a:noFill/>
        </p:spPr>
        <p:txBody>
          <a:bodyPr wrap="square" rtlCol="0">
            <a:spAutoFit/>
          </a:bodyPr>
          <a:lstStyle/>
          <a:p>
            <a:pPr algn="r"/>
            <a:r>
              <a:rPr lang="sv-SE" sz="1000" dirty="0">
                <a:latin typeface="Figtree" pitchFamily="2" charset="0"/>
              </a:rPr>
              <a:t>Indexerad befolkningsökning i svenska kommuner</a:t>
            </a:r>
          </a:p>
        </p:txBody>
      </p:sp>
    </p:spTree>
    <p:extLst>
      <p:ext uri="{BB962C8B-B14F-4D97-AF65-F5344CB8AC3E}">
        <p14:creationId xmlns:p14="http://schemas.microsoft.com/office/powerpoint/2010/main" val="1067552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Umeå PLVM">
  <a:themeElements>
    <a:clrScheme name="Umeå PLVM">
      <a:dk1>
        <a:srgbClr val="000000"/>
      </a:dk1>
      <a:lt1>
        <a:srgbClr val="FFFFFF"/>
      </a:lt1>
      <a:dk2>
        <a:srgbClr val="003660"/>
      </a:dk2>
      <a:lt2>
        <a:srgbClr val="FCF3EA"/>
      </a:lt2>
      <a:accent1>
        <a:srgbClr val="D7FB96"/>
      </a:accent1>
      <a:accent2>
        <a:srgbClr val="0368FF"/>
      </a:accent2>
      <a:accent3>
        <a:srgbClr val="D6CBFE"/>
      </a:accent3>
      <a:accent4>
        <a:srgbClr val="F6F576"/>
      </a:accent4>
      <a:accent5>
        <a:srgbClr val="7459FF"/>
      </a:accent5>
      <a:accent6>
        <a:srgbClr val="C5FFE9"/>
      </a:accent6>
      <a:hlink>
        <a:srgbClr val="FF5500"/>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eå PLVM" id="{2F5E98EA-B338-1A44-9DD6-E422E2FDEB20}" vid="{65484349-1251-DE41-9E85-9259DDE2F832}"/>
    </a:ext>
  </a:extLst>
</a:theme>
</file>

<file path=ppt/theme/theme2.xml><?xml version="1.0" encoding="utf-8"?>
<a:theme xmlns:a="http://schemas.openxmlformats.org/drawingml/2006/main" name="Startsidor">
  <a:themeElements>
    <a:clrScheme name="Umeå PLVM">
      <a:dk1>
        <a:srgbClr val="000000"/>
      </a:dk1>
      <a:lt1>
        <a:srgbClr val="FFFFFF"/>
      </a:lt1>
      <a:dk2>
        <a:srgbClr val="003660"/>
      </a:dk2>
      <a:lt2>
        <a:srgbClr val="FCF3EA"/>
      </a:lt2>
      <a:accent1>
        <a:srgbClr val="D7FB96"/>
      </a:accent1>
      <a:accent2>
        <a:srgbClr val="0368FF"/>
      </a:accent2>
      <a:accent3>
        <a:srgbClr val="D6CBFE"/>
      </a:accent3>
      <a:accent4>
        <a:srgbClr val="F6F576"/>
      </a:accent4>
      <a:accent5>
        <a:srgbClr val="7459FF"/>
      </a:accent5>
      <a:accent6>
        <a:srgbClr val="C5FFE9"/>
      </a:accent6>
      <a:hlink>
        <a:srgbClr val="FF5500"/>
      </a:hlink>
      <a:folHlink>
        <a:srgbClr val="96607D"/>
      </a:folHlink>
    </a:clrScheme>
    <a:fontScheme name="UKPLVM">
      <a:majorFont>
        <a:latin typeface="Umea"/>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eå PLVM" id="{2F5E98EA-B338-1A44-9DD6-E422E2FDEB20}" vid="{65484349-1251-DE41-9E85-9259DDE2F832}"/>
    </a:ext>
  </a:extLst>
</a:theme>
</file>

<file path=ppt/theme/theme3.xml><?xml version="1.0" encoding="utf-8"?>
<a:theme xmlns:a="http://schemas.openxmlformats.org/drawingml/2006/main" name="Agenda">
  <a:themeElements>
    <a:clrScheme name="Umeå PLVM">
      <a:dk1>
        <a:srgbClr val="000000"/>
      </a:dk1>
      <a:lt1>
        <a:srgbClr val="FFFFFF"/>
      </a:lt1>
      <a:dk2>
        <a:srgbClr val="003660"/>
      </a:dk2>
      <a:lt2>
        <a:srgbClr val="C5FFE9"/>
      </a:lt2>
      <a:accent1>
        <a:srgbClr val="D7FB96"/>
      </a:accent1>
      <a:accent2>
        <a:srgbClr val="F6F576"/>
      </a:accent2>
      <a:accent3>
        <a:srgbClr val="D6CBFE"/>
      </a:accent3>
      <a:accent4>
        <a:srgbClr val="FCF3EA"/>
      </a:accent4>
      <a:accent5>
        <a:srgbClr val="0368FF"/>
      </a:accent5>
      <a:accent6>
        <a:srgbClr val="7459FF"/>
      </a:accent6>
      <a:hlink>
        <a:srgbClr val="FF5500"/>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eå PLVM" id="{2F5E98EA-B338-1A44-9DD6-E422E2FDEB20}" vid="{65484349-1251-DE41-9E85-9259DDE2F832}"/>
    </a:ext>
  </a:extLst>
</a:theme>
</file>

<file path=ppt/theme/theme4.xml><?xml version="1.0" encoding="utf-8"?>
<a:theme xmlns:a="http://schemas.openxmlformats.org/drawingml/2006/main" name="Avsnittdelare">
  <a:themeElements>
    <a:clrScheme name="Umeå PLVM">
      <a:dk1>
        <a:srgbClr val="000000"/>
      </a:dk1>
      <a:lt1>
        <a:srgbClr val="FFFFFF"/>
      </a:lt1>
      <a:dk2>
        <a:srgbClr val="003660"/>
      </a:dk2>
      <a:lt2>
        <a:srgbClr val="C5FFE9"/>
      </a:lt2>
      <a:accent1>
        <a:srgbClr val="D7FB96"/>
      </a:accent1>
      <a:accent2>
        <a:srgbClr val="F6F576"/>
      </a:accent2>
      <a:accent3>
        <a:srgbClr val="D6CBFE"/>
      </a:accent3>
      <a:accent4>
        <a:srgbClr val="FCF3EA"/>
      </a:accent4>
      <a:accent5>
        <a:srgbClr val="0368FF"/>
      </a:accent5>
      <a:accent6>
        <a:srgbClr val="7459FF"/>
      </a:accent6>
      <a:hlink>
        <a:srgbClr val="FF5500"/>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eå PLVM" id="{2F5E98EA-B338-1A44-9DD6-E422E2FDEB20}" vid="{65484349-1251-DE41-9E85-9259DDE2F832}"/>
    </a:ext>
  </a:extLst>
</a:theme>
</file>

<file path=ppt/theme/theme5.xml><?xml version="1.0" encoding="utf-8"?>
<a:theme xmlns:a="http://schemas.openxmlformats.org/drawingml/2006/main" name="Anpassad formgivning">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1a5877f-cd31-472b-b7a5-5f6ea84c60bd" xsi:nil="true"/>
    <lcf76f155ced4ddcb4097134ff3c332f xmlns="a1832308-130b-4588-bcdf-b24d14c4e55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19A1BD350C21F1419441E8F2CDB1116C" ma:contentTypeVersion="23" ma:contentTypeDescription="Skapa ett nytt dokument." ma:contentTypeScope="" ma:versionID="04a57e53b5886f35fb44be324023e18d">
  <xsd:schema xmlns:xsd="http://www.w3.org/2001/XMLSchema" xmlns:xs="http://www.w3.org/2001/XMLSchema" xmlns:p="http://schemas.microsoft.com/office/2006/metadata/properties" xmlns:ns2="a1832308-130b-4588-bcdf-b24d14c4e55a" xmlns:ns3="b1a5877f-cd31-472b-b7a5-5f6ea84c60bd" targetNamespace="http://schemas.microsoft.com/office/2006/metadata/properties" ma:root="true" ma:fieldsID="2846ea01fc0949f437440e1e71361452" ns2:_="" ns3:_="">
    <xsd:import namespace="a1832308-130b-4588-bcdf-b24d14c4e55a"/>
    <xsd:import namespace="b1a5877f-cd31-472b-b7a5-5f6ea84c60b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3:TaxCatchAll" minOccurs="0"/>
                <xsd:element ref="ns2:lcf76f155ced4ddcb4097134ff3c332f"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832308-130b-4588-bcdf-b24d14c4e5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82a7474d-3f0b-41ad-b5d4-4a0ddb261a0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a5877f-cd31-472b-b7a5-5f6ea84c60bd"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0222160e-4401-4133-9d02-ff8ea2301bf4}" ma:internalName="TaxCatchAll" ma:showField="CatchAllData" ma:web="b1a5877f-cd31-472b-b7a5-5f6ea84c60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B73182-4384-4812-9037-BBFF4C0B6723}">
  <ds:schemaRefs>
    <ds:schemaRef ds:uri="http://purl.org/dc/dcmitype/"/>
    <ds:schemaRef ds:uri="http://purl.org/dc/elements/1.1/"/>
    <ds:schemaRef ds:uri="http://schemas.microsoft.com/office/2006/documentManagement/types"/>
    <ds:schemaRef ds:uri="http://schemas.microsoft.com/office/2006/metadata/properties"/>
    <ds:schemaRef ds:uri="b1a5877f-cd31-472b-b7a5-5f6ea84c60bd"/>
    <ds:schemaRef ds:uri="http://schemas.microsoft.com/office/infopath/2007/PartnerControls"/>
    <ds:schemaRef ds:uri="http://purl.org/dc/terms/"/>
    <ds:schemaRef ds:uri="http://schemas.openxmlformats.org/package/2006/metadata/core-properties"/>
    <ds:schemaRef ds:uri="a1832308-130b-4588-bcdf-b24d14c4e55a"/>
    <ds:schemaRef ds:uri="http://www.w3.org/XML/1998/namespace"/>
  </ds:schemaRefs>
</ds:datastoreItem>
</file>

<file path=customXml/itemProps2.xml><?xml version="1.0" encoding="utf-8"?>
<ds:datastoreItem xmlns:ds="http://schemas.openxmlformats.org/officeDocument/2006/customXml" ds:itemID="{6F02ED79-E7E6-4BB1-9F12-20AEE98E72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832308-130b-4588-bcdf-b24d14c4e55a"/>
    <ds:schemaRef ds:uri="b1a5877f-cd31-472b-b7a5-5f6ea84c60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90F8BE-6639-4161-99EF-AD87714AE5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Umeå PLVM</Template>
  <TotalTime>3592</TotalTime>
  <Words>1415</Words>
  <Application>Microsoft Office PowerPoint</Application>
  <PresentationFormat>Bredbild</PresentationFormat>
  <Paragraphs>194</Paragraphs>
  <Slides>38</Slides>
  <Notes>37</Notes>
  <HiddenSlides>0</HiddenSlides>
  <MMClips>0</MMClips>
  <ScaleCrop>false</ScaleCrop>
  <HeadingPairs>
    <vt:vector size="6" baseType="variant">
      <vt:variant>
        <vt:lpstr>Använt teckensnitt</vt:lpstr>
      </vt:variant>
      <vt:variant>
        <vt:i4>10</vt:i4>
      </vt:variant>
      <vt:variant>
        <vt:lpstr>Tema</vt:lpstr>
      </vt:variant>
      <vt:variant>
        <vt:i4>5</vt:i4>
      </vt:variant>
      <vt:variant>
        <vt:lpstr>Bildrubriker</vt:lpstr>
      </vt:variant>
      <vt:variant>
        <vt:i4>38</vt:i4>
      </vt:variant>
    </vt:vector>
  </HeadingPairs>
  <TitlesOfParts>
    <vt:vector size="53" baseType="lpstr">
      <vt:lpstr>Adobe Clean DC</vt:lpstr>
      <vt:lpstr>Aptos</vt:lpstr>
      <vt:lpstr>Aptos Display</vt:lpstr>
      <vt:lpstr>Arial</vt:lpstr>
      <vt:lpstr>Avenir</vt:lpstr>
      <vt:lpstr>Calibri</vt:lpstr>
      <vt:lpstr>Figtree</vt:lpstr>
      <vt:lpstr>Figtree SemiBold</vt:lpstr>
      <vt:lpstr>Inter UI Bold</vt:lpstr>
      <vt:lpstr>UMEA-EXTRABOLD</vt:lpstr>
      <vt:lpstr>Umeå PLVM</vt:lpstr>
      <vt:lpstr>Startsidor</vt:lpstr>
      <vt:lpstr>Agenda</vt:lpstr>
      <vt:lpstr>Avsnittdelare</vt:lpstr>
      <vt:lpstr>Anpassad formgivning</vt:lpstr>
      <vt:lpstr>Välkommen till umeå</vt:lpstr>
      <vt:lpstr>hållbar tillväxt</vt:lpstr>
      <vt:lpstr>PowerPoint-presentation</vt:lpstr>
      <vt:lpstr>EN UNG STAD SOM VÄXER</vt:lpstr>
      <vt:lpstr>STARKT NÄRINGSLIV </vt:lpstr>
      <vt:lpstr>Gör plats För fler</vt:lpstr>
      <vt:lpstr>Umeås vision:  </vt:lpstr>
      <vt:lpstr>PowerPoint-presentation</vt:lpstr>
      <vt:lpstr>Snabbt växande befolkning  </vt:lpstr>
      <vt:lpstr>Umeå växer med omtanke </vt:lpstr>
      <vt:lpstr>15-minuters -STADEN </vt:lpstr>
      <vt:lpstr>En trygg Investering </vt:lpstr>
      <vt:lpstr>HÅLLBARt resamde </vt:lpstr>
      <vt:lpstr>TRYGGHET FÖR ALLA</vt:lpstr>
      <vt:lpstr>HELA UMEÅ SKA må bra</vt:lpstr>
      <vt:lpstr>JÄMSTÄLLT PÅ RIKTIGT</vt:lpstr>
      <vt:lpstr>Kompetens i många yrken</vt:lpstr>
      <vt:lpstr>VÄLUTBILDAD BEFOLKNING</vt:lpstr>
      <vt:lpstr>ALLTID BÄST TILLSAMMANS </vt:lpstr>
      <vt:lpstr>NÄRA TILL KUNSKAP</vt:lpstr>
      <vt:lpstr>Tillit &amp; tillväxt</vt:lpstr>
      <vt:lpstr>Forskning &amp; utbildning </vt:lpstr>
      <vt:lpstr>PowerPoint-presentation</vt:lpstr>
      <vt:lpstr>PowerPoint-presentation</vt:lpstr>
      <vt:lpstr>Ett nav I norr</vt:lpstr>
      <vt:lpstr>PowerPoint-presentation</vt:lpstr>
      <vt:lpstr>PowerPoint-presentation</vt:lpstr>
      <vt:lpstr>Balans i livet  </vt:lpstr>
      <vt:lpstr>PowerPoint-presentation</vt:lpstr>
      <vt:lpstr>jämnare fördelning</vt:lpstr>
      <vt:lpstr>PowerPoint-presentation</vt:lpstr>
      <vt:lpstr>jämställd idrott</vt:lpstr>
      <vt:lpstr>Hållbart samhälle</vt:lpstr>
      <vt:lpstr>Musiken I blodet  </vt:lpstr>
      <vt:lpstr>Idrott på lika villkor</vt:lpstr>
      <vt:lpstr>Välj idrott och studier</vt:lpstr>
      <vt:lpstr>Hälsa och välmående</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Erik Wennberg</dc:creator>
  <cp:lastModifiedBy>Nils Håkansson</cp:lastModifiedBy>
  <cp:revision>382</cp:revision>
  <cp:lastPrinted>2025-04-29T06:50:43Z</cp:lastPrinted>
  <dcterms:created xsi:type="dcterms:W3CDTF">2025-03-19T08:39:37Z</dcterms:created>
  <dcterms:modified xsi:type="dcterms:W3CDTF">2026-05-05T13:37:24Z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0x01010019A1BD350C21F1419441E8F2CDB1116C</vt:lpwstr>
  </property>
  <property fmtid="{D5CDD505-2E9C-101B-9397-08002B2CF9AE}" pid="3" name="MediaServiceImageTags">
    <vt:lpwstr/>
  </property>
</Properties>
</file>