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3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1.xml" ContentType="application/vnd.openxmlformats-officedocument.presentationml.notesSlide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147374830" r:id="rId2"/>
    <p:sldId id="2147374831" r:id="rId3"/>
    <p:sldId id="2147374832" r:id="rId4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16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83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12" Type="http://schemas.openxmlformats.org/officeDocument/2006/relationships/customXml" Target="../customXml/item3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openxmlformats.org/officeDocument/2006/relationships/customXml" Target="../customXml/item2.xml"/><Relationship Id="rId5" Type="http://schemas.openxmlformats.org/officeDocument/2006/relationships/notesMaster" Target="notesMasters/notesMaster1.xml"/><Relationship Id="rId10" Type="http://schemas.openxmlformats.org/officeDocument/2006/relationships/customXml" Target="../customXml/item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086279-2358-4D62-89D0-D82B29C6870C}" type="datetimeFigureOut">
              <a:rPr lang="sv-SE" smtClean="0"/>
              <a:t>2025-05-14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8563F8-F8FF-4C7F-94D7-4AF42D62C87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258367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A091CBD-5959-4A4D-AA16-9FEAD0AF728C}" type="slidenum">
              <a:rPr lang="sv-SE" smtClean="0"/>
              <a:t>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399063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2522216-F3C0-391F-6D37-7FA5A56DF0C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66C00844-E49D-B2B1-1541-3A862C350A4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F094E31F-9A1F-4B87-E96F-BEE0074805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FAE6A-4746-4F42-8128-9AC5536E0684}" type="datetimeFigureOut">
              <a:rPr lang="sv-SE" smtClean="0"/>
              <a:t>2025-05-14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F804743B-3230-3D75-F53E-D18CD9CC9C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2037BA5D-5E0C-1FA0-758F-4ABFE1D30C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EDEB3-D43C-4A54-9981-BA8FB5DC037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910523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981BFEB-739A-7EFC-25C1-DF46044F19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B35F5D0D-0072-9CD7-BE58-FE7525D127A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56F5285D-FB29-F5A6-489E-30BBD785BC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FAE6A-4746-4F42-8128-9AC5536E0684}" type="datetimeFigureOut">
              <a:rPr lang="sv-SE" smtClean="0"/>
              <a:t>2025-05-14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4E632D75-390F-57F1-ECCA-2079081535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56AECD57-F08A-AA07-1114-EAEE0644A8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EDEB3-D43C-4A54-9981-BA8FB5DC037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711821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C51AA970-5C25-5701-744E-4401E4E2B91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8B127FE9-7495-E391-4C46-EC2679EDF83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3839ADB5-A0C7-DCA9-4088-B0BEC5F707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FAE6A-4746-4F42-8128-9AC5536E0684}" type="datetimeFigureOut">
              <a:rPr lang="sv-SE" smtClean="0"/>
              <a:t>2025-05-14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967344D5-55BC-D574-0CD8-FA07B07A97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FFD64546-A1EA-7B7B-73D4-387F9450BC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EDEB3-D43C-4A54-9981-BA8FB5DC037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327729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Grön topp, tvåspalt m text/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tshållare för text 3"/>
          <p:cNvSpPr>
            <a:spLocks noGrp="1"/>
          </p:cNvSpPr>
          <p:nvPr>
            <p:ph type="body" sz="half" idx="2" hasCustomPrompt="1"/>
          </p:nvPr>
        </p:nvSpPr>
        <p:spPr>
          <a:xfrm>
            <a:off x="480000" y="1526401"/>
            <a:ext cx="5623867" cy="5246935"/>
          </a:xfrm>
        </p:spPr>
        <p:txBody>
          <a:bodyPr/>
          <a:lstStyle>
            <a:lvl1pPr marL="0" indent="0">
              <a:buNone/>
              <a:defRPr sz="26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sv-SE"/>
              <a:t>Text</a:t>
            </a:r>
          </a:p>
        </p:txBody>
      </p:sp>
      <p:pic>
        <p:nvPicPr>
          <p:cNvPr id="2" name="Bildobjekt 1">
            <a:extLst>
              <a:ext uri="{FF2B5EF4-FFF2-40B4-BE49-F238E27FC236}">
                <a16:creationId xmlns:a16="http://schemas.microsoft.com/office/drawing/2014/main" id="{AD0A92D2-65F8-16BC-D65A-9B4287215C7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" t="18863" r="10717" b="68677"/>
          <a:stretch/>
        </p:blipFill>
        <p:spPr>
          <a:xfrm>
            <a:off x="0" y="0"/>
            <a:ext cx="12184813" cy="1275501"/>
          </a:xfrm>
          <a:prstGeom prst="rect">
            <a:avLst/>
          </a:prstGeom>
        </p:spPr>
      </p:pic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24E83968-C6B8-6BA3-44EE-D040196200D8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351639" y="1526400"/>
            <a:ext cx="5356157" cy="5237869"/>
          </a:xfrm>
        </p:spPr>
        <p:txBody>
          <a:bodyPr/>
          <a:lstStyle>
            <a:lvl1pPr marL="0" indent="0">
              <a:buNone/>
              <a:defRPr sz="2400" b="0"/>
            </a:lvl1pPr>
            <a:lvl2pPr marL="990575" indent="-380990">
              <a:lnSpc>
                <a:spcPct val="130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  <a:defRPr sz="2133" b="0"/>
            </a:lvl2pPr>
            <a:lvl3pPr>
              <a:lnSpc>
                <a:spcPct val="130000"/>
              </a:lnSpc>
              <a:spcBef>
                <a:spcPts val="0"/>
              </a:spcBef>
              <a:spcAft>
                <a:spcPts val="800"/>
              </a:spcAft>
              <a:defRPr sz="1867"/>
            </a:lvl3pPr>
            <a:lvl4pPr marL="2133547" indent="-304792">
              <a:lnSpc>
                <a:spcPct val="130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  <a:defRPr sz="1600"/>
            </a:lvl4pPr>
            <a:lvl5pPr marL="2438339" indent="0">
              <a:lnSpc>
                <a:spcPct val="130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333"/>
            </a:lvl5pPr>
          </a:lstStyle>
          <a:p>
            <a:pPr lvl="0"/>
            <a:r>
              <a:rPr lang="sv-SE"/>
              <a:t>Skriv text eller klicka på ikonerna för att lägga till diagram, tabeller eller bilder. Bilder beskärs inte.</a:t>
            </a:r>
          </a:p>
        </p:txBody>
      </p:sp>
      <p:sp>
        <p:nvSpPr>
          <p:cNvPr id="14" name="Rubrik 1">
            <a:extLst>
              <a:ext uri="{FF2B5EF4-FFF2-40B4-BE49-F238E27FC236}">
                <a16:creationId xmlns:a16="http://schemas.microsoft.com/office/drawing/2014/main" id="{0174FBAB-9715-2583-FF8F-95636ABF696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72134" y="218865"/>
            <a:ext cx="9729700" cy="648072"/>
          </a:xfrm>
        </p:spPr>
        <p:txBody>
          <a:bodyPr lIns="0" tIns="0" rIns="0" bIns="0">
            <a:noAutofit/>
          </a:bodyPr>
          <a:lstStyle>
            <a:lvl1pPr>
              <a:defRPr sz="5333">
                <a:solidFill>
                  <a:schemeClr val="bg1"/>
                </a:solidFill>
              </a:defRPr>
            </a:lvl1pPr>
          </a:lstStyle>
          <a:p>
            <a:r>
              <a:rPr lang="sv-SE"/>
              <a:t>Skriv en intressant rubrik</a:t>
            </a:r>
          </a:p>
        </p:txBody>
      </p:sp>
      <p:pic>
        <p:nvPicPr>
          <p:cNvPr id="15" name="Bildobjekt 14">
            <a:extLst>
              <a:ext uri="{FF2B5EF4-FFF2-40B4-BE49-F238E27FC236}">
                <a16:creationId xmlns:a16="http://schemas.microsoft.com/office/drawing/2014/main" id="{B6F658AC-A2C4-F85B-4A63-A7DAE431240B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372800" y="321901"/>
            <a:ext cx="1321739" cy="5471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16674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5ECFF9A-B3B5-5604-37C7-E105C162D4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188684BE-28B9-EC8F-6DCB-E1DAA05F29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02591829-7392-CE78-D23C-7ABA9A8EC6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FAE6A-4746-4F42-8128-9AC5536E0684}" type="datetimeFigureOut">
              <a:rPr lang="sv-SE" smtClean="0"/>
              <a:t>2025-05-14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8019D29A-1CA3-9A87-AB35-27F4CA05C5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135DD6BC-00E6-B3E5-43C0-FB7DA1A53A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EDEB3-D43C-4A54-9981-BA8FB5DC037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6797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8791887-BEE4-3938-4D31-51813D6B36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70107A40-941B-4146-CDE9-99BC6B882E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37337070-7424-9AAC-5CF4-DE2276CED0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FAE6A-4746-4F42-8128-9AC5536E0684}" type="datetimeFigureOut">
              <a:rPr lang="sv-SE" smtClean="0"/>
              <a:t>2025-05-14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401F6EFA-6992-F5BD-517D-EDE0ED1392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C48CE31A-00FA-592D-F1EE-684FD26829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EDEB3-D43C-4A54-9981-BA8FB5DC037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91137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890401E-E8A1-399E-9CC5-AEA40A3B9B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D00B2849-3035-780C-2197-3F6D9783A94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7311B3E8-3D78-AE2B-4376-7011F90007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D6790B3B-12E1-68C8-2C2C-0566B5EE8E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FAE6A-4746-4F42-8128-9AC5536E0684}" type="datetimeFigureOut">
              <a:rPr lang="sv-SE" smtClean="0"/>
              <a:t>2025-05-14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BA4C95D0-6E36-9C27-5F57-43DA52D285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858EB551-6779-221F-ACA1-CA15A0CB31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EDEB3-D43C-4A54-9981-BA8FB5DC037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846448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4B7B811-A377-681D-AA24-EBDE43BF3D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E75A5491-3ABD-5CD1-7E8F-B026DCB030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E9BDF54E-AC85-1419-A161-57F761B309D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6D95F04A-39F1-36DF-D764-33DC644514D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923C0686-3162-77DD-7F01-59A45BEBEBB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04E730C4-A658-5201-BE42-3383E74802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FAE6A-4746-4F42-8128-9AC5536E0684}" type="datetimeFigureOut">
              <a:rPr lang="sv-SE" smtClean="0"/>
              <a:t>2025-05-14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ED927601-28E3-6550-7F5B-31492439DF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6CED1FFD-3811-96E5-F318-EB1D46664C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EDEB3-D43C-4A54-9981-BA8FB5DC037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681442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FA6C913-9FDC-CFB1-5045-0DB6311122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0C29C7B6-716D-D6C4-5E0D-6686516538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FAE6A-4746-4F42-8128-9AC5536E0684}" type="datetimeFigureOut">
              <a:rPr lang="sv-SE" smtClean="0"/>
              <a:t>2025-05-14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30447055-9D01-F251-2D99-741E9F8B1E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62C691EE-2BC0-FC54-348A-4370749CE1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EDEB3-D43C-4A54-9981-BA8FB5DC037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456870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5160521E-76A0-1632-B556-C3DC2170B7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FAE6A-4746-4F42-8128-9AC5536E0684}" type="datetimeFigureOut">
              <a:rPr lang="sv-SE" smtClean="0"/>
              <a:t>2025-05-14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F7E72CFB-632C-95F0-32BF-68112D8229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B69B7F08-0DA6-DC05-D4AD-FB68160E27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EDEB3-D43C-4A54-9981-BA8FB5DC037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859250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794F2EF-B1B2-22A4-75EA-2E283EF9F4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36039624-C53D-2CC3-0E69-FF2A1D3CF4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26F9278B-316E-6128-1B0D-16F52C99EBB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B32B7FB7-054B-5DCE-EDB0-43FBE9865C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FAE6A-4746-4F42-8128-9AC5536E0684}" type="datetimeFigureOut">
              <a:rPr lang="sv-SE" smtClean="0"/>
              <a:t>2025-05-14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8E0F90A5-608B-A2BA-2878-5A2724CDE0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29E89F99-4DCD-D998-08B0-BEBE6484E1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EDEB3-D43C-4A54-9981-BA8FB5DC037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516361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1D81BCE-8898-02A9-B8B5-FC83D07AE3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93E0F494-4D79-4B0A-D35B-AECFA77AB6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1095B009-AF05-9667-21AA-0D47C9F9B1C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A0D1A925-29A0-E1E1-CE64-4F266EF995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FAE6A-4746-4F42-8128-9AC5536E0684}" type="datetimeFigureOut">
              <a:rPr lang="sv-SE" smtClean="0"/>
              <a:t>2025-05-14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6A111031-D451-3CDC-C439-437FC90DDC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1B3115D2-5F0F-4189-9C87-222FB78A69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EDEB3-D43C-4A54-9981-BA8FB5DC037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411598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CFDFC994-99DE-523F-F423-2DE2019DFA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E38A8589-9E8A-1BB3-1C22-25F9862267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C10E2315-23A7-6F59-ED8B-FA939EE7CE9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24FAE6A-4746-4F42-8128-9AC5536E0684}" type="datetimeFigureOut">
              <a:rPr lang="sv-SE" smtClean="0"/>
              <a:t>2025-05-14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9C8256CE-B279-D2EA-8118-A5CEB3AC4D5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8DD218A2-53BF-65EA-1120-4504BE6E058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84EDEB3-D43C-4A54-9981-BA8FB5DC037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53793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bild 3">
            <a:extLst>
              <a:ext uri="{FF2B5EF4-FFF2-40B4-BE49-F238E27FC236}">
                <a16:creationId xmlns:a16="http://schemas.microsoft.com/office/drawing/2014/main" id="{3A951910-2949-1CBA-3796-7385F6C14F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/>
            <a:endParaRPr lang="sv-SE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r>
              <a:rPr lang="sv-SE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endParaRPr lang="sv-SE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422B993F-8A72-42B2-ADEE-70248B55A4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b="1"/>
              <a:t>Aktuellt från Färdtjänst</a:t>
            </a:r>
          </a:p>
        </p:txBody>
      </p:sp>
      <p:sp>
        <p:nvSpPr>
          <p:cNvPr id="10" name="Platshållare för text 9">
            <a:extLst>
              <a:ext uri="{FF2B5EF4-FFF2-40B4-BE49-F238E27FC236}">
                <a16:creationId xmlns:a16="http://schemas.microsoft.com/office/drawing/2014/main" id="{51CD45D0-3909-3B67-7A46-FC647260908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319733" y="1392200"/>
            <a:ext cx="5623867" cy="5246935"/>
          </a:xfrm>
        </p:spPr>
        <p:txBody>
          <a:bodyPr/>
          <a:lstStyle/>
          <a:p>
            <a:r>
              <a:rPr lang="sv-SE" sz="2400" b="1" dirty="0"/>
              <a:t>Situationen har varit ansträngd men är nu betydligt bättre</a:t>
            </a:r>
          </a:p>
          <a:p>
            <a:pPr marL="457189" indent="-457189">
              <a:buFont typeface="Arial" panose="020B0604020202020204" pitchFamily="34" charset="0"/>
              <a:buChar char="•"/>
            </a:pPr>
            <a:r>
              <a:rPr lang="sv-SE" sz="2400" dirty="0"/>
              <a:t>Leverantören har vid ett flertal tillfällen haft problem med telefonväxelsystemet</a:t>
            </a:r>
          </a:p>
          <a:p>
            <a:pPr marL="457189" indent="-457189">
              <a:buFont typeface="Arial" panose="020B0604020202020204" pitchFamily="34" charset="0"/>
              <a:buChar char="•"/>
            </a:pPr>
            <a:r>
              <a:rPr lang="sv-SE" sz="2400" dirty="0"/>
              <a:t>Det har varit en del förseningar och problem med </a:t>
            </a:r>
            <a:r>
              <a:rPr lang="sv-SE" sz="2400" dirty="0" err="1"/>
              <a:t>hämtningstider</a:t>
            </a:r>
            <a:r>
              <a:rPr lang="sv-SE" sz="2400" dirty="0"/>
              <a:t> från olika verksamheter</a:t>
            </a:r>
          </a:p>
          <a:p>
            <a:endParaRPr lang="sv-SE" dirty="0"/>
          </a:p>
        </p:txBody>
      </p:sp>
      <p:sp>
        <p:nvSpPr>
          <p:cNvPr id="11" name="Platshållare för text 9">
            <a:extLst>
              <a:ext uri="{FF2B5EF4-FFF2-40B4-BE49-F238E27FC236}">
                <a16:creationId xmlns:a16="http://schemas.microsoft.com/office/drawing/2014/main" id="{E7BDC391-4229-60C7-D88E-E3B7C77FD514}"/>
              </a:ext>
            </a:extLst>
          </p:cNvPr>
          <p:cNvSpPr txBox="1">
            <a:spLocks/>
          </p:cNvSpPr>
          <p:nvPr/>
        </p:nvSpPr>
        <p:spPr>
          <a:xfrm>
            <a:off x="6633446" y="1414652"/>
            <a:ext cx="5623867" cy="524693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l" defTabSz="914400" rtl="0" eaLnBrk="1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itchFamily="34" charset="0"/>
              <a:buNone/>
              <a:defRPr sz="2000" kern="1200">
                <a:solidFill>
                  <a:srgbClr val="555555"/>
                </a:solidFill>
                <a:latin typeface="+mj-lt"/>
                <a:ea typeface="+mn-ea"/>
                <a:cs typeface="Arial" pitchFamily="34" charset="0"/>
              </a:defRPr>
            </a:lvl1pPr>
            <a:lvl2pPr marL="457200" indent="0" algn="l" defTabSz="914400" rtl="0" eaLnBrk="1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itchFamily="34" charset="0"/>
              <a:buNone/>
              <a:defRPr sz="1200" kern="1200">
                <a:solidFill>
                  <a:srgbClr val="555555"/>
                </a:solidFill>
                <a:latin typeface="+mj-lt"/>
                <a:ea typeface="+mn-ea"/>
                <a:cs typeface="Arial" pitchFamily="34" charset="0"/>
              </a:defRPr>
            </a:lvl2pPr>
            <a:lvl3pPr marL="914400" indent="0" algn="l" defTabSz="914400" rtl="0" eaLnBrk="1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itchFamily="34" charset="0"/>
              <a:buNone/>
              <a:defRPr sz="1000" kern="1200">
                <a:solidFill>
                  <a:srgbClr val="555555"/>
                </a:solidFill>
                <a:latin typeface="+mj-lt"/>
                <a:ea typeface="+mn-ea"/>
                <a:cs typeface="Arial" pitchFamily="34" charset="0"/>
              </a:defRPr>
            </a:lvl3pPr>
            <a:lvl4pPr marL="1371600" indent="0" algn="l" defTabSz="914400" rtl="0" eaLnBrk="1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itchFamily="34" charset="0"/>
              <a:buNone/>
              <a:defRPr sz="900" kern="1200">
                <a:solidFill>
                  <a:srgbClr val="555555"/>
                </a:solidFill>
                <a:latin typeface="+mj-lt"/>
                <a:ea typeface="+mn-ea"/>
                <a:cs typeface="Arial" pitchFamily="34" charset="0"/>
              </a:defRPr>
            </a:lvl4pPr>
            <a:lvl5pPr marL="1828800" indent="0" algn="l" defTabSz="914400" rtl="0" eaLnBrk="1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itchFamily="34" charset="0"/>
              <a:buNone/>
              <a:defRPr sz="900" kern="1200">
                <a:solidFill>
                  <a:srgbClr val="555555"/>
                </a:solidFill>
                <a:latin typeface="+mj-lt"/>
                <a:ea typeface="+mn-ea"/>
                <a:cs typeface="Arial" pitchFamily="34" charset="0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v-SE" sz="2400" b="1" dirty="0"/>
              <a:t>Åtgärder</a:t>
            </a:r>
          </a:p>
          <a:p>
            <a:pPr marL="457189" indent="-457189">
              <a:buFont typeface="Arial" panose="020B0604020202020204" pitchFamily="34" charset="0"/>
              <a:buChar char="•"/>
            </a:pPr>
            <a:r>
              <a:rPr lang="sv-SE" sz="2400" dirty="0"/>
              <a:t>Arbete med Telia pågår.</a:t>
            </a:r>
          </a:p>
          <a:p>
            <a:pPr marL="457189" indent="-457189">
              <a:buFont typeface="Arial" panose="020B0604020202020204" pitchFamily="34" charset="0"/>
              <a:buChar char="•"/>
            </a:pPr>
            <a:r>
              <a:rPr lang="sv-SE" sz="2400" dirty="0"/>
              <a:t>Leverantören bemannar upp beställningscentralen.</a:t>
            </a:r>
          </a:p>
          <a:p>
            <a:pPr marL="457189" indent="-457189">
              <a:buFont typeface="Arial" panose="020B0604020202020204" pitchFamily="34" charset="0"/>
              <a:buChar char="•"/>
            </a:pPr>
            <a:r>
              <a:rPr lang="sv-SE" sz="2400" dirty="0"/>
              <a:t>Leverantören ökar hela tiden sin förarbemanning.</a:t>
            </a:r>
          </a:p>
          <a:p>
            <a:pPr marL="457189" indent="-457189">
              <a:buFont typeface="Arial" panose="020B0604020202020204" pitchFamily="34" charset="0"/>
              <a:buChar char="•"/>
            </a:pPr>
            <a:r>
              <a:rPr lang="sv-SE" sz="2400" dirty="0"/>
              <a:t>Dialog har startats med verksamheterna för att få till en vettig lösning kring hämtningsslingor. </a:t>
            </a:r>
          </a:p>
          <a:p>
            <a:pPr marL="457189" indent="-457189">
              <a:buFont typeface="Arial" panose="020B0604020202020204" pitchFamily="34" charset="0"/>
              <a:buChar char="•"/>
            </a:pPr>
            <a:endParaRPr lang="sv-SE" sz="2400" dirty="0"/>
          </a:p>
          <a:p>
            <a:endParaRPr lang="sv-SE" sz="2667" dirty="0"/>
          </a:p>
        </p:txBody>
      </p:sp>
      <p:sp>
        <p:nvSpPr>
          <p:cNvPr id="6" name="textruta 5">
            <a:extLst>
              <a:ext uri="{FF2B5EF4-FFF2-40B4-BE49-F238E27FC236}">
                <a16:creationId xmlns:a16="http://schemas.microsoft.com/office/drawing/2014/main" id="{46E9A7D4-5D44-172D-9698-21CFE03CEA73}"/>
              </a:ext>
            </a:extLst>
          </p:cNvPr>
          <p:cNvSpPr txBox="1"/>
          <p:nvPr/>
        </p:nvSpPr>
        <p:spPr>
          <a:xfrm>
            <a:off x="1077711" y="5219415"/>
            <a:ext cx="5181600" cy="1130963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l"/>
            <a:r>
              <a:rPr lang="sv-SE" sz="2400" b="1" dirty="0">
                <a:solidFill>
                  <a:srgbClr val="00B050"/>
                </a:solidFill>
              </a:rPr>
              <a:t>Entreprenören med alla anställda får mycket beröm för sitt bemötande</a:t>
            </a:r>
          </a:p>
        </p:txBody>
      </p:sp>
      <p:sp>
        <p:nvSpPr>
          <p:cNvPr id="7" name="Moln 6">
            <a:extLst>
              <a:ext uri="{FF2B5EF4-FFF2-40B4-BE49-F238E27FC236}">
                <a16:creationId xmlns:a16="http://schemas.microsoft.com/office/drawing/2014/main" id="{6B7193B7-65E5-0989-824A-898A86891FFF}"/>
              </a:ext>
            </a:extLst>
          </p:cNvPr>
          <p:cNvSpPr/>
          <p:nvPr/>
        </p:nvSpPr>
        <p:spPr>
          <a:xfrm>
            <a:off x="135077" y="4989898"/>
            <a:ext cx="6313713" cy="1774372"/>
          </a:xfrm>
          <a:prstGeom prst="cloud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2400"/>
          </a:p>
        </p:txBody>
      </p:sp>
    </p:spTree>
    <p:extLst>
      <p:ext uri="{BB962C8B-B14F-4D97-AF65-F5344CB8AC3E}">
        <p14:creationId xmlns:p14="http://schemas.microsoft.com/office/powerpoint/2010/main" val="39852751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text 1">
            <a:extLst>
              <a:ext uri="{FF2B5EF4-FFF2-40B4-BE49-F238E27FC236}">
                <a16:creationId xmlns:a16="http://schemas.microsoft.com/office/drawing/2014/main" id="{5BA382CD-9FBF-E9C9-C85A-D31717570D6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80000" y="1526401"/>
            <a:ext cx="5623867" cy="5246935"/>
          </a:xfrm>
        </p:spPr>
        <p:txBody>
          <a:bodyPr>
            <a:normAutofit/>
          </a:bodyPr>
          <a:lstStyle/>
          <a:p>
            <a:r>
              <a:rPr lang="sv-SE" dirty="0"/>
              <a:t>Situationen är avsevärt mycket bättre. Antalet förseningar har minskat rejält, så även antalet synpunkter.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A1D28350-32A8-0D96-8A5C-33819A97785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351639" y="2227856"/>
            <a:ext cx="5356157" cy="3834957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ubrik 3">
            <a:extLst>
              <a:ext uri="{FF2B5EF4-FFF2-40B4-BE49-F238E27FC236}">
                <a16:creationId xmlns:a16="http://schemas.microsoft.com/office/drawing/2014/main" id="{E723DD0C-BC2F-87FF-42A2-6FD8C016AC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2134" y="218865"/>
            <a:ext cx="9729700" cy="648072"/>
          </a:xfrm>
        </p:spPr>
        <p:txBody>
          <a:bodyPr anchor="ctr">
            <a:normAutofit/>
          </a:bodyPr>
          <a:lstStyle/>
          <a:p>
            <a:r>
              <a:rPr lang="sv-SE" sz="4500"/>
              <a:t>Nuläge</a:t>
            </a:r>
          </a:p>
        </p:txBody>
      </p:sp>
      <p:sp>
        <p:nvSpPr>
          <p:cNvPr id="5" name="textruta 4">
            <a:extLst>
              <a:ext uri="{FF2B5EF4-FFF2-40B4-BE49-F238E27FC236}">
                <a16:creationId xmlns:a16="http://schemas.microsoft.com/office/drawing/2014/main" id="{0B14889C-5F8E-4D58-C344-39EDA8CC558E}"/>
              </a:ext>
            </a:extLst>
          </p:cNvPr>
          <p:cNvSpPr txBox="1"/>
          <p:nvPr/>
        </p:nvSpPr>
        <p:spPr>
          <a:xfrm>
            <a:off x="6351639" y="1701607"/>
            <a:ext cx="48958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Förseningar</a:t>
            </a:r>
          </a:p>
        </p:txBody>
      </p:sp>
      <p:sp>
        <p:nvSpPr>
          <p:cNvPr id="6" name="textruta 5">
            <a:extLst>
              <a:ext uri="{FF2B5EF4-FFF2-40B4-BE49-F238E27FC236}">
                <a16:creationId xmlns:a16="http://schemas.microsoft.com/office/drawing/2014/main" id="{E221489F-1D04-B2A9-F964-5AAC199C5C52}"/>
              </a:ext>
            </a:extLst>
          </p:cNvPr>
          <p:cNvSpPr txBox="1"/>
          <p:nvPr/>
        </p:nvSpPr>
        <p:spPr>
          <a:xfrm>
            <a:off x="594360" y="3712464"/>
            <a:ext cx="461772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sv-SE" sz="1800" b="1" i="0" u="none" strike="noStrike" baseline="0" dirty="0">
                <a:latin typeface="CIDFont+F2"/>
              </a:rPr>
              <a:t>2025</a:t>
            </a:r>
          </a:p>
          <a:p>
            <a:pPr algn="l"/>
            <a:r>
              <a:rPr lang="sv-SE" sz="1800" b="0" i="0" u="none" strike="noStrike" baseline="0" dirty="0">
                <a:latin typeface="CIDFont+F1"/>
              </a:rPr>
              <a:t>Februari: 627 </a:t>
            </a:r>
          </a:p>
          <a:p>
            <a:pPr algn="l"/>
            <a:r>
              <a:rPr lang="sv-SE" sz="1800" b="0" i="0" u="none" strike="noStrike" baseline="0" dirty="0">
                <a:latin typeface="CIDFont+F1"/>
              </a:rPr>
              <a:t>Mars: 193</a:t>
            </a:r>
          </a:p>
          <a:p>
            <a:pPr algn="l"/>
            <a:r>
              <a:rPr lang="sv-SE" sz="1800" b="0" i="0" u="none" strike="noStrike" baseline="0" dirty="0">
                <a:latin typeface="CIDFont+F1"/>
              </a:rPr>
              <a:t>April: </a:t>
            </a:r>
            <a:r>
              <a:rPr lang="sv-SE" dirty="0">
                <a:latin typeface="CIDFont+F1"/>
              </a:rPr>
              <a:t>90</a:t>
            </a:r>
            <a:r>
              <a:rPr lang="sv-SE" sz="1800" b="0" i="0" u="none" strike="noStrike" baseline="0" dirty="0">
                <a:latin typeface="CIDFont+F1"/>
              </a:rPr>
              <a:t> </a:t>
            </a:r>
          </a:p>
        </p:txBody>
      </p:sp>
      <p:sp>
        <p:nvSpPr>
          <p:cNvPr id="7" name="textruta 6">
            <a:extLst>
              <a:ext uri="{FF2B5EF4-FFF2-40B4-BE49-F238E27FC236}">
                <a16:creationId xmlns:a16="http://schemas.microsoft.com/office/drawing/2014/main" id="{9DC37CD6-8FAB-2B24-D7ED-074A7B4FBC59}"/>
              </a:ext>
            </a:extLst>
          </p:cNvPr>
          <p:cNvSpPr txBox="1"/>
          <p:nvPr/>
        </p:nvSpPr>
        <p:spPr>
          <a:xfrm>
            <a:off x="594360" y="3244334"/>
            <a:ext cx="48958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Synpunkter</a:t>
            </a:r>
          </a:p>
        </p:txBody>
      </p:sp>
    </p:spTree>
    <p:extLst>
      <p:ext uri="{BB962C8B-B14F-4D97-AF65-F5344CB8AC3E}">
        <p14:creationId xmlns:p14="http://schemas.microsoft.com/office/powerpoint/2010/main" val="17350968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5" name="Title 1">
            <a:extLst>
              <a:ext uri="{FF2B5EF4-FFF2-40B4-BE49-F238E27FC236}">
                <a16:creationId xmlns:a16="http://schemas.microsoft.com/office/drawing/2014/main" id="{BFFD27EF-6DC7-213A-E436-658724AC75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63355" y="203200"/>
            <a:ext cx="10515600" cy="1325563"/>
          </a:xfrm>
        </p:spPr>
        <p:txBody>
          <a:bodyPr/>
          <a:lstStyle/>
          <a:p>
            <a:r>
              <a:rPr lang="en-US" dirty="0"/>
              <a:t>Antal </a:t>
            </a:r>
            <a:r>
              <a:rPr lang="en-US" dirty="0" err="1"/>
              <a:t>resor</a:t>
            </a:r>
            <a:endParaRPr lang="en-US" dirty="0"/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41966BFA-99E4-681C-C842-CBCBF503FA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563355" y="1825625"/>
            <a:ext cx="9065289" cy="4351338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730030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C5D78A6858446C49AD1961F7674E34DE" ma:contentTypeVersion="15" ma:contentTypeDescription="Skapa ett nytt dokument." ma:contentTypeScope="" ma:versionID="a15ca5632bf8c265db04499fdbe0d39b">
  <xsd:schema xmlns:xsd="http://www.w3.org/2001/XMLSchema" xmlns:xs="http://www.w3.org/2001/XMLSchema" xmlns:p="http://schemas.microsoft.com/office/2006/metadata/properties" xmlns:ns2="3ea31bbf-6419-44fb-b332-e633ea567295" xmlns:ns3="d6b281c4-2069-464e-b313-020024d152b9" xmlns:ns4="aaef2ec6-2860-493b-a70f-4ba1ca1c5a2f" targetNamespace="http://schemas.microsoft.com/office/2006/metadata/properties" ma:root="true" ma:fieldsID="35e631fb26f712aeb68f0294daf21256" ns2:_="" ns3:_="" ns4:_="">
    <xsd:import namespace="3ea31bbf-6419-44fb-b332-e633ea567295"/>
    <xsd:import namespace="d6b281c4-2069-464e-b313-020024d152b9"/>
    <xsd:import namespace="aaef2ec6-2860-493b-a70f-4ba1ca1c5a2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4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ea31bbf-6419-44fb-b332-e633ea56729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15" nillable="true" ma:taxonomy="true" ma:internalName="lcf76f155ced4ddcb4097134ff3c332f" ma:taxonomyFieldName="MediaServiceImageTags" ma:displayName="Bildmarkeringar" ma:readOnly="false" ma:fieldId="{5cf76f15-5ced-4ddc-b409-7134ff3c332f}" ma:taxonomyMulti="true" ma:sspId="82a7474d-3f0b-41ad-b5d4-4a0ddb261a0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bjectDetectorVersions" ma:index="2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1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6b281c4-2069-464e-b313-020024d152b9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Dela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Delat med information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aef2ec6-2860-493b-a70f-4ba1ca1c5a2f" elementFormDefault="qualified">
    <xsd:import namespace="http://schemas.microsoft.com/office/2006/documentManagement/types"/>
    <xsd:import namespace="http://schemas.microsoft.com/office/infopath/2007/PartnerControls"/>
    <xsd:element name="TaxCatchAll" ma:index="16" nillable="true" ma:displayName="Taxonomy Catch All Column" ma:hidden="true" ma:list="{7dc96adf-d8ea-49b0-9ca9-c235ff5bbe15}" ma:internalName="TaxCatchAll" ma:showField="CatchAllData" ma:web="aaef2ec6-2860-493b-a70f-4ba1ca1c5a2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4" ma:displayName="Innehållstyp"/>
        <xsd:element ref="dc:title" minOccurs="0" maxOccurs="1" ma:index="3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3ea31bbf-6419-44fb-b332-e633ea567295">
      <Terms xmlns="http://schemas.microsoft.com/office/infopath/2007/PartnerControls"/>
    </lcf76f155ced4ddcb4097134ff3c332f>
    <TaxCatchAll xmlns="aaef2ec6-2860-493b-a70f-4ba1ca1c5a2f" xsi:nil="true"/>
  </documentManagement>
</p:properties>
</file>

<file path=customXml/itemProps1.xml><?xml version="1.0" encoding="utf-8"?>
<ds:datastoreItem xmlns:ds="http://schemas.openxmlformats.org/officeDocument/2006/customXml" ds:itemID="{7E5A7B00-6152-4841-B49B-B0DFCE0AA762}"/>
</file>

<file path=customXml/itemProps2.xml><?xml version="1.0" encoding="utf-8"?>
<ds:datastoreItem xmlns:ds="http://schemas.openxmlformats.org/officeDocument/2006/customXml" ds:itemID="{A94F9CFF-AC47-4D98-8BAC-990E852AE7EA}"/>
</file>

<file path=customXml/itemProps3.xml><?xml version="1.0" encoding="utf-8"?>
<ds:datastoreItem xmlns:ds="http://schemas.openxmlformats.org/officeDocument/2006/customXml" ds:itemID="{F2ADF24D-3C68-4CDC-82D1-83158EB0357F}"/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112</Words>
  <Application>Microsoft Office PowerPoint</Application>
  <PresentationFormat>Bredbild</PresentationFormat>
  <Paragraphs>22</Paragraphs>
  <Slides>3</Slides>
  <Notes>1</Notes>
  <HiddenSlides>0</HiddenSlides>
  <MMClips>0</MMClips>
  <ScaleCrop>false</ScaleCrop>
  <HeadingPairs>
    <vt:vector size="6" baseType="variant">
      <vt:variant>
        <vt:lpstr>Använt teckensnitt</vt:lpstr>
      </vt:variant>
      <vt:variant>
        <vt:i4>6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3</vt:i4>
      </vt:variant>
    </vt:vector>
  </HeadingPairs>
  <TitlesOfParts>
    <vt:vector size="10" baseType="lpstr">
      <vt:lpstr>Aptos</vt:lpstr>
      <vt:lpstr>Aptos Display</vt:lpstr>
      <vt:lpstr>Arial</vt:lpstr>
      <vt:lpstr>Calibri</vt:lpstr>
      <vt:lpstr>CIDFont+F1</vt:lpstr>
      <vt:lpstr>CIDFont+F2</vt:lpstr>
      <vt:lpstr>Office-tema</vt:lpstr>
      <vt:lpstr>Aktuellt från Färdtjänst</vt:lpstr>
      <vt:lpstr>Nuläge</vt:lpstr>
      <vt:lpstr>Antal resor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Annika Kjellsson Lind</dc:creator>
  <cp:lastModifiedBy>Annika Kjellsson Lind</cp:lastModifiedBy>
  <cp:revision>4</cp:revision>
  <dcterms:created xsi:type="dcterms:W3CDTF">2025-04-22T13:14:31Z</dcterms:created>
  <dcterms:modified xsi:type="dcterms:W3CDTF">2025-05-14T10:19:33Z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0x010100C5D78A6858446C49AD1961F7674E34DE</vt:lpwstr>
  </property>
</Properties>
</file>